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"/>
  </p:notesMasterIdLst>
  <p:sldIdLst>
    <p:sldId id="256" r:id="rId2"/>
  </p:sldIdLst>
  <p:sldSz cx="43891200" cy="32918400"/>
  <p:notesSz cx="6946900" cy="9220200"/>
  <p:embeddedFontLst>
    <p:embeddedFont>
      <p:font typeface="Gill Sans MT" panose="020B0502020104020203" pitchFamily="34" charset="0"/>
      <p:regular r:id="rId4"/>
      <p:bold r:id="rId5"/>
      <p:italic r:id="rId6"/>
      <p:boldItalic r:id="rId7"/>
    </p:embeddedFont>
  </p:embeddedFontLst>
  <p:custDataLst>
    <p:tags r:id="rId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3000" kern="1200">
        <a:solidFill>
          <a:schemeClr val="tx1"/>
        </a:solidFill>
        <a:latin typeface="Arial"/>
        <a:ea typeface="+mn-ea"/>
        <a:cs typeface="+mn-cs"/>
      </a:defRPr>
    </a:lvl6pPr>
    <a:lvl7pPr marL="2743200" algn="l" defTabSz="914400" rtl="0" eaLnBrk="1" latinLnBrk="0" hangingPunct="1">
      <a:defRPr sz="3000" kern="1200">
        <a:solidFill>
          <a:schemeClr val="tx1"/>
        </a:solidFill>
        <a:latin typeface="Arial"/>
        <a:ea typeface="+mn-ea"/>
        <a:cs typeface="+mn-cs"/>
      </a:defRPr>
    </a:lvl7pPr>
    <a:lvl8pPr marL="3200400" algn="l" defTabSz="914400" rtl="0" eaLnBrk="1" latinLnBrk="0" hangingPunct="1">
      <a:defRPr sz="3000" kern="1200">
        <a:solidFill>
          <a:schemeClr val="tx1"/>
        </a:solidFill>
        <a:latin typeface="Arial"/>
        <a:ea typeface="+mn-ea"/>
        <a:cs typeface="+mn-cs"/>
      </a:defRPr>
    </a:lvl8pPr>
    <a:lvl9pPr marL="3657600" algn="l" defTabSz="914400" rtl="0" eaLnBrk="1" latinLnBrk="0" hangingPunct="1">
      <a:defRPr sz="3000" kern="1200">
        <a:solidFill>
          <a:schemeClr val="tx1"/>
        </a:solidFill>
        <a:latin typeface="Arial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CC00FF"/>
    <a:srgbClr val="33CC33"/>
    <a:srgbClr val="5F5F5F"/>
    <a:srgbClr val="333333"/>
    <a:srgbClr val="669900"/>
    <a:srgbClr val="F2FADC"/>
    <a:srgbClr val="99FF99"/>
    <a:srgbClr val="336600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26" d="100"/>
          <a:sy n="26" d="100"/>
        </p:scale>
        <p:origin x="1914" y="24"/>
      </p:cViewPr>
      <p:guideLst>
        <p:guide orient="horz" pos="10368"/>
        <p:guide pos="13824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heme" Target="theme/theme1.xml"/><Relationship Id="rId5" Type="http://schemas.openxmlformats.org/officeDocument/2006/relationships/font" Target="fonts/font2.fntdata"/><Relationship Id="rId10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8637B9-3D4A-4C2A-BEE6-547E60B7DDA9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CFD68B-1DDE-48A8-8980-57582A077E92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5400" b="1" dirty="0" smtClean="0"/>
            <a:t>Competency 1: Discuss disability models across the lifespan</a:t>
          </a:r>
          <a:endParaRPr lang="en-US" sz="5400" b="1" dirty="0"/>
        </a:p>
      </dgm:t>
    </dgm:pt>
    <dgm:pt modelId="{48178BEC-7663-4829-B7A8-66649B2B43D3}" type="parTrans" cxnId="{C51677D6-D513-4918-A269-35F5B6742069}">
      <dgm:prSet/>
      <dgm:spPr/>
      <dgm:t>
        <a:bodyPr/>
        <a:lstStyle/>
        <a:p>
          <a:endParaRPr lang="en-US"/>
        </a:p>
      </dgm:t>
    </dgm:pt>
    <dgm:pt modelId="{CF19BCED-EA76-4AF6-8599-344237E55241}" type="sibTrans" cxnId="{C51677D6-D513-4918-A269-35F5B6742069}">
      <dgm:prSet/>
      <dgm:spPr/>
      <dgm:t>
        <a:bodyPr/>
        <a:lstStyle/>
        <a:p>
          <a:endParaRPr lang="en-US"/>
        </a:p>
      </dgm:t>
    </dgm:pt>
    <dgm:pt modelId="{19E7C2EE-0514-486A-BFEA-9AEB7E2C0633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4400" b="1" u="sng" dirty="0" smtClean="0"/>
            <a:t>MCH Leadership Competencies</a:t>
          </a:r>
        </a:p>
        <a:p>
          <a:endParaRPr lang="en-US" sz="4400" b="1" dirty="0" smtClean="0"/>
        </a:p>
        <a:p>
          <a:r>
            <a:rPr lang="en-US" sz="4000" b="1" i="1" dirty="0" smtClean="0"/>
            <a:t>Self:</a:t>
          </a:r>
          <a:endParaRPr lang="en-US" sz="4000" b="1" dirty="0" smtClean="0"/>
        </a:p>
        <a:p>
          <a:r>
            <a:rPr lang="en-US" sz="4000" dirty="0" smtClean="0"/>
            <a:t>Competency 1 MCH Knowledge Base/Context </a:t>
          </a:r>
        </a:p>
        <a:p>
          <a:r>
            <a:rPr lang="en-US" sz="4000" b="1" i="1" dirty="0" smtClean="0"/>
            <a:t>Wider Community:</a:t>
          </a:r>
          <a:endParaRPr lang="en-US" sz="4000" b="1" dirty="0" smtClean="0"/>
        </a:p>
        <a:p>
          <a:r>
            <a:rPr lang="en-US" sz="4000" dirty="0" smtClean="0"/>
            <a:t>Competency 12 Policy and Advocacy</a:t>
          </a:r>
          <a:endParaRPr lang="en-US" sz="4000" dirty="0"/>
        </a:p>
      </dgm:t>
    </dgm:pt>
    <dgm:pt modelId="{2CD0641E-42DF-477A-9D72-BC9D6AC5FF5E}" type="parTrans" cxnId="{4F742C7B-8681-4EEC-9315-CE3F5832A562}">
      <dgm:prSet/>
      <dgm:spPr/>
      <dgm:t>
        <a:bodyPr/>
        <a:lstStyle/>
        <a:p>
          <a:endParaRPr lang="en-US"/>
        </a:p>
      </dgm:t>
    </dgm:pt>
    <dgm:pt modelId="{FD43415F-F024-4F9F-AD15-3DB39BCB1228}" type="sibTrans" cxnId="{4F742C7B-8681-4EEC-9315-CE3F5832A562}">
      <dgm:prSet/>
      <dgm:spPr/>
      <dgm:t>
        <a:bodyPr/>
        <a:lstStyle/>
        <a:p>
          <a:endParaRPr lang="en-US"/>
        </a:p>
      </dgm:t>
    </dgm:pt>
    <dgm:pt modelId="{797BD3E6-194C-4F5D-96A4-7890F1A29C1C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4400" b="1" u="sng" dirty="0" smtClean="0"/>
            <a:t>Essential Public Health Services</a:t>
          </a:r>
          <a:endParaRPr lang="en-US" sz="4400" u="sng" dirty="0" smtClean="0"/>
        </a:p>
        <a:p>
          <a:r>
            <a:rPr lang="en-US" sz="4000" dirty="0" smtClean="0"/>
            <a:t> 1. </a:t>
          </a:r>
          <a:r>
            <a:rPr lang="en-US" sz="4000" b="1" dirty="0" smtClean="0"/>
            <a:t>Monitor</a:t>
          </a:r>
          <a:r>
            <a:rPr lang="en-US" sz="4000" dirty="0" smtClean="0"/>
            <a:t> health status to identify community health problems.</a:t>
          </a:r>
        </a:p>
        <a:p>
          <a:r>
            <a:rPr lang="en-US" sz="4000" dirty="0" smtClean="0"/>
            <a:t>2. </a:t>
          </a:r>
          <a:r>
            <a:rPr lang="en-US" sz="4000" b="1" dirty="0" smtClean="0"/>
            <a:t>Diagnose and investigate</a:t>
          </a:r>
          <a:r>
            <a:rPr lang="en-US" sz="4000" dirty="0" smtClean="0"/>
            <a:t> health problems and health hazards in the community.</a:t>
          </a:r>
        </a:p>
        <a:p>
          <a:r>
            <a:rPr lang="en-US" sz="4000" dirty="0" smtClean="0"/>
            <a:t>8. </a:t>
          </a:r>
          <a:r>
            <a:rPr lang="en-US" sz="4000" b="1" dirty="0" smtClean="0"/>
            <a:t>Assure a competent public health</a:t>
          </a:r>
          <a:r>
            <a:rPr lang="en-US" sz="4000" dirty="0" smtClean="0"/>
            <a:t> and personal healthcare workforce</a:t>
          </a:r>
          <a:endParaRPr lang="en-US" sz="4000" dirty="0"/>
        </a:p>
      </dgm:t>
    </dgm:pt>
    <dgm:pt modelId="{B7EA0B71-CD23-4142-8051-DBCFF0CF068F}" type="parTrans" cxnId="{7A3A0F67-0A60-4138-97F3-AFF5281E32FA}">
      <dgm:prSet/>
      <dgm:spPr/>
      <dgm:t>
        <a:bodyPr/>
        <a:lstStyle/>
        <a:p>
          <a:endParaRPr lang="en-US"/>
        </a:p>
      </dgm:t>
    </dgm:pt>
    <dgm:pt modelId="{9AE893ED-6C76-4FD6-948A-90C32B5B30E6}" type="sibTrans" cxnId="{7A3A0F67-0A60-4138-97F3-AFF5281E32FA}">
      <dgm:prSet/>
      <dgm:spPr/>
      <dgm:t>
        <a:bodyPr/>
        <a:lstStyle/>
        <a:p>
          <a:endParaRPr lang="en-US"/>
        </a:p>
      </dgm:t>
    </dgm:pt>
    <dgm:pt modelId="{8FB0F162-C8FC-44C3-9AB4-DF1921464CAC}" type="pres">
      <dgm:prSet presAssocID="{628637B9-3D4A-4C2A-BEE6-547E60B7DDA9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53EAF6B-83EE-4F0F-B44C-F01F4D686819}" type="pres">
      <dgm:prSet presAssocID="{53CFD68B-1DDE-48A8-8980-57582A077E92}" presName="roof" presStyleLbl="dkBgShp" presStyleIdx="0" presStyleCnt="2"/>
      <dgm:spPr/>
      <dgm:t>
        <a:bodyPr/>
        <a:lstStyle/>
        <a:p>
          <a:endParaRPr lang="en-US"/>
        </a:p>
      </dgm:t>
    </dgm:pt>
    <dgm:pt modelId="{4F8163DB-F73D-445B-8647-56063F3CE43E}" type="pres">
      <dgm:prSet presAssocID="{53CFD68B-1DDE-48A8-8980-57582A077E92}" presName="pillars" presStyleCnt="0"/>
      <dgm:spPr/>
    </dgm:pt>
    <dgm:pt modelId="{174250D7-210B-49E2-BA46-AC7E8D93888E}" type="pres">
      <dgm:prSet presAssocID="{53CFD68B-1DDE-48A8-8980-57582A077E92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17776A-C7C3-439C-9686-EB6B621905A5}" type="pres">
      <dgm:prSet presAssocID="{797BD3E6-194C-4F5D-96A4-7890F1A29C1C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30D52C-92AD-437D-AA83-C300B4FE1421}" type="pres">
      <dgm:prSet presAssocID="{53CFD68B-1DDE-48A8-8980-57582A077E92}" presName="base" presStyleLbl="dkBgShp" presStyleIdx="1" presStyleCnt="2"/>
      <dgm:spPr>
        <a:solidFill>
          <a:schemeClr val="bg2">
            <a:lumMod val="25000"/>
          </a:schemeClr>
        </a:solidFill>
      </dgm:spPr>
      <dgm:t>
        <a:bodyPr/>
        <a:lstStyle/>
        <a:p>
          <a:endParaRPr lang="en-US"/>
        </a:p>
      </dgm:t>
    </dgm:pt>
  </dgm:ptLst>
  <dgm:cxnLst>
    <dgm:cxn modelId="{7A3A0F67-0A60-4138-97F3-AFF5281E32FA}" srcId="{53CFD68B-1DDE-48A8-8980-57582A077E92}" destId="{797BD3E6-194C-4F5D-96A4-7890F1A29C1C}" srcOrd="1" destOrd="0" parTransId="{B7EA0B71-CD23-4142-8051-DBCFF0CF068F}" sibTransId="{9AE893ED-6C76-4FD6-948A-90C32B5B30E6}"/>
    <dgm:cxn modelId="{6F456322-DF77-4BD7-8C20-4997922983C4}" type="presOf" srcId="{628637B9-3D4A-4C2A-BEE6-547E60B7DDA9}" destId="{8FB0F162-C8FC-44C3-9AB4-DF1921464CAC}" srcOrd="0" destOrd="0" presId="urn:microsoft.com/office/officeart/2005/8/layout/hList3"/>
    <dgm:cxn modelId="{4F742C7B-8681-4EEC-9315-CE3F5832A562}" srcId="{53CFD68B-1DDE-48A8-8980-57582A077E92}" destId="{19E7C2EE-0514-486A-BFEA-9AEB7E2C0633}" srcOrd="0" destOrd="0" parTransId="{2CD0641E-42DF-477A-9D72-BC9D6AC5FF5E}" sibTransId="{FD43415F-F024-4F9F-AD15-3DB39BCB1228}"/>
    <dgm:cxn modelId="{F6072FA4-F2F1-4B0E-ADB1-F1D4CFB71F67}" type="presOf" srcId="{53CFD68B-1DDE-48A8-8980-57582A077E92}" destId="{753EAF6B-83EE-4F0F-B44C-F01F4D686819}" srcOrd="0" destOrd="0" presId="urn:microsoft.com/office/officeart/2005/8/layout/hList3"/>
    <dgm:cxn modelId="{E2061F11-B0AC-4B79-998B-5A1D7361BA04}" type="presOf" srcId="{797BD3E6-194C-4F5D-96A4-7890F1A29C1C}" destId="{C817776A-C7C3-439C-9686-EB6B621905A5}" srcOrd="0" destOrd="0" presId="urn:microsoft.com/office/officeart/2005/8/layout/hList3"/>
    <dgm:cxn modelId="{C51677D6-D513-4918-A269-35F5B6742069}" srcId="{628637B9-3D4A-4C2A-BEE6-547E60B7DDA9}" destId="{53CFD68B-1DDE-48A8-8980-57582A077E92}" srcOrd="0" destOrd="0" parTransId="{48178BEC-7663-4829-B7A8-66649B2B43D3}" sibTransId="{CF19BCED-EA76-4AF6-8599-344237E55241}"/>
    <dgm:cxn modelId="{500B1C21-F4F9-469B-B7F1-EE9B1762B958}" type="presOf" srcId="{19E7C2EE-0514-486A-BFEA-9AEB7E2C0633}" destId="{174250D7-210B-49E2-BA46-AC7E8D93888E}" srcOrd="0" destOrd="0" presId="urn:microsoft.com/office/officeart/2005/8/layout/hList3"/>
    <dgm:cxn modelId="{EB88D056-9BDB-49E3-A87D-9CA6CC8D0EBE}" type="presParOf" srcId="{8FB0F162-C8FC-44C3-9AB4-DF1921464CAC}" destId="{753EAF6B-83EE-4F0F-B44C-F01F4D686819}" srcOrd="0" destOrd="0" presId="urn:microsoft.com/office/officeart/2005/8/layout/hList3"/>
    <dgm:cxn modelId="{E18042BE-91F8-4113-A8A5-D002D5682AE3}" type="presParOf" srcId="{8FB0F162-C8FC-44C3-9AB4-DF1921464CAC}" destId="{4F8163DB-F73D-445B-8647-56063F3CE43E}" srcOrd="1" destOrd="0" presId="urn:microsoft.com/office/officeart/2005/8/layout/hList3"/>
    <dgm:cxn modelId="{68F10F86-F788-4304-A02B-8673E3BCC274}" type="presParOf" srcId="{4F8163DB-F73D-445B-8647-56063F3CE43E}" destId="{174250D7-210B-49E2-BA46-AC7E8D93888E}" srcOrd="0" destOrd="0" presId="urn:microsoft.com/office/officeart/2005/8/layout/hList3"/>
    <dgm:cxn modelId="{C9DB3822-596B-48C0-A8E8-464A974AF0D2}" type="presParOf" srcId="{4F8163DB-F73D-445B-8647-56063F3CE43E}" destId="{C817776A-C7C3-439C-9686-EB6B621905A5}" srcOrd="1" destOrd="0" presId="urn:microsoft.com/office/officeart/2005/8/layout/hList3"/>
    <dgm:cxn modelId="{48851B91-0C96-4CD6-92F4-3C5D94BF47E2}" type="presParOf" srcId="{8FB0F162-C8FC-44C3-9AB4-DF1921464CAC}" destId="{5F30D52C-92AD-437D-AA83-C300B4FE1421}" srcOrd="2" destOrd="0" presId="urn:microsoft.com/office/officeart/2005/8/layout/hList3"/>
  </dgm:cxnLst>
  <dgm:bg>
    <a:solidFill>
      <a:schemeClr val="bg2">
        <a:lumMod val="25000"/>
      </a:schemeClr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8637B9-3D4A-4C2A-BEE6-547E60B7DDA9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CFD68B-1DDE-48A8-8980-57582A077E92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5400" b="1" dirty="0" smtClean="0"/>
            <a:t>Competency 2: Discuss methods used to assess health issues for people with disabilities </a:t>
          </a:r>
          <a:endParaRPr lang="en-US" sz="5400" b="1" dirty="0"/>
        </a:p>
      </dgm:t>
    </dgm:pt>
    <dgm:pt modelId="{48178BEC-7663-4829-B7A8-66649B2B43D3}" type="parTrans" cxnId="{C51677D6-D513-4918-A269-35F5B6742069}">
      <dgm:prSet/>
      <dgm:spPr/>
      <dgm:t>
        <a:bodyPr/>
        <a:lstStyle/>
        <a:p>
          <a:endParaRPr lang="en-US"/>
        </a:p>
      </dgm:t>
    </dgm:pt>
    <dgm:pt modelId="{CF19BCED-EA76-4AF6-8599-344237E55241}" type="sibTrans" cxnId="{C51677D6-D513-4918-A269-35F5B6742069}">
      <dgm:prSet/>
      <dgm:spPr/>
      <dgm:t>
        <a:bodyPr/>
        <a:lstStyle/>
        <a:p>
          <a:endParaRPr lang="en-US"/>
        </a:p>
      </dgm:t>
    </dgm:pt>
    <dgm:pt modelId="{19E7C2EE-0514-486A-BFEA-9AEB7E2C0633}">
      <dgm:prSet phldrT="[Text]" custT="1"/>
      <dgm:spPr>
        <a:solidFill>
          <a:srgbClr val="7030A0"/>
        </a:solidFill>
      </dgm:spPr>
      <dgm:t>
        <a:bodyPr/>
        <a:lstStyle/>
        <a:p>
          <a:endParaRPr lang="en-US" sz="4400" b="1" dirty="0" smtClean="0"/>
        </a:p>
        <a:p>
          <a:r>
            <a:rPr lang="en-US" sz="4400" b="1" u="sng" dirty="0" smtClean="0"/>
            <a:t>MCH Leadership Competencies</a:t>
          </a:r>
        </a:p>
        <a:p>
          <a:r>
            <a:rPr lang="en-US" sz="4000" b="1" i="1" u="none" dirty="0" smtClean="0"/>
            <a:t>Self:</a:t>
          </a:r>
          <a:endParaRPr lang="en-US" sz="4000" b="1" dirty="0" smtClean="0"/>
        </a:p>
        <a:p>
          <a:pPr rtl="0"/>
          <a:r>
            <a:rPr lang="en-US" sz="4000" b="0" i="0" u="none" dirty="0" smtClean="0"/>
            <a:t>Competency 1 MCH Knowledge Base/Context </a:t>
          </a:r>
          <a:endParaRPr lang="en-US" sz="4000" b="0" dirty="0" smtClean="0"/>
        </a:p>
        <a:p>
          <a:pPr rtl="0"/>
          <a:r>
            <a:rPr lang="en-US" sz="4000" b="0" i="0" u="none" dirty="0" smtClean="0"/>
            <a:t>Competency 4 Critical Thinking</a:t>
          </a:r>
          <a:endParaRPr lang="en-US" sz="4000" b="0" dirty="0" smtClean="0"/>
        </a:p>
        <a:p>
          <a:pPr rtl="0"/>
          <a:r>
            <a:rPr lang="en-US" sz="4000" b="1" i="1" u="none" dirty="0" smtClean="0"/>
            <a:t>Wider Community:</a:t>
          </a:r>
          <a:endParaRPr lang="en-US" sz="4000" b="1" dirty="0" smtClean="0"/>
        </a:p>
        <a:p>
          <a:pPr rtl="0"/>
          <a:r>
            <a:rPr lang="en-US" sz="4000" b="0" i="0" u="none" dirty="0" smtClean="0"/>
            <a:t>Competency 11 Working with Communities and Systems</a:t>
          </a:r>
          <a:endParaRPr lang="en-US" sz="4000" b="0" dirty="0" smtClean="0"/>
        </a:p>
        <a:p>
          <a:r>
            <a:rPr lang="en-US" sz="4000" b="0" i="0" u="none" dirty="0" smtClean="0"/>
            <a:t>Competency 12 Policy and Advocacy</a:t>
          </a:r>
          <a:endParaRPr lang="en-US" sz="4000" dirty="0" smtClean="0"/>
        </a:p>
        <a:p>
          <a:endParaRPr lang="en-US" sz="3900" dirty="0"/>
        </a:p>
      </dgm:t>
    </dgm:pt>
    <dgm:pt modelId="{2CD0641E-42DF-477A-9D72-BC9D6AC5FF5E}" type="parTrans" cxnId="{4F742C7B-8681-4EEC-9315-CE3F5832A562}">
      <dgm:prSet/>
      <dgm:spPr/>
      <dgm:t>
        <a:bodyPr/>
        <a:lstStyle/>
        <a:p>
          <a:endParaRPr lang="en-US"/>
        </a:p>
      </dgm:t>
    </dgm:pt>
    <dgm:pt modelId="{FD43415F-F024-4F9F-AD15-3DB39BCB1228}" type="sibTrans" cxnId="{4F742C7B-8681-4EEC-9315-CE3F5832A562}">
      <dgm:prSet/>
      <dgm:spPr/>
      <dgm:t>
        <a:bodyPr/>
        <a:lstStyle/>
        <a:p>
          <a:endParaRPr lang="en-US"/>
        </a:p>
      </dgm:t>
    </dgm:pt>
    <dgm:pt modelId="{797BD3E6-194C-4F5D-96A4-7890F1A29C1C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4400" b="1" u="sng" dirty="0" smtClean="0"/>
            <a:t>Essential Public Health Services</a:t>
          </a:r>
        </a:p>
        <a:p>
          <a:r>
            <a:rPr lang="en-US" sz="4000" b="0" i="0" u="none" dirty="0" smtClean="0"/>
            <a:t>8. </a:t>
          </a:r>
          <a:r>
            <a:rPr lang="en-US" sz="4000" b="1" i="0" u="none" dirty="0" smtClean="0"/>
            <a:t>Assure a competent public health</a:t>
          </a:r>
          <a:r>
            <a:rPr lang="en-US" sz="4000" b="0" i="0" u="none" dirty="0" smtClean="0"/>
            <a:t> and personal healthcare workforce</a:t>
          </a:r>
          <a:endParaRPr lang="en-US" sz="4000" b="0" dirty="0" smtClean="0"/>
        </a:p>
        <a:p>
          <a:pPr rtl="0"/>
          <a:r>
            <a:rPr lang="en-US" sz="4000" b="0" i="0" u="none" dirty="0" smtClean="0"/>
            <a:t>9. </a:t>
          </a:r>
          <a:r>
            <a:rPr lang="en-US" sz="4000" b="1" i="0" u="none" dirty="0" smtClean="0"/>
            <a:t>Evaluate effectiveness, accessibilit</a:t>
          </a:r>
          <a:r>
            <a:rPr lang="en-US" sz="4000" b="0" i="0" u="none" dirty="0" smtClean="0"/>
            <a:t>y, and quality of personal and population-based health services.</a:t>
          </a:r>
          <a:endParaRPr lang="en-US" sz="4000" b="0" dirty="0" smtClean="0"/>
        </a:p>
        <a:p>
          <a:pPr rtl="0"/>
          <a:r>
            <a:rPr lang="en-US" sz="4000" b="0" i="0" u="none" dirty="0" smtClean="0"/>
            <a:t>10. </a:t>
          </a:r>
          <a:r>
            <a:rPr lang="en-US" sz="4000" b="1" i="0" u="none" dirty="0" smtClean="0"/>
            <a:t>Research </a:t>
          </a:r>
          <a:r>
            <a:rPr lang="en-US" sz="4000" b="0" i="0" u="none" dirty="0" smtClean="0"/>
            <a:t>for new insights and innovative solutions to health problems.</a:t>
          </a:r>
          <a:endParaRPr lang="en-US" sz="4000" b="1" dirty="0"/>
        </a:p>
      </dgm:t>
    </dgm:pt>
    <dgm:pt modelId="{B7EA0B71-CD23-4142-8051-DBCFF0CF068F}" type="parTrans" cxnId="{7A3A0F67-0A60-4138-97F3-AFF5281E32FA}">
      <dgm:prSet/>
      <dgm:spPr/>
      <dgm:t>
        <a:bodyPr/>
        <a:lstStyle/>
        <a:p>
          <a:endParaRPr lang="en-US"/>
        </a:p>
      </dgm:t>
    </dgm:pt>
    <dgm:pt modelId="{9AE893ED-6C76-4FD6-948A-90C32B5B30E6}" type="sibTrans" cxnId="{7A3A0F67-0A60-4138-97F3-AFF5281E32FA}">
      <dgm:prSet/>
      <dgm:spPr/>
      <dgm:t>
        <a:bodyPr/>
        <a:lstStyle/>
        <a:p>
          <a:endParaRPr lang="en-US"/>
        </a:p>
      </dgm:t>
    </dgm:pt>
    <dgm:pt modelId="{8FB0F162-C8FC-44C3-9AB4-DF1921464CAC}" type="pres">
      <dgm:prSet presAssocID="{628637B9-3D4A-4C2A-BEE6-547E60B7DDA9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53EAF6B-83EE-4F0F-B44C-F01F4D686819}" type="pres">
      <dgm:prSet presAssocID="{53CFD68B-1DDE-48A8-8980-57582A077E92}" presName="roof" presStyleLbl="dkBgShp" presStyleIdx="0" presStyleCnt="2" custScaleY="107332" custLinFactNeighborX="-75730" custLinFactNeighborY="3666"/>
      <dgm:spPr/>
      <dgm:t>
        <a:bodyPr/>
        <a:lstStyle/>
        <a:p>
          <a:endParaRPr lang="en-US"/>
        </a:p>
      </dgm:t>
    </dgm:pt>
    <dgm:pt modelId="{4F8163DB-F73D-445B-8647-56063F3CE43E}" type="pres">
      <dgm:prSet presAssocID="{53CFD68B-1DDE-48A8-8980-57582A077E92}" presName="pillars" presStyleCnt="0"/>
      <dgm:spPr/>
    </dgm:pt>
    <dgm:pt modelId="{174250D7-210B-49E2-BA46-AC7E8D93888E}" type="pres">
      <dgm:prSet presAssocID="{53CFD68B-1DDE-48A8-8980-57582A077E92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17776A-C7C3-439C-9686-EB6B621905A5}" type="pres">
      <dgm:prSet presAssocID="{797BD3E6-194C-4F5D-96A4-7890F1A29C1C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30D52C-92AD-437D-AA83-C300B4FE1421}" type="pres">
      <dgm:prSet presAssocID="{53CFD68B-1DDE-48A8-8980-57582A077E92}" presName="base" presStyleLbl="dkBgShp" presStyleIdx="1" presStyleCnt="2"/>
      <dgm:spPr>
        <a:solidFill>
          <a:schemeClr val="bg2">
            <a:lumMod val="25000"/>
          </a:schemeClr>
        </a:solidFill>
      </dgm:spPr>
      <dgm:t>
        <a:bodyPr/>
        <a:lstStyle/>
        <a:p>
          <a:endParaRPr lang="en-US"/>
        </a:p>
      </dgm:t>
    </dgm:pt>
  </dgm:ptLst>
  <dgm:cxnLst>
    <dgm:cxn modelId="{433C5EF1-09ED-4D74-9C95-F9D96337D551}" type="presOf" srcId="{19E7C2EE-0514-486A-BFEA-9AEB7E2C0633}" destId="{174250D7-210B-49E2-BA46-AC7E8D93888E}" srcOrd="0" destOrd="0" presId="urn:microsoft.com/office/officeart/2005/8/layout/hList3"/>
    <dgm:cxn modelId="{7A3A0F67-0A60-4138-97F3-AFF5281E32FA}" srcId="{53CFD68B-1DDE-48A8-8980-57582A077E92}" destId="{797BD3E6-194C-4F5D-96A4-7890F1A29C1C}" srcOrd="1" destOrd="0" parTransId="{B7EA0B71-CD23-4142-8051-DBCFF0CF068F}" sibTransId="{9AE893ED-6C76-4FD6-948A-90C32B5B30E6}"/>
    <dgm:cxn modelId="{4F742C7B-8681-4EEC-9315-CE3F5832A562}" srcId="{53CFD68B-1DDE-48A8-8980-57582A077E92}" destId="{19E7C2EE-0514-486A-BFEA-9AEB7E2C0633}" srcOrd="0" destOrd="0" parTransId="{2CD0641E-42DF-477A-9D72-BC9D6AC5FF5E}" sibTransId="{FD43415F-F024-4F9F-AD15-3DB39BCB1228}"/>
    <dgm:cxn modelId="{83C5A260-B5E6-420D-B7A7-FA4930421BDA}" type="presOf" srcId="{53CFD68B-1DDE-48A8-8980-57582A077E92}" destId="{753EAF6B-83EE-4F0F-B44C-F01F4D686819}" srcOrd="0" destOrd="0" presId="urn:microsoft.com/office/officeart/2005/8/layout/hList3"/>
    <dgm:cxn modelId="{C51677D6-D513-4918-A269-35F5B6742069}" srcId="{628637B9-3D4A-4C2A-BEE6-547E60B7DDA9}" destId="{53CFD68B-1DDE-48A8-8980-57582A077E92}" srcOrd="0" destOrd="0" parTransId="{48178BEC-7663-4829-B7A8-66649B2B43D3}" sibTransId="{CF19BCED-EA76-4AF6-8599-344237E55241}"/>
    <dgm:cxn modelId="{163BA1F4-0E2A-4DC8-9840-2C57C22EDA12}" type="presOf" srcId="{797BD3E6-194C-4F5D-96A4-7890F1A29C1C}" destId="{C817776A-C7C3-439C-9686-EB6B621905A5}" srcOrd="0" destOrd="0" presId="urn:microsoft.com/office/officeart/2005/8/layout/hList3"/>
    <dgm:cxn modelId="{8A97FED1-10BC-4360-B8E4-2BA937CEA228}" type="presOf" srcId="{628637B9-3D4A-4C2A-BEE6-547E60B7DDA9}" destId="{8FB0F162-C8FC-44C3-9AB4-DF1921464CAC}" srcOrd="0" destOrd="0" presId="urn:microsoft.com/office/officeart/2005/8/layout/hList3"/>
    <dgm:cxn modelId="{730555DC-5E77-47BD-9D08-20B975FC1AF6}" type="presParOf" srcId="{8FB0F162-C8FC-44C3-9AB4-DF1921464CAC}" destId="{753EAF6B-83EE-4F0F-B44C-F01F4D686819}" srcOrd="0" destOrd="0" presId="urn:microsoft.com/office/officeart/2005/8/layout/hList3"/>
    <dgm:cxn modelId="{20171624-535F-4322-B3EC-12A9026D18F6}" type="presParOf" srcId="{8FB0F162-C8FC-44C3-9AB4-DF1921464CAC}" destId="{4F8163DB-F73D-445B-8647-56063F3CE43E}" srcOrd="1" destOrd="0" presId="urn:microsoft.com/office/officeart/2005/8/layout/hList3"/>
    <dgm:cxn modelId="{5CDBCEF6-2785-4BF4-A776-C179DDF3B64B}" type="presParOf" srcId="{4F8163DB-F73D-445B-8647-56063F3CE43E}" destId="{174250D7-210B-49E2-BA46-AC7E8D93888E}" srcOrd="0" destOrd="0" presId="urn:microsoft.com/office/officeart/2005/8/layout/hList3"/>
    <dgm:cxn modelId="{A5AED424-F02E-4574-BC56-723347D93FCD}" type="presParOf" srcId="{4F8163DB-F73D-445B-8647-56063F3CE43E}" destId="{C817776A-C7C3-439C-9686-EB6B621905A5}" srcOrd="1" destOrd="0" presId="urn:microsoft.com/office/officeart/2005/8/layout/hList3"/>
    <dgm:cxn modelId="{9A14B1DA-EE8B-44AD-B315-5B667FB73C0A}" type="presParOf" srcId="{8FB0F162-C8FC-44C3-9AB4-DF1921464CAC}" destId="{5F30D52C-92AD-437D-AA83-C300B4FE142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8637B9-3D4A-4C2A-BEE6-547E60B7DDA9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CFD68B-1DDE-48A8-8980-57582A077E92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5400" b="1" dirty="0" smtClean="0"/>
            <a:t>Competency 4: Implement and evaluate strategies to include people with disabilities in public health programs that promote health, prevent disease, and manage chronic and other health conditions</a:t>
          </a:r>
          <a:endParaRPr lang="en-US" sz="5400" b="1" dirty="0"/>
        </a:p>
      </dgm:t>
    </dgm:pt>
    <dgm:pt modelId="{48178BEC-7663-4829-B7A8-66649B2B43D3}" type="parTrans" cxnId="{C51677D6-D513-4918-A269-35F5B6742069}">
      <dgm:prSet/>
      <dgm:spPr/>
      <dgm:t>
        <a:bodyPr/>
        <a:lstStyle/>
        <a:p>
          <a:endParaRPr lang="en-US"/>
        </a:p>
      </dgm:t>
    </dgm:pt>
    <dgm:pt modelId="{CF19BCED-EA76-4AF6-8599-344237E55241}" type="sibTrans" cxnId="{C51677D6-D513-4918-A269-35F5B6742069}">
      <dgm:prSet/>
      <dgm:spPr/>
      <dgm:t>
        <a:bodyPr/>
        <a:lstStyle/>
        <a:p>
          <a:endParaRPr lang="en-US"/>
        </a:p>
      </dgm:t>
    </dgm:pt>
    <dgm:pt modelId="{19E7C2EE-0514-486A-BFEA-9AEB7E2C0633}">
      <dgm:prSet phldrT="[Text]" custT="1"/>
      <dgm:spPr>
        <a:solidFill>
          <a:srgbClr val="0070C0"/>
        </a:solidFill>
      </dgm:spPr>
      <dgm:t>
        <a:bodyPr/>
        <a:lstStyle/>
        <a:p>
          <a:pPr algn="ctr"/>
          <a:r>
            <a:rPr lang="en-US" sz="4000" b="1" u="sng" dirty="0" smtClean="0"/>
            <a:t>MCH Leadership Competencies</a:t>
          </a:r>
        </a:p>
        <a:p>
          <a:pPr algn="ctr"/>
          <a:r>
            <a:rPr lang="en-US" sz="3300" b="1" i="1" u="none" dirty="0" smtClean="0"/>
            <a:t>Others:</a:t>
          </a:r>
          <a:endParaRPr lang="en-US" sz="3300" b="1" dirty="0" smtClean="0"/>
        </a:p>
        <a:p>
          <a:pPr algn="ctr" rtl="0"/>
          <a:r>
            <a:rPr lang="en-US" sz="3300" b="0" i="0" u="none" dirty="0" smtClean="0"/>
            <a:t>Competency 5 Communication</a:t>
          </a:r>
          <a:endParaRPr lang="en-US" sz="3300" b="0" dirty="0" smtClean="0"/>
        </a:p>
        <a:p>
          <a:pPr algn="ctr" rtl="0"/>
          <a:r>
            <a:rPr lang="en-US" sz="3300" b="0" i="0" u="none" dirty="0" smtClean="0"/>
            <a:t>Competency 6 Negotiation and Conflict Resolution</a:t>
          </a:r>
          <a:endParaRPr lang="en-US" sz="3300" b="0" dirty="0" smtClean="0"/>
        </a:p>
        <a:p>
          <a:pPr algn="ctr" rtl="0"/>
          <a:r>
            <a:rPr lang="en-US" sz="3300" b="0" i="0" u="none" dirty="0" smtClean="0"/>
            <a:t>Competency 7 - Cultural Competency</a:t>
          </a:r>
          <a:endParaRPr lang="en-US" sz="3300" b="0" dirty="0" smtClean="0"/>
        </a:p>
        <a:p>
          <a:pPr algn="ctr" rtl="0"/>
          <a:r>
            <a:rPr lang="en-US" sz="3300" b="0" i="0" u="none" dirty="0" smtClean="0"/>
            <a:t>Competency 8 Family-centered Care</a:t>
          </a:r>
          <a:endParaRPr lang="en-US" sz="3300" b="0" dirty="0" smtClean="0"/>
        </a:p>
        <a:p>
          <a:pPr algn="ctr" rtl="0"/>
          <a:r>
            <a:rPr lang="en-US" sz="3300" b="0" i="0" u="none" dirty="0" smtClean="0"/>
            <a:t>Competency 10 Interdisciplinary Team Building</a:t>
          </a:r>
          <a:endParaRPr lang="en-US" sz="3300" b="0" dirty="0" smtClean="0"/>
        </a:p>
        <a:p>
          <a:pPr algn="ctr" rtl="0"/>
          <a:r>
            <a:rPr lang="en-US" sz="3300" b="1" i="1" u="none" dirty="0" smtClean="0"/>
            <a:t>Wider Community:</a:t>
          </a:r>
          <a:endParaRPr lang="en-US" sz="3300" b="1" dirty="0" smtClean="0"/>
        </a:p>
        <a:p>
          <a:pPr algn="ctr" rtl="0"/>
          <a:r>
            <a:rPr lang="en-US" sz="3300" b="0" i="0" u="none" dirty="0" smtClean="0"/>
            <a:t>Competency 11 - Working with Communities and Systems</a:t>
          </a:r>
          <a:endParaRPr lang="en-US" sz="3300" b="0" dirty="0" smtClean="0"/>
        </a:p>
        <a:p>
          <a:pPr algn="ctr"/>
          <a:r>
            <a:rPr lang="en-US" sz="3300" b="0" i="0" u="none" dirty="0" smtClean="0"/>
            <a:t>Competency 12 Policy and Advocacy</a:t>
          </a:r>
          <a:endParaRPr lang="en-US" sz="3300" dirty="0"/>
        </a:p>
      </dgm:t>
    </dgm:pt>
    <dgm:pt modelId="{2CD0641E-42DF-477A-9D72-BC9D6AC5FF5E}" type="parTrans" cxnId="{4F742C7B-8681-4EEC-9315-CE3F5832A562}">
      <dgm:prSet/>
      <dgm:spPr/>
      <dgm:t>
        <a:bodyPr/>
        <a:lstStyle/>
        <a:p>
          <a:endParaRPr lang="en-US"/>
        </a:p>
      </dgm:t>
    </dgm:pt>
    <dgm:pt modelId="{FD43415F-F024-4F9F-AD15-3DB39BCB1228}" type="sibTrans" cxnId="{4F742C7B-8681-4EEC-9315-CE3F5832A562}">
      <dgm:prSet/>
      <dgm:spPr/>
      <dgm:t>
        <a:bodyPr/>
        <a:lstStyle/>
        <a:p>
          <a:endParaRPr lang="en-US"/>
        </a:p>
      </dgm:t>
    </dgm:pt>
    <dgm:pt modelId="{797BD3E6-194C-4F5D-96A4-7890F1A29C1C}">
      <dgm:prSet phldrT="[Text]" custT="1"/>
      <dgm:spPr>
        <a:solidFill>
          <a:srgbClr val="0070C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4000" b="1" u="sng" dirty="0" smtClean="0"/>
            <a:t>Essential Public Health Services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400" b="1" u="sng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300" b="0" i="0" u="none" dirty="0" smtClean="0"/>
            <a:t>4</a:t>
          </a:r>
          <a:r>
            <a:rPr lang="en-US" sz="3300" b="1" i="0" u="none" dirty="0" smtClean="0"/>
            <a:t>. Mobilize </a:t>
          </a:r>
        </a:p>
        <a:p>
          <a:pPr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i="0" u="none" dirty="0" smtClean="0"/>
            <a:t>community partnerships</a:t>
          </a:r>
          <a:r>
            <a:rPr lang="en-US" sz="3300" b="0" i="0" u="none" dirty="0" smtClean="0"/>
            <a:t> to identify and solve health problems.</a:t>
          </a:r>
          <a:endParaRPr lang="en-US" sz="3300" b="0" dirty="0" smtClean="0"/>
        </a:p>
        <a:p>
          <a:pPr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0" i="0" u="none" dirty="0" smtClean="0"/>
            <a:t>5. </a:t>
          </a:r>
          <a:r>
            <a:rPr lang="en-US" sz="3300" b="1" i="0" u="none" dirty="0" smtClean="0"/>
            <a:t>Develop policies and plans</a:t>
          </a:r>
          <a:r>
            <a:rPr lang="en-US" sz="3300" b="0" i="0" u="none" dirty="0" smtClean="0"/>
            <a:t> that support individual and community health efforts.</a:t>
          </a:r>
          <a:endParaRPr lang="en-US" sz="3300" b="0" dirty="0" smtClean="0"/>
        </a:p>
        <a:p>
          <a:pPr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0" i="0" u="none" dirty="0" smtClean="0"/>
            <a:t>6. </a:t>
          </a:r>
          <a:r>
            <a:rPr lang="en-US" sz="3300" b="1" i="0" u="none" dirty="0" smtClean="0"/>
            <a:t>Enforce laws</a:t>
          </a:r>
          <a:r>
            <a:rPr lang="en-US" sz="3300" b="0" i="0" u="none" dirty="0" smtClean="0"/>
            <a:t> and regulations that protect health and ensure safety.</a:t>
          </a:r>
          <a:endParaRPr lang="en-US" sz="3300" b="0" dirty="0" smtClean="0"/>
        </a:p>
        <a:p>
          <a:pPr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0" i="0" u="none" dirty="0" smtClean="0"/>
            <a:t>7</a:t>
          </a:r>
          <a:r>
            <a:rPr lang="en-US" sz="3300" b="1" i="0" u="none" dirty="0" smtClean="0"/>
            <a:t>. Link people to needed personal health services</a:t>
          </a:r>
          <a:r>
            <a:rPr lang="en-US" sz="3300" b="0" i="0" u="none" dirty="0" smtClean="0"/>
            <a:t> and assure the provision of health care when otherwise unavailable</a:t>
          </a:r>
          <a:endParaRPr lang="en-US" sz="3300" b="0" dirty="0" smtClean="0"/>
        </a:p>
        <a:p>
          <a:pPr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0" i="0" u="none" dirty="0" smtClean="0"/>
            <a:t>8. </a:t>
          </a:r>
          <a:r>
            <a:rPr lang="en-US" sz="3300" b="1" i="0" u="none" dirty="0" smtClean="0"/>
            <a:t>Assure a competent public health</a:t>
          </a:r>
          <a:r>
            <a:rPr lang="en-US" sz="3300" b="0" i="0" u="none" dirty="0" smtClean="0"/>
            <a:t> and personal healthcare workforce</a:t>
          </a:r>
          <a:endParaRPr lang="en-US" sz="3300" dirty="0"/>
        </a:p>
      </dgm:t>
    </dgm:pt>
    <dgm:pt modelId="{B7EA0B71-CD23-4142-8051-DBCFF0CF068F}" type="parTrans" cxnId="{7A3A0F67-0A60-4138-97F3-AFF5281E32FA}">
      <dgm:prSet/>
      <dgm:spPr/>
      <dgm:t>
        <a:bodyPr/>
        <a:lstStyle/>
        <a:p>
          <a:endParaRPr lang="en-US"/>
        </a:p>
      </dgm:t>
    </dgm:pt>
    <dgm:pt modelId="{9AE893ED-6C76-4FD6-948A-90C32B5B30E6}" type="sibTrans" cxnId="{7A3A0F67-0A60-4138-97F3-AFF5281E32FA}">
      <dgm:prSet/>
      <dgm:spPr/>
      <dgm:t>
        <a:bodyPr/>
        <a:lstStyle/>
        <a:p>
          <a:endParaRPr lang="en-US"/>
        </a:p>
      </dgm:t>
    </dgm:pt>
    <dgm:pt modelId="{8FB0F162-C8FC-44C3-9AB4-DF1921464CAC}" type="pres">
      <dgm:prSet presAssocID="{628637B9-3D4A-4C2A-BEE6-547E60B7DDA9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53EAF6B-83EE-4F0F-B44C-F01F4D686819}" type="pres">
      <dgm:prSet presAssocID="{53CFD68B-1DDE-48A8-8980-57582A077E92}" presName="roof" presStyleLbl="dkBgShp" presStyleIdx="0" presStyleCnt="2"/>
      <dgm:spPr/>
      <dgm:t>
        <a:bodyPr/>
        <a:lstStyle/>
        <a:p>
          <a:endParaRPr lang="en-US"/>
        </a:p>
      </dgm:t>
    </dgm:pt>
    <dgm:pt modelId="{4F8163DB-F73D-445B-8647-56063F3CE43E}" type="pres">
      <dgm:prSet presAssocID="{53CFD68B-1DDE-48A8-8980-57582A077E92}" presName="pillars" presStyleCnt="0"/>
      <dgm:spPr/>
    </dgm:pt>
    <dgm:pt modelId="{174250D7-210B-49E2-BA46-AC7E8D93888E}" type="pres">
      <dgm:prSet presAssocID="{53CFD68B-1DDE-48A8-8980-57582A077E92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17776A-C7C3-439C-9686-EB6B621905A5}" type="pres">
      <dgm:prSet presAssocID="{797BD3E6-194C-4F5D-96A4-7890F1A29C1C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30D52C-92AD-437D-AA83-C300B4FE1421}" type="pres">
      <dgm:prSet presAssocID="{53CFD68B-1DDE-48A8-8980-57582A077E92}" presName="base" presStyleLbl="dkBgShp" presStyleIdx="1" presStyleCnt="2"/>
      <dgm:spPr>
        <a:solidFill>
          <a:schemeClr val="bg2">
            <a:lumMod val="25000"/>
          </a:schemeClr>
        </a:solidFill>
      </dgm:spPr>
      <dgm:t>
        <a:bodyPr/>
        <a:lstStyle/>
        <a:p>
          <a:endParaRPr lang="en-US"/>
        </a:p>
      </dgm:t>
    </dgm:pt>
  </dgm:ptLst>
  <dgm:cxnLst>
    <dgm:cxn modelId="{7A3A0F67-0A60-4138-97F3-AFF5281E32FA}" srcId="{53CFD68B-1DDE-48A8-8980-57582A077E92}" destId="{797BD3E6-194C-4F5D-96A4-7890F1A29C1C}" srcOrd="1" destOrd="0" parTransId="{B7EA0B71-CD23-4142-8051-DBCFF0CF068F}" sibTransId="{9AE893ED-6C76-4FD6-948A-90C32B5B30E6}"/>
    <dgm:cxn modelId="{4F742C7B-8681-4EEC-9315-CE3F5832A562}" srcId="{53CFD68B-1DDE-48A8-8980-57582A077E92}" destId="{19E7C2EE-0514-486A-BFEA-9AEB7E2C0633}" srcOrd="0" destOrd="0" parTransId="{2CD0641E-42DF-477A-9D72-BC9D6AC5FF5E}" sibTransId="{FD43415F-F024-4F9F-AD15-3DB39BCB1228}"/>
    <dgm:cxn modelId="{346A8749-B97E-4845-8F26-75CE24085D59}" type="presOf" srcId="{19E7C2EE-0514-486A-BFEA-9AEB7E2C0633}" destId="{174250D7-210B-49E2-BA46-AC7E8D93888E}" srcOrd="0" destOrd="0" presId="urn:microsoft.com/office/officeart/2005/8/layout/hList3"/>
    <dgm:cxn modelId="{20111011-E100-4A2B-9B38-DA3CF8B360DC}" type="presOf" srcId="{53CFD68B-1DDE-48A8-8980-57582A077E92}" destId="{753EAF6B-83EE-4F0F-B44C-F01F4D686819}" srcOrd="0" destOrd="0" presId="urn:microsoft.com/office/officeart/2005/8/layout/hList3"/>
    <dgm:cxn modelId="{B256C701-340A-4214-8C0A-8C6A0EF7ABF3}" type="presOf" srcId="{628637B9-3D4A-4C2A-BEE6-547E60B7DDA9}" destId="{8FB0F162-C8FC-44C3-9AB4-DF1921464CAC}" srcOrd="0" destOrd="0" presId="urn:microsoft.com/office/officeart/2005/8/layout/hList3"/>
    <dgm:cxn modelId="{C51677D6-D513-4918-A269-35F5B6742069}" srcId="{628637B9-3D4A-4C2A-BEE6-547E60B7DDA9}" destId="{53CFD68B-1DDE-48A8-8980-57582A077E92}" srcOrd="0" destOrd="0" parTransId="{48178BEC-7663-4829-B7A8-66649B2B43D3}" sibTransId="{CF19BCED-EA76-4AF6-8599-344237E55241}"/>
    <dgm:cxn modelId="{4AB28813-B2DD-4AA4-985B-08A8EB0DD8F8}" type="presOf" srcId="{797BD3E6-194C-4F5D-96A4-7890F1A29C1C}" destId="{C817776A-C7C3-439C-9686-EB6B621905A5}" srcOrd="0" destOrd="0" presId="urn:microsoft.com/office/officeart/2005/8/layout/hList3"/>
    <dgm:cxn modelId="{B3EB0D4E-E901-46B1-8BFA-4A4CEF2E8528}" type="presParOf" srcId="{8FB0F162-C8FC-44C3-9AB4-DF1921464CAC}" destId="{753EAF6B-83EE-4F0F-B44C-F01F4D686819}" srcOrd="0" destOrd="0" presId="urn:microsoft.com/office/officeart/2005/8/layout/hList3"/>
    <dgm:cxn modelId="{12A2CD79-421C-4C1A-968B-8AA8EB147328}" type="presParOf" srcId="{8FB0F162-C8FC-44C3-9AB4-DF1921464CAC}" destId="{4F8163DB-F73D-445B-8647-56063F3CE43E}" srcOrd="1" destOrd="0" presId="urn:microsoft.com/office/officeart/2005/8/layout/hList3"/>
    <dgm:cxn modelId="{CB1B6AA8-133B-4ADD-8FEA-F859880C4E1A}" type="presParOf" srcId="{4F8163DB-F73D-445B-8647-56063F3CE43E}" destId="{174250D7-210B-49E2-BA46-AC7E8D93888E}" srcOrd="0" destOrd="0" presId="urn:microsoft.com/office/officeart/2005/8/layout/hList3"/>
    <dgm:cxn modelId="{7C6F7A4D-9EE1-4718-A611-4FD3076249CF}" type="presParOf" srcId="{4F8163DB-F73D-445B-8647-56063F3CE43E}" destId="{C817776A-C7C3-439C-9686-EB6B621905A5}" srcOrd="1" destOrd="0" presId="urn:microsoft.com/office/officeart/2005/8/layout/hList3"/>
    <dgm:cxn modelId="{E850F162-5981-433C-A7D2-A5D15FF2ACF1}" type="presParOf" srcId="{8FB0F162-C8FC-44C3-9AB4-DF1921464CAC}" destId="{5F30D52C-92AD-437D-AA83-C300B4FE1421}" srcOrd="2" destOrd="0" presId="urn:microsoft.com/office/officeart/2005/8/layout/hList3"/>
  </dgm:cxnLst>
  <dgm:bg>
    <a:solidFill>
      <a:srgbClr val="0070C0"/>
    </a:solidFill>
  </dgm:bg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28637B9-3D4A-4C2A-BEE6-547E60B7DDA9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CFD68B-1DDE-48A8-8980-57582A077E92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5400" b="1" dirty="0" smtClean="0"/>
            <a:t>Competency 3: Identify how public health programs impact health outcomes for people with disabilities</a:t>
          </a:r>
          <a:endParaRPr lang="en-US" sz="5400" b="1" dirty="0"/>
        </a:p>
      </dgm:t>
    </dgm:pt>
    <dgm:pt modelId="{48178BEC-7663-4829-B7A8-66649B2B43D3}" type="parTrans" cxnId="{C51677D6-D513-4918-A269-35F5B6742069}">
      <dgm:prSet/>
      <dgm:spPr/>
      <dgm:t>
        <a:bodyPr/>
        <a:lstStyle/>
        <a:p>
          <a:endParaRPr lang="en-US"/>
        </a:p>
      </dgm:t>
    </dgm:pt>
    <dgm:pt modelId="{CF19BCED-EA76-4AF6-8599-344237E55241}" type="sibTrans" cxnId="{C51677D6-D513-4918-A269-35F5B6742069}">
      <dgm:prSet/>
      <dgm:spPr/>
      <dgm:t>
        <a:bodyPr/>
        <a:lstStyle/>
        <a:p>
          <a:endParaRPr lang="en-US"/>
        </a:p>
      </dgm:t>
    </dgm:pt>
    <dgm:pt modelId="{19E7C2EE-0514-486A-BFEA-9AEB7E2C0633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4400" b="1" u="sng" dirty="0" smtClean="0"/>
            <a:t>MCH Leadership Competencies</a:t>
          </a:r>
        </a:p>
        <a:p>
          <a:r>
            <a:rPr lang="en-US" sz="4200" b="1" i="1" u="none" dirty="0" smtClean="0"/>
            <a:t>Self:</a:t>
          </a:r>
          <a:endParaRPr lang="en-US" sz="4200" b="1" dirty="0" smtClean="0"/>
        </a:p>
        <a:p>
          <a:pPr rtl="0"/>
          <a:r>
            <a:rPr lang="en-US" sz="4200" b="0" i="0" u="none" dirty="0" smtClean="0"/>
            <a:t>Competency 1 - MCH Knowledge Base/Context </a:t>
          </a:r>
          <a:endParaRPr lang="en-US" sz="4200" b="0" dirty="0" smtClean="0"/>
        </a:p>
        <a:p>
          <a:pPr rtl="0"/>
          <a:r>
            <a:rPr lang="en-US" sz="4200" b="1" i="1" u="none" dirty="0" smtClean="0"/>
            <a:t>Others:</a:t>
          </a:r>
          <a:endParaRPr lang="en-US" sz="4200" b="1" dirty="0" smtClean="0"/>
        </a:p>
        <a:p>
          <a:pPr rtl="0"/>
          <a:r>
            <a:rPr lang="en-US" sz="4200" b="0" i="0" u="none" dirty="0" smtClean="0"/>
            <a:t>Competency 7 Cultural Competency</a:t>
          </a:r>
          <a:endParaRPr lang="en-US" sz="4200" b="0" dirty="0" smtClean="0"/>
        </a:p>
        <a:p>
          <a:pPr rtl="0"/>
          <a:r>
            <a:rPr lang="en-US" sz="4200" b="1" i="1" u="none" dirty="0" smtClean="0"/>
            <a:t>Wider Community:</a:t>
          </a:r>
          <a:endParaRPr lang="en-US" sz="4200" b="1" dirty="0" smtClean="0"/>
        </a:p>
        <a:p>
          <a:r>
            <a:rPr lang="en-US" sz="4200" b="0" i="0" u="none" dirty="0" smtClean="0"/>
            <a:t>Competency 12 Policy and Advocacy</a:t>
          </a:r>
          <a:endParaRPr lang="en-US" sz="4200" dirty="0"/>
        </a:p>
      </dgm:t>
    </dgm:pt>
    <dgm:pt modelId="{2CD0641E-42DF-477A-9D72-BC9D6AC5FF5E}" type="parTrans" cxnId="{4F742C7B-8681-4EEC-9315-CE3F5832A562}">
      <dgm:prSet/>
      <dgm:spPr/>
      <dgm:t>
        <a:bodyPr/>
        <a:lstStyle/>
        <a:p>
          <a:endParaRPr lang="en-US"/>
        </a:p>
      </dgm:t>
    </dgm:pt>
    <dgm:pt modelId="{FD43415F-F024-4F9F-AD15-3DB39BCB1228}" type="sibTrans" cxnId="{4F742C7B-8681-4EEC-9315-CE3F5832A562}">
      <dgm:prSet/>
      <dgm:spPr/>
      <dgm:t>
        <a:bodyPr/>
        <a:lstStyle/>
        <a:p>
          <a:endParaRPr lang="en-US"/>
        </a:p>
      </dgm:t>
    </dgm:pt>
    <dgm:pt modelId="{797BD3E6-194C-4F5D-96A4-7890F1A29C1C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4400" b="1" u="sng" dirty="0" smtClean="0"/>
            <a:t>Essential Public Health Services</a:t>
          </a:r>
        </a:p>
        <a:p>
          <a:endParaRPr lang="en-US" sz="5200" b="1" dirty="0" smtClean="0"/>
        </a:p>
        <a:p>
          <a:r>
            <a:rPr lang="en-US" sz="4400" b="0" i="0" u="none" dirty="0" smtClean="0"/>
            <a:t>3. </a:t>
          </a:r>
          <a:r>
            <a:rPr lang="en-US" sz="4400" b="1" i="0" u="none" dirty="0" smtClean="0"/>
            <a:t>Inform, educate, and empower people</a:t>
          </a:r>
          <a:r>
            <a:rPr lang="en-US" sz="4400" b="0" i="0" u="none" dirty="0" smtClean="0"/>
            <a:t> about health issues.</a:t>
          </a:r>
          <a:endParaRPr lang="en-US" sz="4400" b="0" dirty="0" smtClean="0"/>
        </a:p>
        <a:p>
          <a:r>
            <a:rPr lang="en-US" sz="4400" b="0" i="0" u="none" dirty="0" smtClean="0"/>
            <a:t>8. </a:t>
          </a:r>
          <a:r>
            <a:rPr lang="en-US" sz="4400" b="1" i="0" u="none" dirty="0" smtClean="0"/>
            <a:t>Assure a competent public health</a:t>
          </a:r>
          <a:r>
            <a:rPr lang="en-US" sz="4400" b="0" i="0" u="none" dirty="0" smtClean="0"/>
            <a:t> and personal healthcare workforce</a:t>
          </a:r>
          <a:endParaRPr lang="en-US" sz="4400" dirty="0"/>
        </a:p>
      </dgm:t>
    </dgm:pt>
    <dgm:pt modelId="{B7EA0B71-CD23-4142-8051-DBCFF0CF068F}" type="parTrans" cxnId="{7A3A0F67-0A60-4138-97F3-AFF5281E32FA}">
      <dgm:prSet/>
      <dgm:spPr/>
      <dgm:t>
        <a:bodyPr/>
        <a:lstStyle/>
        <a:p>
          <a:endParaRPr lang="en-US"/>
        </a:p>
      </dgm:t>
    </dgm:pt>
    <dgm:pt modelId="{9AE893ED-6C76-4FD6-948A-90C32B5B30E6}" type="sibTrans" cxnId="{7A3A0F67-0A60-4138-97F3-AFF5281E32FA}">
      <dgm:prSet/>
      <dgm:spPr/>
      <dgm:t>
        <a:bodyPr/>
        <a:lstStyle/>
        <a:p>
          <a:endParaRPr lang="en-US"/>
        </a:p>
      </dgm:t>
    </dgm:pt>
    <dgm:pt modelId="{8FB0F162-C8FC-44C3-9AB4-DF1921464CAC}" type="pres">
      <dgm:prSet presAssocID="{628637B9-3D4A-4C2A-BEE6-547E60B7DDA9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53EAF6B-83EE-4F0F-B44C-F01F4D686819}" type="pres">
      <dgm:prSet presAssocID="{53CFD68B-1DDE-48A8-8980-57582A077E92}" presName="roof" presStyleLbl="dkBgShp" presStyleIdx="0" presStyleCnt="2"/>
      <dgm:spPr/>
      <dgm:t>
        <a:bodyPr/>
        <a:lstStyle/>
        <a:p>
          <a:endParaRPr lang="en-US"/>
        </a:p>
      </dgm:t>
    </dgm:pt>
    <dgm:pt modelId="{4F8163DB-F73D-445B-8647-56063F3CE43E}" type="pres">
      <dgm:prSet presAssocID="{53CFD68B-1DDE-48A8-8980-57582A077E92}" presName="pillars" presStyleCnt="0"/>
      <dgm:spPr/>
    </dgm:pt>
    <dgm:pt modelId="{174250D7-210B-49E2-BA46-AC7E8D93888E}" type="pres">
      <dgm:prSet presAssocID="{53CFD68B-1DDE-48A8-8980-57582A077E92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17776A-C7C3-439C-9686-EB6B621905A5}" type="pres">
      <dgm:prSet presAssocID="{797BD3E6-194C-4F5D-96A4-7890F1A29C1C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30D52C-92AD-437D-AA83-C300B4FE1421}" type="pres">
      <dgm:prSet presAssocID="{53CFD68B-1DDE-48A8-8980-57582A077E92}" presName="base" presStyleLbl="dkBgShp" presStyleIdx="1" presStyleCnt="2"/>
      <dgm:spPr>
        <a:solidFill>
          <a:schemeClr val="bg2">
            <a:lumMod val="25000"/>
          </a:schemeClr>
        </a:solidFill>
      </dgm:spPr>
      <dgm:t>
        <a:bodyPr/>
        <a:lstStyle/>
        <a:p>
          <a:endParaRPr lang="en-US"/>
        </a:p>
      </dgm:t>
    </dgm:pt>
  </dgm:ptLst>
  <dgm:cxnLst>
    <dgm:cxn modelId="{7A3A0F67-0A60-4138-97F3-AFF5281E32FA}" srcId="{53CFD68B-1DDE-48A8-8980-57582A077E92}" destId="{797BD3E6-194C-4F5D-96A4-7890F1A29C1C}" srcOrd="1" destOrd="0" parTransId="{B7EA0B71-CD23-4142-8051-DBCFF0CF068F}" sibTransId="{9AE893ED-6C76-4FD6-948A-90C32B5B30E6}"/>
    <dgm:cxn modelId="{4F742C7B-8681-4EEC-9315-CE3F5832A562}" srcId="{53CFD68B-1DDE-48A8-8980-57582A077E92}" destId="{19E7C2EE-0514-486A-BFEA-9AEB7E2C0633}" srcOrd="0" destOrd="0" parTransId="{2CD0641E-42DF-477A-9D72-BC9D6AC5FF5E}" sibTransId="{FD43415F-F024-4F9F-AD15-3DB39BCB1228}"/>
    <dgm:cxn modelId="{55D1E2BA-531A-45C0-AFCF-8811A62D0C4D}" type="presOf" srcId="{19E7C2EE-0514-486A-BFEA-9AEB7E2C0633}" destId="{174250D7-210B-49E2-BA46-AC7E8D93888E}" srcOrd="0" destOrd="0" presId="urn:microsoft.com/office/officeart/2005/8/layout/hList3"/>
    <dgm:cxn modelId="{98A867B9-5EA9-44BC-B214-3068E3DA3A48}" type="presOf" srcId="{797BD3E6-194C-4F5D-96A4-7890F1A29C1C}" destId="{C817776A-C7C3-439C-9686-EB6B621905A5}" srcOrd="0" destOrd="0" presId="urn:microsoft.com/office/officeart/2005/8/layout/hList3"/>
    <dgm:cxn modelId="{4D28497C-5B53-4493-B2A1-8E4663660AF9}" type="presOf" srcId="{53CFD68B-1DDE-48A8-8980-57582A077E92}" destId="{753EAF6B-83EE-4F0F-B44C-F01F4D686819}" srcOrd="0" destOrd="0" presId="urn:microsoft.com/office/officeart/2005/8/layout/hList3"/>
    <dgm:cxn modelId="{2413B736-ABB6-4D41-8D7F-A57463EDAE2B}" type="presOf" srcId="{628637B9-3D4A-4C2A-BEE6-547E60B7DDA9}" destId="{8FB0F162-C8FC-44C3-9AB4-DF1921464CAC}" srcOrd="0" destOrd="0" presId="urn:microsoft.com/office/officeart/2005/8/layout/hList3"/>
    <dgm:cxn modelId="{C51677D6-D513-4918-A269-35F5B6742069}" srcId="{628637B9-3D4A-4C2A-BEE6-547E60B7DDA9}" destId="{53CFD68B-1DDE-48A8-8980-57582A077E92}" srcOrd="0" destOrd="0" parTransId="{48178BEC-7663-4829-B7A8-66649B2B43D3}" sibTransId="{CF19BCED-EA76-4AF6-8599-344237E55241}"/>
    <dgm:cxn modelId="{03F11F62-2B72-4713-93F8-10BDEC02DF96}" type="presParOf" srcId="{8FB0F162-C8FC-44C3-9AB4-DF1921464CAC}" destId="{753EAF6B-83EE-4F0F-B44C-F01F4D686819}" srcOrd="0" destOrd="0" presId="urn:microsoft.com/office/officeart/2005/8/layout/hList3"/>
    <dgm:cxn modelId="{B1789351-46A5-46A5-B5F6-D7E1C25A0EA4}" type="presParOf" srcId="{8FB0F162-C8FC-44C3-9AB4-DF1921464CAC}" destId="{4F8163DB-F73D-445B-8647-56063F3CE43E}" srcOrd="1" destOrd="0" presId="urn:microsoft.com/office/officeart/2005/8/layout/hList3"/>
    <dgm:cxn modelId="{EE42310A-7055-4BE0-AF11-EBFB8A68F2B2}" type="presParOf" srcId="{4F8163DB-F73D-445B-8647-56063F3CE43E}" destId="{174250D7-210B-49E2-BA46-AC7E8D93888E}" srcOrd="0" destOrd="0" presId="urn:microsoft.com/office/officeart/2005/8/layout/hList3"/>
    <dgm:cxn modelId="{FDE61939-92AC-43FE-A7FF-BB9C58523D4B}" type="presParOf" srcId="{4F8163DB-F73D-445B-8647-56063F3CE43E}" destId="{C817776A-C7C3-439C-9686-EB6B621905A5}" srcOrd="1" destOrd="0" presId="urn:microsoft.com/office/officeart/2005/8/layout/hList3"/>
    <dgm:cxn modelId="{F674FEFC-14F3-4092-B3B3-E8F47D8F8423}" type="presParOf" srcId="{8FB0F162-C8FC-44C3-9AB4-DF1921464CAC}" destId="{5F30D52C-92AD-437D-AA83-C300B4FE142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3EAF6B-83EE-4F0F-B44C-F01F4D686819}">
      <dsp:nvSpPr>
        <dsp:cNvPr id="0" name=""/>
        <dsp:cNvSpPr/>
      </dsp:nvSpPr>
      <dsp:spPr>
        <a:xfrm>
          <a:off x="0" y="0"/>
          <a:ext cx="16954500" cy="3542567"/>
        </a:xfrm>
        <a:prstGeom prst="rect">
          <a:avLst/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b="1" kern="1200" dirty="0" smtClean="0"/>
            <a:t>Competency 1: Discuss disability models across the lifespan</a:t>
          </a:r>
          <a:endParaRPr lang="en-US" sz="5400" b="1" kern="1200" dirty="0"/>
        </a:p>
      </dsp:txBody>
      <dsp:txXfrm>
        <a:off x="0" y="0"/>
        <a:ext cx="16954500" cy="3542567"/>
      </dsp:txXfrm>
    </dsp:sp>
    <dsp:sp modelId="{174250D7-210B-49E2-BA46-AC7E8D93888E}">
      <dsp:nvSpPr>
        <dsp:cNvPr id="0" name=""/>
        <dsp:cNvSpPr/>
      </dsp:nvSpPr>
      <dsp:spPr>
        <a:xfrm>
          <a:off x="0" y="3542567"/>
          <a:ext cx="8477250" cy="7439392"/>
        </a:xfrm>
        <a:prstGeom prst="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u="sng" kern="1200" dirty="0" smtClean="0"/>
            <a:t>MCH Leadership Competencies</a:t>
          </a:r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400" b="1" kern="1200" dirty="0" smtClean="0"/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i="1" kern="1200" dirty="0" smtClean="0"/>
            <a:t>Self:</a:t>
          </a:r>
          <a:endParaRPr lang="en-US" sz="4000" b="1" kern="1200" dirty="0" smtClean="0"/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Competency 1 MCH Knowledge Base/Context </a:t>
          </a:r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i="1" kern="1200" dirty="0" smtClean="0"/>
            <a:t>Wider Community:</a:t>
          </a:r>
          <a:endParaRPr lang="en-US" sz="4000" b="1" kern="1200" dirty="0" smtClean="0"/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Competency 12 Policy and Advocacy</a:t>
          </a:r>
          <a:endParaRPr lang="en-US" sz="4000" kern="1200" dirty="0"/>
        </a:p>
      </dsp:txBody>
      <dsp:txXfrm>
        <a:off x="0" y="3542567"/>
        <a:ext cx="8477250" cy="7439392"/>
      </dsp:txXfrm>
    </dsp:sp>
    <dsp:sp modelId="{C817776A-C7C3-439C-9686-EB6B621905A5}">
      <dsp:nvSpPr>
        <dsp:cNvPr id="0" name=""/>
        <dsp:cNvSpPr/>
      </dsp:nvSpPr>
      <dsp:spPr>
        <a:xfrm>
          <a:off x="8477250" y="3542567"/>
          <a:ext cx="8477250" cy="7439392"/>
        </a:xfrm>
        <a:prstGeom prst="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u="sng" kern="1200" dirty="0" smtClean="0"/>
            <a:t>Essential Public Health Services</a:t>
          </a:r>
          <a:endParaRPr lang="en-US" sz="4400" u="sng" kern="1200" dirty="0" smtClean="0"/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 1. </a:t>
          </a:r>
          <a:r>
            <a:rPr lang="en-US" sz="4000" b="1" kern="1200" dirty="0" smtClean="0"/>
            <a:t>Monitor</a:t>
          </a:r>
          <a:r>
            <a:rPr lang="en-US" sz="4000" kern="1200" dirty="0" smtClean="0"/>
            <a:t> health status to identify community health problems.</a:t>
          </a:r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2. </a:t>
          </a:r>
          <a:r>
            <a:rPr lang="en-US" sz="4000" b="1" kern="1200" dirty="0" smtClean="0"/>
            <a:t>Diagnose and investigate</a:t>
          </a:r>
          <a:r>
            <a:rPr lang="en-US" sz="4000" kern="1200" dirty="0" smtClean="0"/>
            <a:t> health problems and health hazards in the community.</a:t>
          </a:r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8. </a:t>
          </a:r>
          <a:r>
            <a:rPr lang="en-US" sz="4000" b="1" kern="1200" dirty="0" smtClean="0"/>
            <a:t>Assure a competent public health</a:t>
          </a:r>
          <a:r>
            <a:rPr lang="en-US" sz="4000" kern="1200" dirty="0" smtClean="0"/>
            <a:t> and personal healthcare workforce</a:t>
          </a:r>
          <a:endParaRPr lang="en-US" sz="4000" kern="1200" dirty="0"/>
        </a:p>
      </dsp:txBody>
      <dsp:txXfrm>
        <a:off x="8477250" y="3542567"/>
        <a:ext cx="8477250" cy="7439392"/>
      </dsp:txXfrm>
    </dsp:sp>
    <dsp:sp modelId="{5F30D52C-92AD-437D-AA83-C300B4FE1421}">
      <dsp:nvSpPr>
        <dsp:cNvPr id="0" name=""/>
        <dsp:cNvSpPr/>
      </dsp:nvSpPr>
      <dsp:spPr>
        <a:xfrm>
          <a:off x="0" y="10981959"/>
          <a:ext cx="16954500" cy="826599"/>
        </a:xfrm>
        <a:prstGeom prst="rect">
          <a:avLst/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3EAF6B-83EE-4F0F-B44C-F01F4D686819}">
      <dsp:nvSpPr>
        <dsp:cNvPr id="0" name=""/>
        <dsp:cNvSpPr/>
      </dsp:nvSpPr>
      <dsp:spPr>
        <a:xfrm>
          <a:off x="0" y="64935"/>
          <a:ext cx="16954500" cy="3802308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b="1" kern="1200" dirty="0" smtClean="0"/>
            <a:t>Competency 2: Discuss methods used to assess health issues for people with disabilities </a:t>
          </a:r>
          <a:endParaRPr lang="en-US" sz="5400" b="1" kern="1200" dirty="0"/>
        </a:p>
      </dsp:txBody>
      <dsp:txXfrm>
        <a:off x="0" y="64935"/>
        <a:ext cx="16954500" cy="3802308"/>
      </dsp:txXfrm>
    </dsp:sp>
    <dsp:sp modelId="{174250D7-210B-49E2-BA46-AC7E8D93888E}">
      <dsp:nvSpPr>
        <dsp:cNvPr id="0" name=""/>
        <dsp:cNvSpPr/>
      </dsp:nvSpPr>
      <dsp:spPr>
        <a:xfrm>
          <a:off x="0" y="3607502"/>
          <a:ext cx="8477250" cy="7439392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400" b="1" kern="1200" dirty="0" smtClean="0"/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u="sng" kern="1200" dirty="0" smtClean="0"/>
            <a:t>MCH Leadership Competencies</a:t>
          </a:r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i="1" u="none" kern="1200" dirty="0" smtClean="0"/>
            <a:t>Self:</a:t>
          </a:r>
          <a:endParaRPr lang="en-US" sz="4000" b="1" kern="1200" dirty="0" smtClean="0"/>
        </a:p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0" i="0" u="none" kern="1200" dirty="0" smtClean="0"/>
            <a:t>Competency 1 MCH Knowledge Base/Context </a:t>
          </a:r>
          <a:endParaRPr lang="en-US" sz="4000" b="0" kern="1200" dirty="0" smtClean="0"/>
        </a:p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0" i="0" u="none" kern="1200" dirty="0" smtClean="0"/>
            <a:t>Competency 4 Critical Thinking</a:t>
          </a:r>
          <a:endParaRPr lang="en-US" sz="4000" b="0" kern="1200" dirty="0" smtClean="0"/>
        </a:p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i="1" u="none" kern="1200" dirty="0" smtClean="0"/>
            <a:t>Wider Community:</a:t>
          </a:r>
          <a:endParaRPr lang="en-US" sz="4000" b="1" kern="1200" dirty="0" smtClean="0"/>
        </a:p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0" i="0" u="none" kern="1200" dirty="0" smtClean="0"/>
            <a:t>Competency 11 Working with Communities and Systems</a:t>
          </a:r>
          <a:endParaRPr lang="en-US" sz="4000" b="0" kern="1200" dirty="0" smtClean="0"/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0" i="0" u="none" kern="1200" dirty="0" smtClean="0"/>
            <a:t>Competency 12 Policy and Advocacy</a:t>
          </a:r>
          <a:endParaRPr lang="en-US" sz="4000" kern="1200" dirty="0" smtClean="0"/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900" kern="1200" dirty="0"/>
        </a:p>
      </dsp:txBody>
      <dsp:txXfrm>
        <a:off x="0" y="3607502"/>
        <a:ext cx="8477250" cy="7439392"/>
      </dsp:txXfrm>
    </dsp:sp>
    <dsp:sp modelId="{C817776A-C7C3-439C-9686-EB6B621905A5}">
      <dsp:nvSpPr>
        <dsp:cNvPr id="0" name=""/>
        <dsp:cNvSpPr/>
      </dsp:nvSpPr>
      <dsp:spPr>
        <a:xfrm>
          <a:off x="8477250" y="3607502"/>
          <a:ext cx="8477250" cy="7439392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u="sng" kern="1200" dirty="0" smtClean="0"/>
            <a:t>Essential Public Health Services</a:t>
          </a:r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0" i="0" u="none" kern="1200" dirty="0" smtClean="0"/>
            <a:t>8. </a:t>
          </a:r>
          <a:r>
            <a:rPr lang="en-US" sz="4000" b="1" i="0" u="none" kern="1200" dirty="0" smtClean="0"/>
            <a:t>Assure a competent public health</a:t>
          </a:r>
          <a:r>
            <a:rPr lang="en-US" sz="4000" b="0" i="0" u="none" kern="1200" dirty="0" smtClean="0"/>
            <a:t> and personal healthcare workforce</a:t>
          </a:r>
          <a:endParaRPr lang="en-US" sz="4000" b="0" kern="1200" dirty="0" smtClean="0"/>
        </a:p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0" i="0" u="none" kern="1200" dirty="0" smtClean="0"/>
            <a:t>9. </a:t>
          </a:r>
          <a:r>
            <a:rPr lang="en-US" sz="4000" b="1" i="0" u="none" kern="1200" dirty="0" smtClean="0"/>
            <a:t>Evaluate effectiveness, accessibilit</a:t>
          </a:r>
          <a:r>
            <a:rPr lang="en-US" sz="4000" b="0" i="0" u="none" kern="1200" dirty="0" smtClean="0"/>
            <a:t>y, and quality of personal and population-based health services.</a:t>
          </a:r>
          <a:endParaRPr lang="en-US" sz="4000" b="0" kern="1200" dirty="0" smtClean="0"/>
        </a:p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0" i="0" u="none" kern="1200" dirty="0" smtClean="0"/>
            <a:t>10. </a:t>
          </a:r>
          <a:r>
            <a:rPr lang="en-US" sz="4000" b="1" i="0" u="none" kern="1200" dirty="0" smtClean="0"/>
            <a:t>Research </a:t>
          </a:r>
          <a:r>
            <a:rPr lang="en-US" sz="4000" b="0" i="0" u="none" kern="1200" dirty="0" smtClean="0"/>
            <a:t>for new insights and innovative solutions to health problems.</a:t>
          </a:r>
          <a:endParaRPr lang="en-US" sz="4000" b="1" kern="1200" dirty="0"/>
        </a:p>
      </dsp:txBody>
      <dsp:txXfrm>
        <a:off x="8477250" y="3607502"/>
        <a:ext cx="8477250" cy="7439392"/>
      </dsp:txXfrm>
    </dsp:sp>
    <dsp:sp modelId="{5F30D52C-92AD-437D-AA83-C300B4FE1421}">
      <dsp:nvSpPr>
        <dsp:cNvPr id="0" name=""/>
        <dsp:cNvSpPr/>
      </dsp:nvSpPr>
      <dsp:spPr>
        <a:xfrm>
          <a:off x="0" y="11046895"/>
          <a:ext cx="16954500" cy="826599"/>
        </a:xfrm>
        <a:prstGeom prst="rect">
          <a:avLst/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3EAF6B-83EE-4F0F-B44C-F01F4D686819}">
      <dsp:nvSpPr>
        <dsp:cNvPr id="0" name=""/>
        <dsp:cNvSpPr/>
      </dsp:nvSpPr>
      <dsp:spPr>
        <a:xfrm>
          <a:off x="0" y="0"/>
          <a:ext cx="16954499" cy="3566160"/>
        </a:xfrm>
        <a:prstGeom prst="rect">
          <a:avLst/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b="1" kern="1200" dirty="0" smtClean="0"/>
            <a:t>Competency 4: Implement and evaluate strategies to include people with disabilities in public health programs that promote health, prevent disease, and manage chronic and other health conditions</a:t>
          </a:r>
          <a:endParaRPr lang="en-US" sz="5400" b="1" kern="1200" dirty="0"/>
        </a:p>
      </dsp:txBody>
      <dsp:txXfrm>
        <a:off x="0" y="0"/>
        <a:ext cx="16954499" cy="3566160"/>
      </dsp:txXfrm>
    </dsp:sp>
    <dsp:sp modelId="{174250D7-210B-49E2-BA46-AC7E8D93888E}">
      <dsp:nvSpPr>
        <dsp:cNvPr id="0" name=""/>
        <dsp:cNvSpPr/>
      </dsp:nvSpPr>
      <dsp:spPr>
        <a:xfrm>
          <a:off x="0" y="3566160"/>
          <a:ext cx="8477250" cy="7488936"/>
        </a:xfrm>
        <a:prstGeom prst="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u="sng" kern="1200" dirty="0" smtClean="0"/>
            <a:t>MCH Leadership Competencies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i="1" u="none" kern="1200" dirty="0" smtClean="0"/>
            <a:t>Others:</a:t>
          </a:r>
          <a:endParaRPr lang="en-US" sz="3300" b="1" kern="1200" dirty="0" smtClean="0"/>
        </a:p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0" i="0" u="none" kern="1200" dirty="0" smtClean="0"/>
            <a:t>Competency 5 Communication</a:t>
          </a:r>
          <a:endParaRPr lang="en-US" sz="3300" b="0" kern="1200" dirty="0" smtClean="0"/>
        </a:p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0" i="0" u="none" kern="1200" dirty="0" smtClean="0"/>
            <a:t>Competency 6 Negotiation and Conflict Resolution</a:t>
          </a:r>
          <a:endParaRPr lang="en-US" sz="3300" b="0" kern="1200" dirty="0" smtClean="0"/>
        </a:p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0" i="0" u="none" kern="1200" dirty="0" smtClean="0"/>
            <a:t>Competency 7 - Cultural Competency</a:t>
          </a:r>
          <a:endParaRPr lang="en-US" sz="3300" b="0" kern="1200" dirty="0" smtClean="0"/>
        </a:p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0" i="0" u="none" kern="1200" dirty="0" smtClean="0"/>
            <a:t>Competency 8 Family-centered Care</a:t>
          </a:r>
          <a:endParaRPr lang="en-US" sz="3300" b="0" kern="1200" dirty="0" smtClean="0"/>
        </a:p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0" i="0" u="none" kern="1200" dirty="0" smtClean="0"/>
            <a:t>Competency 10 Interdisciplinary Team Building</a:t>
          </a:r>
          <a:endParaRPr lang="en-US" sz="3300" b="0" kern="1200" dirty="0" smtClean="0"/>
        </a:p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i="1" u="none" kern="1200" dirty="0" smtClean="0"/>
            <a:t>Wider Community:</a:t>
          </a:r>
          <a:endParaRPr lang="en-US" sz="3300" b="1" kern="1200" dirty="0" smtClean="0"/>
        </a:p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0" i="0" u="none" kern="1200" dirty="0" smtClean="0"/>
            <a:t>Competency 11 - Working with Communities and Systems</a:t>
          </a:r>
          <a:endParaRPr lang="en-US" sz="3300" b="0" kern="1200" dirty="0" smtClean="0"/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0" i="0" u="none" kern="1200" dirty="0" smtClean="0"/>
            <a:t>Competency 12 Policy and Advocacy</a:t>
          </a:r>
          <a:endParaRPr lang="en-US" sz="3300" kern="1200" dirty="0"/>
        </a:p>
      </dsp:txBody>
      <dsp:txXfrm>
        <a:off x="0" y="3566160"/>
        <a:ext cx="8477250" cy="7488936"/>
      </dsp:txXfrm>
    </dsp:sp>
    <dsp:sp modelId="{C817776A-C7C3-439C-9686-EB6B621905A5}">
      <dsp:nvSpPr>
        <dsp:cNvPr id="0" name=""/>
        <dsp:cNvSpPr/>
      </dsp:nvSpPr>
      <dsp:spPr>
        <a:xfrm>
          <a:off x="8477250" y="3566160"/>
          <a:ext cx="8477250" cy="7488936"/>
        </a:xfrm>
        <a:prstGeom prst="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4000" b="1" u="sng" kern="1200" dirty="0" smtClean="0"/>
            <a:t>Essential Public Health Services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400" b="1" u="sng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300" b="0" i="0" u="none" kern="1200" dirty="0" smtClean="0"/>
            <a:t>4</a:t>
          </a:r>
          <a:r>
            <a:rPr lang="en-US" sz="3300" b="1" i="0" u="none" kern="1200" dirty="0" smtClean="0"/>
            <a:t>. Mobilize </a:t>
          </a:r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i="0" u="none" kern="1200" dirty="0" smtClean="0"/>
            <a:t>community partnerships</a:t>
          </a:r>
          <a:r>
            <a:rPr lang="en-US" sz="3300" b="0" i="0" u="none" kern="1200" dirty="0" smtClean="0"/>
            <a:t> to identify and solve health problems.</a:t>
          </a:r>
          <a:endParaRPr lang="en-US" sz="3300" b="0" kern="1200" dirty="0" smtClean="0"/>
        </a:p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0" i="0" u="none" kern="1200" dirty="0" smtClean="0"/>
            <a:t>5. </a:t>
          </a:r>
          <a:r>
            <a:rPr lang="en-US" sz="3300" b="1" i="0" u="none" kern="1200" dirty="0" smtClean="0"/>
            <a:t>Develop policies and plans</a:t>
          </a:r>
          <a:r>
            <a:rPr lang="en-US" sz="3300" b="0" i="0" u="none" kern="1200" dirty="0" smtClean="0"/>
            <a:t> that support individual and community health efforts.</a:t>
          </a:r>
          <a:endParaRPr lang="en-US" sz="3300" b="0" kern="1200" dirty="0" smtClean="0"/>
        </a:p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0" i="0" u="none" kern="1200" dirty="0" smtClean="0"/>
            <a:t>6. </a:t>
          </a:r>
          <a:r>
            <a:rPr lang="en-US" sz="3300" b="1" i="0" u="none" kern="1200" dirty="0" smtClean="0"/>
            <a:t>Enforce laws</a:t>
          </a:r>
          <a:r>
            <a:rPr lang="en-US" sz="3300" b="0" i="0" u="none" kern="1200" dirty="0" smtClean="0"/>
            <a:t> and regulations that protect health and ensure safety.</a:t>
          </a:r>
          <a:endParaRPr lang="en-US" sz="3300" b="0" kern="1200" dirty="0" smtClean="0"/>
        </a:p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0" i="0" u="none" kern="1200" dirty="0" smtClean="0"/>
            <a:t>7</a:t>
          </a:r>
          <a:r>
            <a:rPr lang="en-US" sz="3300" b="1" i="0" u="none" kern="1200" dirty="0" smtClean="0"/>
            <a:t>. Link people to needed personal health services</a:t>
          </a:r>
          <a:r>
            <a:rPr lang="en-US" sz="3300" b="0" i="0" u="none" kern="1200" dirty="0" smtClean="0"/>
            <a:t> and assure the provision of health care when otherwise unavailable</a:t>
          </a:r>
          <a:endParaRPr lang="en-US" sz="3300" b="0" kern="1200" dirty="0" smtClean="0"/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0" i="0" u="none" kern="1200" dirty="0" smtClean="0"/>
            <a:t>8. </a:t>
          </a:r>
          <a:r>
            <a:rPr lang="en-US" sz="3300" b="1" i="0" u="none" kern="1200" dirty="0" smtClean="0"/>
            <a:t>Assure a competent public health</a:t>
          </a:r>
          <a:r>
            <a:rPr lang="en-US" sz="3300" b="0" i="0" u="none" kern="1200" dirty="0" smtClean="0"/>
            <a:t> and personal healthcare workforce</a:t>
          </a:r>
          <a:endParaRPr lang="en-US" sz="3300" kern="1200" dirty="0"/>
        </a:p>
      </dsp:txBody>
      <dsp:txXfrm>
        <a:off x="8477250" y="3566160"/>
        <a:ext cx="8477250" cy="7488936"/>
      </dsp:txXfrm>
    </dsp:sp>
    <dsp:sp modelId="{5F30D52C-92AD-437D-AA83-C300B4FE1421}">
      <dsp:nvSpPr>
        <dsp:cNvPr id="0" name=""/>
        <dsp:cNvSpPr/>
      </dsp:nvSpPr>
      <dsp:spPr>
        <a:xfrm>
          <a:off x="0" y="11055096"/>
          <a:ext cx="16954499" cy="832104"/>
        </a:xfrm>
        <a:prstGeom prst="rect">
          <a:avLst/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3EAF6B-83EE-4F0F-B44C-F01F4D686819}">
      <dsp:nvSpPr>
        <dsp:cNvPr id="0" name=""/>
        <dsp:cNvSpPr/>
      </dsp:nvSpPr>
      <dsp:spPr>
        <a:xfrm>
          <a:off x="0" y="0"/>
          <a:ext cx="16954499" cy="3566160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b="1" kern="1200" dirty="0" smtClean="0"/>
            <a:t>Competency 3: Identify how public health programs impact health outcomes for people with disabilities</a:t>
          </a:r>
          <a:endParaRPr lang="en-US" sz="5400" b="1" kern="1200" dirty="0"/>
        </a:p>
      </dsp:txBody>
      <dsp:txXfrm>
        <a:off x="0" y="0"/>
        <a:ext cx="16954499" cy="3566160"/>
      </dsp:txXfrm>
    </dsp:sp>
    <dsp:sp modelId="{174250D7-210B-49E2-BA46-AC7E8D93888E}">
      <dsp:nvSpPr>
        <dsp:cNvPr id="0" name=""/>
        <dsp:cNvSpPr/>
      </dsp:nvSpPr>
      <dsp:spPr>
        <a:xfrm>
          <a:off x="0" y="3566160"/>
          <a:ext cx="8477250" cy="7488936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u="sng" kern="1200" dirty="0" smtClean="0"/>
            <a:t>MCH Leadership Competencies</a:t>
          </a:r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b="1" i="1" u="none" kern="1200" dirty="0" smtClean="0"/>
            <a:t>Self:</a:t>
          </a:r>
          <a:endParaRPr lang="en-US" sz="4200" b="1" kern="1200" dirty="0" smtClean="0"/>
        </a:p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b="0" i="0" u="none" kern="1200" dirty="0" smtClean="0"/>
            <a:t>Competency 1 - MCH Knowledge Base/Context </a:t>
          </a:r>
          <a:endParaRPr lang="en-US" sz="4200" b="0" kern="1200" dirty="0" smtClean="0"/>
        </a:p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b="1" i="1" u="none" kern="1200" dirty="0" smtClean="0"/>
            <a:t>Others:</a:t>
          </a:r>
          <a:endParaRPr lang="en-US" sz="4200" b="1" kern="1200" dirty="0" smtClean="0"/>
        </a:p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b="0" i="0" u="none" kern="1200" dirty="0" smtClean="0"/>
            <a:t>Competency 7 Cultural Competency</a:t>
          </a:r>
          <a:endParaRPr lang="en-US" sz="4200" b="0" kern="1200" dirty="0" smtClean="0"/>
        </a:p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b="1" i="1" u="none" kern="1200" dirty="0" smtClean="0"/>
            <a:t>Wider Community:</a:t>
          </a:r>
          <a:endParaRPr lang="en-US" sz="4200" b="1" kern="1200" dirty="0" smtClean="0"/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b="0" i="0" u="none" kern="1200" dirty="0" smtClean="0"/>
            <a:t>Competency 12 Policy and Advocacy</a:t>
          </a:r>
          <a:endParaRPr lang="en-US" sz="4200" kern="1200" dirty="0"/>
        </a:p>
      </dsp:txBody>
      <dsp:txXfrm>
        <a:off x="0" y="3566160"/>
        <a:ext cx="8477250" cy="7488936"/>
      </dsp:txXfrm>
    </dsp:sp>
    <dsp:sp modelId="{C817776A-C7C3-439C-9686-EB6B621905A5}">
      <dsp:nvSpPr>
        <dsp:cNvPr id="0" name=""/>
        <dsp:cNvSpPr/>
      </dsp:nvSpPr>
      <dsp:spPr>
        <a:xfrm>
          <a:off x="8477250" y="3566160"/>
          <a:ext cx="8477250" cy="7488936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u="sng" kern="1200" dirty="0" smtClean="0"/>
            <a:t>Essential Public Health Services</a:t>
          </a:r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200" b="1" kern="1200" dirty="0" smtClean="0"/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0" i="0" u="none" kern="1200" dirty="0" smtClean="0"/>
            <a:t>3. </a:t>
          </a:r>
          <a:r>
            <a:rPr lang="en-US" sz="4400" b="1" i="0" u="none" kern="1200" dirty="0" smtClean="0"/>
            <a:t>Inform, educate, and empower people</a:t>
          </a:r>
          <a:r>
            <a:rPr lang="en-US" sz="4400" b="0" i="0" u="none" kern="1200" dirty="0" smtClean="0"/>
            <a:t> about health issues.</a:t>
          </a:r>
          <a:endParaRPr lang="en-US" sz="4400" b="0" kern="1200" dirty="0" smtClean="0"/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0" i="0" u="none" kern="1200" dirty="0" smtClean="0"/>
            <a:t>8. </a:t>
          </a:r>
          <a:r>
            <a:rPr lang="en-US" sz="4400" b="1" i="0" u="none" kern="1200" dirty="0" smtClean="0"/>
            <a:t>Assure a competent public health</a:t>
          </a:r>
          <a:r>
            <a:rPr lang="en-US" sz="4400" b="0" i="0" u="none" kern="1200" dirty="0" smtClean="0"/>
            <a:t> and personal healthcare workforce</a:t>
          </a:r>
          <a:endParaRPr lang="en-US" sz="4400" kern="1200" dirty="0"/>
        </a:p>
      </dsp:txBody>
      <dsp:txXfrm>
        <a:off x="8477250" y="3566160"/>
        <a:ext cx="8477250" cy="7488936"/>
      </dsp:txXfrm>
    </dsp:sp>
    <dsp:sp modelId="{5F30D52C-92AD-437D-AA83-C300B4FE1421}">
      <dsp:nvSpPr>
        <dsp:cNvPr id="0" name=""/>
        <dsp:cNvSpPr/>
      </dsp:nvSpPr>
      <dsp:spPr>
        <a:xfrm>
          <a:off x="0" y="11055096"/>
          <a:ext cx="16954499" cy="832104"/>
        </a:xfrm>
        <a:prstGeom prst="rect">
          <a:avLst/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10849" cy="46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5207" tIns="32603" rIns="65207" bIns="32603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>
              <a:defRPr sz="9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4838" y="0"/>
            <a:ext cx="3010849" cy="46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5207" tIns="32603" rIns="65207" bIns="32603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>
              <a:defRPr sz="9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90563"/>
            <a:ext cx="4610100" cy="3459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4812" y="4379325"/>
            <a:ext cx="5557277" cy="4149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5207" tIns="32603" rIns="65207" bIns="32603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757572"/>
            <a:ext cx="3010849" cy="46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5207" tIns="32603" rIns="65207" bIns="32603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>
              <a:defRPr sz="9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4838" y="8757572"/>
            <a:ext cx="3010849" cy="46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5207" tIns="32603" rIns="65207" bIns="32603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>
              <a:defRPr sz="900"/>
            </a:lvl1pPr>
          </a:lstStyle>
          <a:p>
            <a:fld id="{D98EA1EF-9763-4F55-82A6-BD668F4F226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2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defPPr>
              <a:defRPr kern="1200" smtId="4294967295"/>
            </a:defPPr>
            <a:lvl1pPr eaLnBrk="0" hangingPunct="0">
              <a:defRPr sz="2200">
                <a:solidFill>
                  <a:schemeClr val="tx1"/>
                </a:solidFill>
                <a:latin typeface="Arial"/>
              </a:defRPr>
            </a:lvl1pPr>
            <a:lvl2pPr marL="529808" indent="-203772" eaLnBrk="0" hangingPunct="0">
              <a:defRPr sz="2200">
                <a:solidFill>
                  <a:schemeClr val="tx1"/>
                </a:solidFill>
                <a:latin typeface="Arial"/>
              </a:defRPr>
            </a:lvl2pPr>
            <a:lvl3pPr marL="815089" indent="-163018" eaLnBrk="0" hangingPunct="0">
              <a:defRPr sz="2200">
                <a:solidFill>
                  <a:schemeClr val="tx1"/>
                </a:solidFill>
                <a:latin typeface="Arial"/>
              </a:defRPr>
            </a:lvl3pPr>
            <a:lvl4pPr marL="1141125" indent="-163018" eaLnBrk="0" hangingPunct="0">
              <a:defRPr sz="2200">
                <a:solidFill>
                  <a:schemeClr val="tx1"/>
                </a:solidFill>
                <a:latin typeface="Arial"/>
              </a:defRPr>
            </a:lvl4pPr>
            <a:lvl5pPr marL="1467161" indent="-163018" eaLnBrk="0" hangingPunct="0">
              <a:defRPr sz="2200">
                <a:solidFill>
                  <a:schemeClr val="tx1"/>
                </a:solidFill>
                <a:latin typeface="Arial"/>
              </a:defRPr>
            </a:lvl5pPr>
            <a:lvl6pPr marL="1793197" indent="-1630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/>
              </a:defRPr>
            </a:lvl6pPr>
            <a:lvl7pPr marL="2119233" indent="-1630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/>
              </a:defRPr>
            </a:lvl7pPr>
            <a:lvl8pPr marL="2445268" indent="-1630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/>
              </a:defRPr>
            </a:lvl8pPr>
            <a:lvl9pPr marL="2771304" indent="-16301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fld id="{E95D6F18-70B9-4482-B3C8-E9EACC593657}" type="slidenum">
              <a:rPr lang="en-US" sz="900"/>
              <a:pPr eaLnBrk="1" hangingPunct="1"/>
              <a:t>1</a:t>
            </a:fld>
            <a:endParaRPr lang="en-US" sz="900" dirty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>
            <a:defPPr>
              <a:defRPr kern="1200" smtId="4294967295"/>
            </a:defPPr>
          </a:lstStyle>
          <a:p>
            <a:pPr eaLnBrk="1" hangingPunct="1"/>
            <a:endParaRPr lang="en-US" dirty="0" smtClean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71612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2475" y="10226675"/>
            <a:ext cx="37306250" cy="705485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363" y="18653125"/>
            <a:ext cx="30724475" cy="8413750"/>
          </a:xfr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fld id="{129B3276-9BB5-4F24-A8B9-76259D3926E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46586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fld id="{ADAFB6EC-F897-4210-AA64-CA9F8CBB44A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06326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0" y="21153438"/>
            <a:ext cx="37307838" cy="6537325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0" y="13952538"/>
            <a:ext cx="37307838" cy="7200900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fld id="{B2A85AF7-8897-4C55-9A1A-B7281F3196D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44098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5513" y="7681913"/>
            <a:ext cx="19673888" cy="21724938"/>
          </a:xfr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21800" y="7681913"/>
            <a:ext cx="19675475" cy="21724938"/>
          </a:xfr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fld id="{6AA10212-D8D1-4D65-96EA-7DC6A491696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53569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7625"/>
            <a:ext cx="39503350" cy="5486400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3925" y="7369175"/>
            <a:ext cx="19392900" cy="3070225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3925" y="10439400"/>
            <a:ext cx="19392900" cy="18965862"/>
          </a:xfr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438" y="7369175"/>
            <a:ext cx="19400838" cy="3070225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438" y="10439400"/>
            <a:ext cx="19400838" cy="18965862"/>
          </a:xfr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fld id="{C7DE90E7-E192-446E-853F-0B5AAE47FDE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36046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fld id="{62280830-2B02-4982-B8A1-881384314BC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41345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fld id="{83DCD89A-0B82-4418-A0FB-AFDF4270993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44992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1275"/>
            <a:ext cx="14439900" cy="5576888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875" y="1311275"/>
            <a:ext cx="24536400" cy="28093988"/>
          </a:xfr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3925" y="6888163"/>
            <a:ext cx="14439900" cy="225171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fld id="{D118223B-A4AF-4486-B2D8-B353050C703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22177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663" y="23042562"/>
            <a:ext cx="26335038" cy="2720975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663" y="2941638"/>
            <a:ext cx="26335038" cy="197500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663" y="25763538"/>
            <a:ext cx="26335038" cy="3862387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fld id="{80670A31-1AF2-4F25-82E3-DE4047754C0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2576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fld id="{C2F90410-6A77-4D7A-B370-AE38A284EA8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73557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3025" y="1319213"/>
            <a:ext cx="9874250" cy="2808763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5513" y="1319213"/>
            <a:ext cx="29475112" cy="2808763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fld id="{77C771AE-3D4F-44DD-9BBF-08F84F58D02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183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95513" y="1319213"/>
            <a:ext cx="39501762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3" tIns="235127" rIns="470253" bIns="235127" anchor="ctr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95513" y="7681913"/>
            <a:ext cx="39501762" cy="2172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3" tIns="235127" rIns="470253" bIns="235127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195513" y="29978350"/>
            <a:ext cx="1024096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3" tIns="235127" rIns="470253" bIns="235127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703763">
              <a:defRPr sz="7200"/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997112" y="29978350"/>
            <a:ext cx="1389856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3" tIns="235127" rIns="470253" bIns="235127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ctr" defTabSz="4703763">
              <a:defRPr sz="7200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456312" y="29978350"/>
            <a:ext cx="1024096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3" tIns="235127" rIns="470253" bIns="235127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defTabSz="4703763">
              <a:defRPr sz="7200"/>
            </a:lvl1pPr>
          </a:lstStyle>
          <a:p>
            <a:fld id="{0DA1F006-521A-43F8-84F8-C7C13726A26F}" type="slidenum">
              <a:rPr lang="en-US"/>
              <a:t>‹#›</a:t>
            </a:fld>
            <a:endParaRPr lang="en-US" dirty="0"/>
          </a:p>
        </p:txBody>
      </p:sp>
      <p:pic>
        <p:nvPicPr>
          <p:cNvPr id="2052" name="New picture"/>
          <p:cNvPicPr/>
          <p:nvPr/>
        </p:nvPicPr>
        <p:blipFill dpi="0">
          <a:blip r:embed="rId13"/>
          <a:stretch>
            <a:fillRect/>
          </a:stretch>
        </p:blipFill>
        <p:spPr>
          <a:xfrm rot="16200000">
            <a:off x="-9245600" y="16459200"/>
            <a:ext cx="15367000" cy="1562100"/>
          </a:xfrm>
          <a:prstGeom prst="rect">
            <a:avLst/>
          </a:prstGeom>
        </p:spPr>
      </p:pic>
      <p:pic>
        <p:nvPicPr>
          <p:cNvPr id="2053" name="New picture"/>
          <p:cNvPicPr/>
          <p:nvPr/>
        </p:nvPicPr>
        <p:blipFill dpi="0">
          <a:blip r:embed="rId13"/>
          <a:stretch>
            <a:fillRect/>
          </a:stretch>
        </p:blipFill>
        <p:spPr>
          <a:xfrm rot="5400000">
            <a:off x="37769800" y="16459200"/>
            <a:ext cx="15367000" cy="1562100"/>
          </a:xfrm>
          <a:prstGeom prst="rect">
            <a:avLst/>
          </a:prstGeom>
        </p:spPr>
      </p:pic>
      <p:pic>
        <p:nvPicPr>
          <p:cNvPr id="2054" name="New picture"/>
          <p:cNvPicPr/>
          <p:nvPr/>
        </p:nvPicPr>
        <p:blipFill dpi="0">
          <a:blip r:embed="rId14"/>
          <a:stretch>
            <a:fillRect/>
          </a:stretch>
        </p:blipFill>
        <p:spPr>
          <a:xfrm>
            <a:off x="57150" y="33426400"/>
            <a:ext cx="43776900" cy="2019300"/>
          </a:xfrm>
          <a:prstGeom prst="rect">
            <a:avLst/>
          </a:prstGeom>
        </p:spPr>
      </p:pic>
      <p:sp>
        <p:nvSpPr>
          <p:cNvPr id="2055" name="New shape"/>
          <p:cNvSpPr/>
          <p:nvPr/>
        </p:nvSpPr>
        <p:spPr>
          <a:xfrm>
            <a:off x="57150" y="33997900"/>
            <a:ext cx="21945600" cy="1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l"/>
            <a:r>
              <a:rPr sz="6360" dirty="0" smtId="4294967295">
                <a:solidFill>
                  <a:srgbClr val="808080"/>
                </a:solidFill>
              </a:rPr>
              <a:t>Template ID: </a:t>
            </a:r>
            <a:r>
              <a:rPr sz="6360" dirty="0" err="1" smtId="4294967295">
                <a:solidFill>
                  <a:srgbClr val="808080"/>
                </a:solidFill>
              </a:rPr>
              <a:t>ovaltitle</a:t>
            </a:r>
            <a:r>
              <a:rPr sz="6360" dirty="0" smtId="4294967295">
                <a:solidFill>
                  <a:srgbClr val="808080"/>
                </a:solidFill>
              </a:rPr>
              <a:t>  Size: 36x48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defPPr>
        <a:defRPr kern="1200" smtId="4294967295"/>
      </a:defPPr>
      <a:lvl1pPr algn="ctr" defTabSz="4703763" rtl="0" eaLnBrk="0" fontAlgn="base" hangingPunct="0">
        <a:spcBef>
          <a:spcPct val="0"/>
        </a:spcBef>
        <a:spcAft>
          <a:spcPct val="0"/>
        </a:spcAft>
        <a:defRPr sz="22700" b="0" i="0" u="none">
          <a:solidFill>
            <a:schemeClr val="tx2"/>
          </a:solidFill>
          <a:latin typeface="+mj-lt"/>
          <a:ea typeface="+mj-ea"/>
          <a:cs typeface="+mj-cs"/>
        </a:defRPr>
      </a:lvl1pPr>
      <a:lvl2pPr algn="ctr" defTabSz="4703763" rtl="0" eaLnBrk="0" fontAlgn="base" hangingPunct="0">
        <a:spcBef>
          <a:spcPct val="0"/>
        </a:spcBef>
        <a:spcAft>
          <a:spcPct val="0"/>
        </a:spcAft>
        <a:defRPr sz="22700">
          <a:solidFill>
            <a:schemeClr val="tx2"/>
          </a:solidFill>
          <a:latin typeface="Arial" pitchFamily="34" charset="0"/>
        </a:defRPr>
      </a:lvl2pPr>
      <a:lvl3pPr algn="ctr" defTabSz="4703763" rtl="0" eaLnBrk="0" fontAlgn="base" hangingPunct="0">
        <a:spcBef>
          <a:spcPct val="0"/>
        </a:spcBef>
        <a:spcAft>
          <a:spcPct val="0"/>
        </a:spcAft>
        <a:defRPr sz="22700">
          <a:solidFill>
            <a:schemeClr val="tx2"/>
          </a:solidFill>
          <a:latin typeface="Arial" pitchFamily="34" charset="0"/>
        </a:defRPr>
      </a:lvl3pPr>
      <a:lvl4pPr algn="ctr" defTabSz="4703763" rtl="0" eaLnBrk="0" fontAlgn="base" hangingPunct="0">
        <a:spcBef>
          <a:spcPct val="0"/>
        </a:spcBef>
        <a:spcAft>
          <a:spcPct val="0"/>
        </a:spcAft>
        <a:defRPr sz="22700">
          <a:solidFill>
            <a:schemeClr val="tx2"/>
          </a:solidFill>
          <a:latin typeface="Arial" pitchFamily="34" charset="0"/>
        </a:defRPr>
      </a:lvl4pPr>
      <a:lvl5pPr algn="ctr" defTabSz="4703763" rtl="0" eaLnBrk="0" fontAlgn="base" hangingPunct="0">
        <a:spcBef>
          <a:spcPct val="0"/>
        </a:spcBef>
        <a:spcAft>
          <a:spcPct val="0"/>
        </a:spcAft>
        <a:defRPr sz="22700">
          <a:solidFill>
            <a:schemeClr val="tx2"/>
          </a:solidFill>
          <a:latin typeface="Arial" pitchFamily="34" charset="0"/>
        </a:defRPr>
      </a:lvl5pPr>
      <a:lvl6pPr marL="457200" algn="ctr" defTabSz="4703763" rtl="0" fontAlgn="base">
        <a:spcBef>
          <a:spcPct val="0"/>
        </a:spcBef>
        <a:spcAft>
          <a:spcPct val="0"/>
        </a:spcAft>
        <a:defRPr sz="22700">
          <a:solidFill>
            <a:schemeClr val="tx2"/>
          </a:solidFill>
          <a:latin typeface="Arial" pitchFamily="34" charset="0"/>
        </a:defRPr>
      </a:lvl6pPr>
      <a:lvl7pPr marL="914400" algn="ctr" defTabSz="4703763" rtl="0" fontAlgn="base">
        <a:spcBef>
          <a:spcPct val="0"/>
        </a:spcBef>
        <a:spcAft>
          <a:spcPct val="0"/>
        </a:spcAft>
        <a:defRPr sz="22700">
          <a:solidFill>
            <a:schemeClr val="tx2"/>
          </a:solidFill>
          <a:latin typeface="Arial" pitchFamily="34" charset="0"/>
        </a:defRPr>
      </a:lvl7pPr>
      <a:lvl8pPr marL="1371600" algn="ctr" defTabSz="4703763" rtl="0" fontAlgn="base">
        <a:spcBef>
          <a:spcPct val="0"/>
        </a:spcBef>
        <a:spcAft>
          <a:spcPct val="0"/>
        </a:spcAft>
        <a:defRPr sz="22700">
          <a:solidFill>
            <a:schemeClr val="tx2"/>
          </a:solidFill>
          <a:latin typeface="Arial" pitchFamily="34" charset="0"/>
        </a:defRPr>
      </a:lvl8pPr>
      <a:lvl9pPr marL="1828800" algn="ctr" defTabSz="4703763" rtl="0" fontAlgn="base">
        <a:spcBef>
          <a:spcPct val="0"/>
        </a:spcBef>
        <a:spcAft>
          <a:spcPct val="0"/>
        </a:spcAft>
        <a:defRPr sz="22700">
          <a:solidFill>
            <a:schemeClr val="tx2"/>
          </a:solidFill>
          <a:latin typeface="Arial" pitchFamily="34" charset="0"/>
        </a:defRPr>
      </a:lvl9pPr>
    </p:titleStyle>
    <p:bodyStyle>
      <a:defPPr>
        <a:defRPr kern="1200" smtId="4294967295"/>
      </a:defPPr>
      <a:lvl1pPr marL="1765300" indent="-1765300" algn="l" defTabSz="4703763" rtl="0" eaLnBrk="0" fontAlgn="base" hangingPunct="0">
        <a:spcBef>
          <a:spcPct val="20000"/>
        </a:spcBef>
        <a:spcAft>
          <a:spcPct val="0"/>
        </a:spcAft>
        <a:buChar char="•"/>
        <a:defRPr sz="16500">
          <a:solidFill>
            <a:schemeClr val="tx1"/>
          </a:solidFill>
          <a:latin typeface="+mn-lt"/>
          <a:ea typeface="+mn-ea"/>
          <a:cs typeface="+mn-cs"/>
        </a:defRPr>
      </a:lvl1pPr>
      <a:lvl2pPr marL="3822700" indent="-1471613" algn="l" defTabSz="4703763" rtl="0" eaLnBrk="0" fontAlgn="base" hangingPunct="0">
        <a:spcBef>
          <a:spcPct val="20000"/>
        </a:spcBef>
        <a:spcAft>
          <a:spcPct val="0"/>
        </a:spcAft>
        <a:buChar char="–"/>
        <a:defRPr sz="14400" b="0" i="0" u="none">
          <a:solidFill>
            <a:schemeClr val="tx1"/>
          </a:solidFill>
          <a:latin typeface="+mn-lt"/>
        </a:defRPr>
      </a:lvl2pPr>
      <a:lvl3pPr marL="5880100" indent="-1176338" algn="l" defTabSz="4703763" rtl="0" eaLnBrk="0" fontAlgn="base" hangingPunct="0">
        <a:spcBef>
          <a:spcPct val="20000"/>
        </a:spcBef>
        <a:spcAft>
          <a:spcPct val="0"/>
        </a:spcAft>
        <a:buChar char="•"/>
        <a:defRPr sz="12300">
          <a:solidFill>
            <a:schemeClr val="tx1"/>
          </a:solidFill>
          <a:latin typeface="+mn-lt"/>
        </a:defRPr>
      </a:lvl3pPr>
      <a:lvl4pPr marL="8229600" indent="-1176338" algn="l" defTabSz="4703763" rtl="0" eaLnBrk="0" fontAlgn="base" hangingPunct="0">
        <a:spcBef>
          <a:spcPct val="20000"/>
        </a:spcBef>
        <a:spcAft>
          <a:spcPct val="0"/>
        </a:spcAft>
        <a:buChar char="–"/>
        <a:defRPr sz="10400">
          <a:solidFill>
            <a:schemeClr val="tx1"/>
          </a:solidFill>
          <a:latin typeface="+mn-lt"/>
        </a:defRPr>
      </a:lvl4pPr>
      <a:lvl5pPr marL="10580688" indent="-1174750" algn="l" defTabSz="4703763" rtl="0" eaLnBrk="0" fontAlgn="base" hangingPunct="0">
        <a:spcBef>
          <a:spcPct val="20000"/>
        </a:spcBef>
        <a:spcAft>
          <a:spcPct val="0"/>
        </a:spcAft>
        <a:buChar char="»"/>
        <a:defRPr sz="10400">
          <a:solidFill>
            <a:schemeClr val="tx1"/>
          </a:solidFill>
          <a:latin typeface="+mn-lt"/>
        </a:defRPr>
      </a:lvl5pPr>
      <a:lvl6pPr marL="11037888" indent="-1174750" algn="l" defTabSz="4703763" rtl="0" fontAlgn="base">
        <a:spcBef>
          <a:spcPct val="20000"/>
        </a:spcBef>
        <a:spcAft>
          <a:spcPct val="0"/>
        </a:spcAft>
        <a:buChar char="»"/>
        <a:defRPr sz="10400">
          <a:solidFill>
            <a:schemeClr val="tx1"/>
          </a:solidFill>
          <a:latin typeface="+mn-lt"/>
        </a:defRPr>
      </a:lvl6pPr>
      <a:lvl7pPr marL="11495088" indent="-1174750" algn="l" defTabSz="4703763" rtl="0" fontAlgn="base">
        <a:spcBef>
          <a:spcPct val="20000"/>
        </a:spcBef>
        <a:spcAft>
          <a:spcPct val="0"/>
        </a:spcAft>
        <a:buChar char="»"/>
        <a:defRPr sz="10400">
          <a:solidFill>
            <a:schemeClr val="tx1"/>
          </a:solidFill>
          <a:latin typeface="+mn-lt"/>
        </a:defRPr>
      </a:lvl7pPr>
      <a:lvl8pPr marL="11952288" indent="-1174750" algn="l" defTabSz="4703763" rtl="0" fontAlgn="base">
        <a:spcBef>
          <a:spcPct val="20000"/>
        </a:spcBef>
        <a:spcAft>
          <a:spcPct val="0"/>
        </a:spcAft>
        <a:buChar char="»"/>
        <a:defRPr sz="10400">
          <a:solidFill>
            <a:schemeClr val="tx1"/>
          </a:solidFill>
          <a:latin typeface="+mn-lt"/>
        </a:defRPr>
      </a:lvl8pPr>
      <a:lvl9pPr marL="12409488" indent="-1174750" algn="l" defTabSz="4703763" rtl="0" fontAlgn="base">
        <a:spcBef>
          <a:spcPct val="20000"/>
        </a:spcBef>
        <a:spcAft>
          <a:spcPct val="0"/>
        </a:spcAft>
        <a:buChar char="»"/>
        <a:defRPr sz="10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3" Type="http://schemas.openxmlformats.org/officeDocument/2006/relationships/hyperlink" Target="http://www.aucd.org/competencies" TargetMode="External"/><Relationship Id="rId21" Type="http://schemas.openxmlformats.org/officeDocument/2006/relationships/diagramQuickStyle" Target="../diagrams/quickStyle4.xml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" Type="http://schemas.openxmlformats.org/officeDocument/2006/relationships/notesSlide" Target="../notesSlides/notesSlide1.xml"/><Relationship Id="rId16" Type="http://schemas.openxmlformats.org/officeDocument/2006/relationships/diagramQuickStyle" Target="../diagrams/quickStyle3.xml"/><Relationship Id="rId20" Type="http://schemas.openxmlformats.org/officeDocument/2006/relationships/diagramLayout" Target="../diagrams/layout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24" Type="http://schemas.openxmlformats.org/officeDocument/2006/relationships/image" Target="../media/image3.jpeg"/><Relationship Id="rId5" Type="http://schemas.openxmlformats.org/officeDocument/2006/relationships/diagramLayout" Target="../diagrams/layout1.xml"/><Relationship Id="rId15" Type="http://schemas.openxmlformats.org/officeDocument/2006/relationships/diagramLayout" Target="../diagrams/layout3.xml"/><Relationship Id="rId23" Type="http://schemas.microsoft.com/office/2007/relationships/diagramDrawing" Target="../diagrams/drawing4.xml"/><Relationship Id="rId10" Type="http://schemas.openxmlformats.org/officeDocument/2006/relationships/diagramLayout" Target="../diagrams/layout2.xml"/><Relationship Id="rId19" Type="http://schemas.openxmlformats.org/officeDocument/2006/relationships/diagramData" Target="../diagrams/data4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Relationship Id="rId22" Type="http://schemas.openxmlformats.org/officeDocument/2006/relationships/diagramColors" Target="../diagrams/colors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Freeform 47"/>
          <p:cNvSpPr/>
          <p:nvPr/>
        </p:nvSpPr>
        <p:spPr bwMode="auto">
          <a:xfrm>
            <a:off x="1" y="0"/>
            <a:ext cx="20116800" cy="7165241"/>
          </a:xfrm>
          <a:custGeom>
            <a:avLst/>
            <a:gdLst>
              <a:gd name="T0" fmla="*/ 326580 w 26400"/>
              <a:gd name="T1" fmla="*/ 8740555 h 13824"/>
              <a:gd name="T2" fmla="*/ 930753 w 26400"/>
              <a:gd name="T3" fmla="*/ 8868482 h 13824"/>
              <a:gd name="T4" fmla="*/ 1545812 w 26400"/>
              <a:gd name="T5" fmla="*/ 8980078 h 13824"/>
              <a:gd name="T6" fmla="*/ 2169035 w 26400"/>
              <a:gd name="T7" fmla="*/ 9083509 h 13824"/>
              <a:gd name="T8" fmla="*/ 2802237 w 26400"/>
              <a:gd name="T9" fmla="*/ 9170608 h 13824"/>
              <a:gd name="T10" fmla="*/ 3440883 w 26400"/>
              <a:gd name="T11" fmla="*/ 9244779 h 13824"/>
              <a:gd name="T12" fmla="*/ 4092228 w 26400"/>
              <a:gd name="T13" fmla="*/ 9306701 h 13824"/>
              <a:gd name="T14" fmla="*/ 4749017 w 26400"/>
              <a:gd name="T15" fmla="*/ 9352972 h 13824"/>
              <a:gd name="T16" fmla="*/ 5415784 w 26400"/>
              <a:gd name="T17" fmla="*/ 9384274 h 13824"/>
              <a:gd name="T18" fmla="*/ 6084366 w 26400"/>
              <a:gd name="T19" fmla="*/ 9401285 h 13824"/>
              <a:gd name="T20" fmla="*/ 6761112 w 26400"/>
              <a:gd name="T21" fmla="*/ 9405368 h 13824"/>
              <a:gd name="T22" fmla="*/ 7436044 w 26400"/>
              <a:gd name="T23" fmla="*/ 9393120 h 13824"/>
              <a:gd name="T24" fmla="*/ 8100997 w 26400"/>
              <a:gd name="T25" fmla="*/ 9366582 h 13824"/>
              <a:gd name="T26" fmla="*/ 8762322 w 26400"/>
              <a:gd name="T27" fmla="*/ 9322352 h 13824"/>
              <a:gd name="T28" fmla="*/ 9413667 w 26400"/>
              <a:gd name="T29" fmla="*/ 9267234 h 13824"/>
              <a:gd name="T30" fmla="*/ 10056848 w 26400"/>
              <a:gd name="T31" fmla="*/ 9196466 h 13824"/>
              <a:gd name="T32" fmla="*/ 10693679 w 26400"/>
              <a:gd name="T33" fmla="*/ 9114810 h 13824"/>
              <a:gd name="T34" fmla="*/ 11318717 w 26400"/>
              <a:gd name="T35" fmla="*/ 9016143 h 13824"/>
              <a:gd name="T36" fmla="*/ 11935590 w 26400"/>
              <a:gd name="T37" fmla="*/ 8907269 h 13824"/>
              <a:gd name="T38" fmla="*/ 12545206 w 26400"/>
              <a:gd name="T39" fmla="*/ 8783424 h 13824"/>
              <a:gd name="T40" fmla="*/ 13140308 w 26400"/>
              <a:gd name="T41" fmla="*/ 8647332 h 13824"/>
              <a:gd name="T42" fmla="*/ 13727244 w 26400"/>
              <a:gd name="T43" fmla="*/ 8500351 h 13824"/>
              <a:gd name="T44" fmla="*/ 14300574 w 26400"/>
              <a:gd name="T45" fmla="*/ 8338401 h 13824"/>
              <a:gd name="T46" fmla="*/ 14866645 w 26400"/>
              <a:gd name="T47" fmla="*/ 8168966 h 13824"/>
              <a:gd name="T48" fmla="*/ 15415481 w 26400"/>
              <a:gd name="T49" fmla="*/ 7985241 h 13824"/>
              <a:gd name="T50" fmla="*/ 15954338 w 26400"/>
              <a:gd name="T51" fmla="*/ 7790628 h 13824"/>
              <a:gd name="T52" fmla="*/ 16478680 w 26400"/>
              <a:gd name="T53" fmla="*/ 7585128 h 13824"/>
              <a:gd name="T54" fmla="*/ 16992137 w 26400"/>
              <a:gd name="T55" fmla="*/ 7370782 h 13824"/>
              <a:gd name="T56" fmla="*/ 17487450 w 26400"/>
              <a:gd name="T57" fmla="*/ 7141466 h 13824"/>
              <a:gd name="T58" fmla="*/ 17972784 w 26400"/>
              <a:gd name="T59" fmla="*/ 6906706 h 13824"/>
              <a:gd name="T60" fmla="*/ 18440882 w 26400"/>
              <a:gd name="T61" fmla="*/ 6661058 h 13824"/>
              <a:gd name="T62" fmla="*/ 18889929 w 26400"/>
              <a:gd name="T63" fmla="*/ 6402482 h 13824"/>
              <a:gd name="T64" fmla="*/ 19328091 w 26400"/>
              <a:gd name="T65" fmla="*/ 6138462 h 13824"/>
              <a:gd name="T66" fmla="*/ 19747202 w 26400"/>
              <a:gd name="T67" fmla="*/ 5863555 h 13824"/>
              <a:gd name="T68" fmla="*/ 20151798 w 26400"/>
              <a:gd name="T69" fmla="*/ 5580482 h 13824"/>
              <a:gd name="T70" fmla="*/ 20538251 w 26400"/>
              <a:gd name="T71" fmla="*/ 5287202 h 13824"/>
              <a:gd name="T72" fmla="*/ 20906560 w 26400"/>
              <a:gd name="T73" fmla="*/ 4987798 h 13824"/>
              <a:gd name="T74" fmla="*/ 21256727 w 26400"/>
              <a:gd name="T75" fmla="*/ 4680909 h 13824"/>
              <a:gd name="T76" fmla="*/ 21588750 w 26400"/>
              <a:gd name="T77" fmla="*/ 4364494 h 13824"/>
              <a:gd name="T78" fmla="*/ 21901722 w 26400"/>
              <a:gd name="T79" fmla="*/ 4040593 h 13824"/>
              <a:gd name="T80" fmla="*/ 22192015 w 26400"/>
              <a:gd name="T81" fmla="*/ 3709207 h 13824"/>
              <a:gd name="T82" fmla="*/ 22464165 w 26400"/>
              <a:gd name="T83" fmla="*/ 3375100 h 13824"/>
              <a:gd name="T84" fmla="*/ 22717265 w 26400"/>
              <a:gd name="T85" fmla="*/ 3031465 h 13824"/>
              <a:gd name="T86" fmla="*/ 22947685 w 26400"/>
              <a:gd name="T87" fmla="*/ 2681027 h 13824"/>
              <a:gd name="T88" fmla="*/ 23156333 w 26400"/>
              <a:gd name="T89" fmla="*/ 2323783 h 13824"/>
              <a:gd name="T90" fmla="*/ 23344117 w 26400"/>
              <a:gd name="T91" fmla="*/ 1961777 h 13824"/>
              <a:gd name="T92" fmla="*/ 23511036 w 26400"/>
              <a:gd name="T93" fmla="*/ 1595007 h 13824"/>
              <a:gd name="T94" fmla="*/ 23652554 w 26400"/>
              <a:gd name="T95" fmla="*/ 1220752 h 13824"/>
              <a:gd name="T96" fmla="*/ 23772300 w 26400"/>
              <a:gd name="T97" fmla="*/ 844455 h 13824"/>
              <a:gd name="T98" fmla="*/ 23870274 w 26400"/>
              <a:gd name="T99" fmla="*/ 461354 h 13824"/>
              <a:gd name="T100" fmla="*/ 23938311 w 26400"/>
              <a:gd name="T101" fmla="*/ 72810 h 13824"/>
              <a:gd name="T102" fmla="*/ 0 w 26400"/>
              <a:gd name="T103" fmla="*/ 8662982 h 13824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6400" h="13824">
                <a:moveTo>
                  <a:pt x="0" y="12731"/>
                </a:moveTo>
                <a:lnTo>
                  <a:pt x="142" y="12778"/>
                </a:lnTo>
                <a:lnTo>
                  <a:pt x="360" y="12845"/>
                </a:lnTo>
                <a:lnTo>
                  <a:pt x="582" y="12908"/>
                </a:lnTo>
                <a:lnTo>
                  <a:pt x="804" y="12971"/>
                </a:lnTo>
                <a:lnTo>
                  <a:pt x="1026" y="13033"/>
                </a:lnTo>
                <a:lnTo>
                  <a:pt x="1251" y="13090"/>
                </a:lnTo>
                <a:lnTo>
                  <a:pt x="1475" y="13146"/>
                </a:lnTo>
                <a:lnTo>
                  <a:pt x="1704" y="13197"/>
                </a:lnTo>
                <a:lnTo>
                  <a:pt x="1932" y="13250"/>
                </a:lnTo>
                <a:lnTo>
                  <a:pt x="2162" y="13299"/>
                </a:lnTo>
                <a:lnTo>
                  <a:pt x="2391" y="13349"/>
                </a:lnTo>
                <a:lnTo>
                  <a:pt x="2622" y="13395"/>
                </a:lnTo>
                <a:lnTo>
                  <a:pt x="2853" y="13436"/>
                </a:lnTo>
                <a:lnTo>
                  <a:pt x="3089" y="13477"/>
                </a:lnTo>
                <a:lnTo>
                  <a:pt x="3323" y="13515"/>
                </a:lnTo>
                <a:lnTo>
                  <a:pt x="3559" y="13552"/>
                </a:lnTo>
                <a:lnTo>
                  <a:pt x="3793" y="13586"/>
                </a:lnTo>
                <a:lnTo>
                  <a:pt x="4033" y="13619"/>
                </a:lnTo>
                <a:lnTo>
                  <a:pt x="4272" y="13647"/>
                </a:lnTo>
                <a:lnTo>
                  <a:pt x="4511" y="13677"/>
                </a:lnTo>
                <a:lnTo>
                  <a:pt x="4752" y="13700"/>
                </a:lnTo>
                <a:lnTo>
                  <a:pt x="4995" y="13725"/>
                </a:lnTo>
                <a:lnTo>
                  <a:pt x="5235" y="13745"/>
                </a:lnTo>
                <a:lnTo>
                  <a:pt x="5478" y="13765"/>
                </a:lnTo>
                <a:lnTo>
                  <a:pt x="5721" y="13778"/>
                </a:lnTo>
                <a:lnTo>
                  <a:pt x="5970" y="13791"/>
                </a:lnTo>
                <a:lnTo>
                  <a:pt x="6214" y="13804"/>
                </a:lnTo>
                <a:lnTo>
                  <a:pt x="6460" y="13812"/>
                </a:lnTo>
                <a:lnTo>
                  <a:pt x="6707" y="13816"/>
                </a:lnTo>
                <a:lnTo>
                  <a:pt x="6956" y="13822"/>
                </a:lnTo>
                <a:lnTo>
                  <a:pt x="7206" y="13824"/>
                </a:lnTo>
                <a:lnTo>
                  <a:pt x="7453" y="13822"/>
                </a:lnTo>
                <a:lnTo>
                  <a:pt x="7701" y="13816"/>
                </a:lnTo>
                <a:lnTo>
                  <a:pt x="7950" y="13812"/>
                </a:lnTo>
                <a:lnTo>
                  <a:pt x="8197" y="13804"/>
                </a:lnTo>
                <a:lnTo>
                  <a:pt x="8441" y="13791"/>
                </a:lnTo>
                <a:lnTo>
                  <a:pt x="8686" y="13778"/>
                </a:lnTo>
                <a:lnTo>
                  <a:pt x="8930" y="13765"/>
                </a:lnTo>
                <a:lnTo>
                  <a:pt x="9176" y="13745"/>
                </a:lnTo>
                <a:lnTo>
                  <a:pt x="9418" y="13725"/>
                </a:lnTo>
                <a:lnTo>
                  <a:pt x="9659" y="13700"/>
                </a:lnTo>
                <a:lnTo>
                  <a:pt x="9898" y="13677"/>
                </a:lnTo>
                <a:lnTo>
                  <a:pt x="10139" y="13647"/>
                </a:lnTo>
                <a:lnTo>
                  <a:pt x="10377" y="13619"/>
                </a:lnTo>
                <a:lnTo>
                  <a:pt x="10614" y="13586"/>
                </a:lnTo>
                <a:lnTo>
                  <a:pt x="10850" y="13552"/>
                </a:lnTo>
                <a:lnTo>
                  <a:pt x="11086" y="13515"/>
                </a:lnTo>
                <a:lnTo>
                  <a:pt x="11322" y="13477"/>
                </a:lnTo>
                <a:lnTo>
                  <a:pt x="11555" y="13436"/>
                </a:lnTo>
                <a:lnTo>
                  <a:pt x="11788" y="13395"/>
                </a:lnTo>
                <a:lnTo>
                  <a:pt x="12019" y="13349"/>
                </a:lnTo>
                <a:lnTo>
                  <a:pt x="12248" y="13299"/>
                </a:lnTo>
                <a:lnTo>
                  <a:pt x="12477" y="13250"/>
                </a:lnTo>
                <a:lnTo>
                  <a:pt x="12705" y="13197"/>
                </a:lnTo>
                <a:lnTo>
                  <a:pt x="12933" y="13146"/>
                </a:lnTo>
                <a:lnTo>
                  <a:pt x="13157" y="13090"/>
                </a:lnTo>
                <a:lnTo>
                  <a:pt x="13382" y="13033"/>
                </a:lnTo>
                <a:lnTo>
                  <a:pt x="13604" y="12971"/>
                </a:lnTo>
                <a:lnTo>
                  <a:pt x="13829" y="12908"/>
                </a:lnTo>
                <a:lnTo>
                  <a:pt x="14048" y="12845"/>
                </a:lnTo>
                <a:lnTo>
                  <a:pt x="14268" y="12778"/>
                </a:lnTo>
                <a:lnTo>
                  <a:pt x="14485" y="12708"/>
                </a:lnTo>
                <a:lnTo>
                  <a:pt x="14702" y="12639"/>
                </a:lnTo>
                <a:lnTo>
                  <a:pt x="14919" y="12568"/>
                </a:lnTo>
                <a:lnTo>
                  <a:pt x="15132" y="12492"/>
                </a:lnTo>
                <a:lnTo>
                  <a:pt x="15345" y="12418"/>
                </a:lnTo>
                <a:lnTo>
                  <a:pt x="15556" y="12339"/>
                </a:lnTo>
                <a:lnTo>
                  <a:pt x="15764" y="12254"/>
                </a:lnTo>
                <a:lnTo>
                  <a:pt x="15972" y="12177"/>
                </a:lnTo>
                <a:lnTo>
                  <a:pt x="16182" y="12089"/>
                </a:lnTo>
                <a:lnTo>
                  <a:pt x="16388" y="12005"/>
                </a:lnTo>
                <a:lnTo>
                  <a:pt x="16591" y="11916"/>
                </a:lnTo>
                <a:lnTo>
                  <a:pt x="16794" y="11827"/>
                </a:lnTo>
                <a:lnTo>
                  <a:pt x="16993" y="11735"/>
                </a:lnTo>
                <a:lnTo>
                  <a:pt x="17193" y="11642"/>
                </a:lnTo>
                <a:lnTo>
                  <a:pt x="17389" y="11546"/>
                </a:lnTo>
                <a:lnTo>
                  <a:pt x="17587" y="11449"/>
                </a:lnTo>
                <a:lnTo>
                  <a:pt x="17780" y="11352"/>
                </a:lnTo>
                <a:lnTo>
                  <a:pt x="17975" y="11249"/>
                </a:lnTo>
                <a:lnTo>
                  <a:pt x="18165" y="11147"/>
                </a:lnTo>
                <a:lnTo>
                  <a:pt x="18356" y="11041"/>
                </a:lnTo>
                <a:lnTo>
                  <a:pt x="18543" y="10937"/>
                </a:lnTo>
                <a:lnTo>
                  <a:pt x="18731" y="10832"/>
                </a:lnTo>
                <a:lnTo>
                  <a:pt x="18912" y="10721"/>
                </a:lnTo>
                <a:lnTo>
                  <a:pt x="19094" y="10609"/>
                </a:lnTo>
                <a:lnTo>
                  <a:pt x="19277" y="10495"/>
                </a:lnTo>
                <a:lnTo>
                  <a:pt x="19457" y="10385"/>
                </a:lnTo>
                <a:lnTo>
                  <a:pt x="19633" y="10266"/>
                </a:lnTo>
                <a:lnTo>
                  <a:pt x="19812" y="10150"/>
                </a:lnTo>
                <a:lnTo>
                  <a:pt x="19985" y="10030"/>
                </a:lnTo>
                <a:lnTo>
                  <a:pt x="20156" y="9909"/>
                </a:lnTo>
                <a:lnTo>
                  <a:pt x="20328" y="9789"/>
                </a:lnTo>
                <a:lnTo>
                  <a:pt x="20493" y="9665"/>
                </a:lnTo>
                <a:lnTo>
                  <a:pt x="20658" y="9538"/>
                </a:lnTo>
                <a:lnTo>
                  <a:pt x="20823" y="9409"/>
                </a:lnTo>
                <a:lnTo>
                  <a:pt x="20986" y="9284"/>
                </a:lnTo>
                <a:lnTo>
                  <a:pt x="21148" y="9152"/>
                </a:lnTo>
                <a:lnTo>
                  <a:pt x="21306" y="9021"/>
                </a:lnTo>
                <a:lnTo>
                  <a:pt x="21462" y="8891"/>
                </a:lnTo>
                <a:lnTo>
                  <a:pt x="21617" y="8754"/>
                </a:lnTo>
                <a:lnTo>
                  <a:pt x="21768" y="8617"/>
                </a:lnTo>
                <a:lnTo>
                  <a:pt x="21919" y="8480"/>
                </a:lnTo>
                <a:lnTo>
                  <a:pt x="22067" y="8340"/>
                </a:lnTo>
                <a:lnTo>
                  <a:pt x="22214" y="8201"/>
                </a:lnTo>
                <a:lnTo>
                  <a:pt x="22358" y="8057"/>
                </a:lnTo>
                <a:lnTo>
                  <a:pt x="22499" y="7917"/>
                </a:lnTo>
                <a:lnTo>
                  <a:pt x="22640" y="7770"/>
                </a:lnTo>
                <a:lnTo>
                  <a:pt x="22777" y="7627"/>
                </a:lnTo>
                <a:lnTo>
                  <a:pt x="22914" y="7478"/>
                </a:lnTo>
                <a:lnTo>
                  <a:pt x="23046" y="7330"/>
                </a:lnTo>
                <a:lnTo>
                  <a:pt x="23174" y="7183"/>
                </a:lnTo>
                <a:lnTo>
                  <a:pt x="23305" y="7032"/>
                </a:lnTo>
                <a:lnTo>
                  <a:pt x="23432" y="6879"/>
                </a:lnTo>
                <a:lnTo>
                  <a:pt x="23555" y="6726"/>
                </a:lnTo>
                <a:lnTo>
                  <a:pt x="23678" y="6570"/>
                </a:lnTo>
                <a:lnTo>
                  <a:pt x="23798" y="6414"/>
                </a:lnTo>
                <a:lnTo>
                  <a:pt x="23915" y="6258"/>
                </a:lnTo>
                <a:lnTo>
                  <a:pt x="24029" y="6100"/>
                </a:lnTo>
                <a:lnTo>
                  <a:pt x="24143" y="5938"/>
                </a:lnTo>
                <a:lnTo>
                  <a:pt x="24252" y="5780"/>
                </a:lnTo>
                <a:lnTo>
                  <a:pt x="24357" y="5618"/>
                </a:lnTo>
                <a:lnTo>
                  <a:pt x="24463" y="5451"/>
                </a:lnTo>
                <a:lnTo>
                  <a:pt x="24567" y="5290"/>
                </a:lnTo>
                <a:lnTo>
                  <a:pt x="24666" y="5126"/>
                </a:lnTo>
                <a:lnTo>
                  <a:pt x="24763" y="4960"/>
                </a:lnTo>
                <a:lnTo>
                  <a:pt x="24859" y="4791"/>
                </a:lnTo>
                <a:lnTo>
                  <a:pt x="24953" y="4623"/>
                </a:lnTo>
                <a:lnTo>
                  <a:pt x="25042" y="4455"/>
                </a:lnTo>
                <a:lnTo>
                  <a:pt x="25130" y="4283"/>
                </a:lnTo>
                <a:lnTo>
                  <a:pt x="25215" y="4111"/>
                </a:lnTo>
                <a:lnTo>
                  <a:pt x="25296" y="3940"/>
                </a:lnTo>
                <a:lnTo>
                  <a:pt x="25377" y="3765"/>
                </a:lnTo>
                <a:lnTo>
                  <a:pt x="25453" y="3590"/>
                </a:lnTo>
                <a:lnTo>
                  <a:pt x="25526" y="3415"/>
                </a:lnTo>
                <a:lnTo>
                  <a:pt x="25598" y="3238"/>
                </a:lnTo>
                <a:lnTo>
                  <a:pt x="25669" y="3062"/>
                </a:lnTo>
                <a:lnTo>
                  <a:pt x="25733" y="2883"/>
                </a:lnTo>
                <a:lnTo>
                  <a:pt x="25799" y="2703"/>
                </a:lnTo>
                <a:lnTo>
                  <a:pt x="25859" y="2525"/>
                </a:lnTo>
                <a:lnTo>
                  <a:pt x="25917" y="2344"/>
                </a:lnTo>
                <a:lnTo>
                  <a:pt x="25973" y="2162"/>
                </a:lnTo>
                <a:lnTo>
                  <a:pt x="26025" y="1977"/>
                </a:lnTo>
                <a:lnTo>
                  <a:pt x="26073" y="1794"/>
                </a:lnTo>
                <a:lnTo>
                  <a:pt x="26121" y="1611"/>
                </a:lnTo>
                <a:lnTo>
                  <a:pt x="26164" y="1428"/>
                </a:lnTo>
                <a:lnTo>
                  <a:pt x="26205" y="1241"/>
                </a:lnTo>
                <a:lnTo>
                  <a:pt x="26243" y="1055"/>
                </a:lnTo>
                <a:lnTo>
                  <a:pt x="26280" y="866"/>
                </a:lnTo>
                <a:lnTo>
                  <a:pt x="26313" y="678"/>
                </a:lnTo>
                <a:lnTo>
                  <a:pt x="26339" y="490"/>
                </a:lnTo>
                <a:lnTo>
                  <a:pt x="26365" y="299"/>
                </a:lnTo>
                <a:lnTo>
                  <a:pt x="26388" y="107"/>
                </a:lnTo>
                <a:lnTo>
                  <a:pt x="26400" y="0"/>
                </a:lnTo>
                <a:lnTo>
                  <a:pt x="0" y="0"/>
                </a:lnTo>
                <a:lnTo>
                  <a:pt x="0" y="127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kern="1200" smtId="4294967295"/>
            </a:defPPr>
          </a:lstStyle>
          <a:p>
            <a:endParaRPr lang="en-US" dirty="0"/>
          </a:p>
        </p:txBody>
      </p:sp>
      <p:sp>
        <p:nvSpPr>
          <p:cNvPr id="1063" name="Freeform 48"/>
          <p:cNvSpPr/>
          <p:nvPr/>
        </p:nvSpPr>
        <p:spPr bwMode="auto">
          <a:xfrm>
            <a:off x="7938" y="-36513"/>
            <a:ext cx="19727862" cy="7201754"/>
          </a:xfrm>
          <a:custGeom>
            <a:avLst/>
            <a:gdLst>
              <a:gd name="T0" fmla="*/ 237331 w 25870"/>
              <a:gd name="T1" fmla="*/ 10116344 h 13598"/>
              <a:gd name="T2" fmla="*/ 771525 w 25870"/>
              <a:gd name="T3" fmla="*/ 10255250 h 13598"/>
              <a:gd name="T4" fmla="*/ 1313656 w 25870"/>
              <a:gd name="T5" fmla="*/ 10378282 h 13598"/>
              <a:gd name="T6" fmla="*/ 1863725 w 25870"/>
              <a:gd name="T7" fmla="*/ 10487025 h 13598"/>
              <a:gd name="T8" fmla="*/ 2423319 w 25870"/>
              <a:gd name="T9" fmla="*/ 10578307 h 13598"/>
              <a:gd name="T10" fmla="*/ 2990056 w 25870"/>
              <a:gd name="T11" fmla="*/ 10652919 h 13598"/>
              <a:gd name="T12" fmla="*/ 3562350 w 25870"/>
              <a:gd name="T13" fmla="*/ 10716419 h 13598"/>
              <a:gd name="T14" fmla="*/ 4140200 w 25870"/>
              <a:gd name="T15" fmla="*/ 10756900 h 13598"/>
              <a:gd name="T16" fmla="*/ 4725194 w 25870"/>
              <a:gd name="T17" fmla="*/ 10783888 h 13598"/>
              <a:gd name="T18" fmla="*/ 5317331 w 25870"/>
              <a:gd name="T19" fmla="*/ 10793413 h 13598"/>
              <a:gd name="T20" fmla="*/ 5907881 w 25870"/>
              <a:gd name="T21" fmla="*/ 10783888 h 13598"/>
              <a:gd name="T22" fmla="*/ 6493669 w 25870"/>
              <a:gd name="T23" fmla="*/ 10756900 h 13598"/>
              <a:gd name="T24" fmla="*/ 7073900 w 25870"/>
              <a:gd name="T25" fmla="*/ 10716419 h 13598"/>
              <a:gd name="T26" fmla="*/ 7646988 w 25870"/>
              <a:gd name="T27" fmla="*/ 10652919 h 13598"/>
              <a:gd name="T28" fmla="*/ 8212138 w 25870"/>
              <a:gd name="T29" fmla="*/ 10578307 h 13598"/>
              <a:gd name="T30" fmla="*/ 8770938 w 25870"/>
              <a:gd name="T31" fmla="*/ 10487025 h 13598"/>
              <a:gd name="T32" fmla="*/ 9321006 w 25870"/>
              <a:gd name="T33" fmla="*/ 10378282 h 13598"/>
              <a:gd name="T34" fmla="*/ 9864725 w 25870"/>
              <a:gd name="T35" fmla="*/ 10255250 h 13598"/>
              <a:gd name="T36" fmla="*/ 10397332 w 25870"/>
              <a:gd name="T37" fmla="*/ 10116344 h 13598"/>
              <a:gd name="T38" fmla="*/ 10922794 w 25870"/>
              <a:gd name="T39" fmla="*/ 9963150 h 13598"/>
              <a:gd name="T40" fmla="*/ 11441113 w 25870"/>
              <a:gd name="T41" fmla="*/ 9796463 h 13598"/>
              <a:gd name="T42" fmla="*/ 11945938 w 25870"/>
              <a:gd name="T43" fmla="*/ 9614694 h 13598"/>
              <a:gd name="T44" fmla="*/ 12443619 w 25870"/>
              <a:gd name="T45" fmla="*/ 9416257 h 13598"/>
              <a:gd name="T46" fmla="*/ 12927807 w 25870"/>
              <a:gd name="T47" fmla="*/ 9209882 h 13598"/>
              <a:gd name="T48" fmla="*/ 13401675 w 25870"/>
              <a:gd name="T49" fmla="*/ 8985250 h 13598"/>
              <a:gd name="T50" fmla="*/ 13866813 w 25870"/>
              <a:gd name="T51" fmla="*/ 8751094 h 13598"/>
              <a:gd name="T52" fmla="*/ 14316075 w 25870"/>
              <a:gd name="T53" fmla="*/ 8501857 h 13598"/>
              <a:gd name="T54" fmla="*/ 14755019 w 25870"/>
              <a:gd name="T55" fmla="*/ 8243094 h 13598"/>
              <a:gd name="T56" fmla="*/ 15182057 w 25870"/>
              <a:gd name="T57" fmla="*/ 7970044 h 13598"/>
              <a:gd name="T58" fmla="*/ 15598775 w 25870"/>
              <a:gd name="T59" fmla="*/ 7687469 h 13598"/>
              <a:gd name="T60" fmla="*/ 15996444 w 25870"/>
              <a:gd name="T61" fmla="*/ 7391400 h 13598"/>
              <a:gd name="T62" fmla="*/ 16384588 w 25870"/>
              <a:gd name="T63" fmla="*/ 7085807 h 13598"/>
              <a:gd name="T64" fmla="*/ 16757650 w 25870"/>
              <a:gd name="T65" fmla="*/ 6769100 h 13598"/>
              <a:gd name="T66" fmla="*/ 17114838 w 25870"/>
              <a:gd name="T67" fmla="*/ 6440488 h 13598"/>
              <a:gd name="T68" fmla="*/ 17458532 w 25870"/>
              <a:gd name="T69" fmla="*/ 6104732 h 13598"/>
              <a:gd name="T70" fmla="*/ 17787144 w 25870"/>
              <a:gd name="T71" fmla="*/ 5756275 h 13598"/>
              <a:gd name="T72" fmla="*/ 18097500 w 25870"/>
              <a:gd name="T73" fmla="*/ 5402263 h 13598"/>
              <a:gd name="T74" fmla="*/ 18393569 w 25870"/>
              <a:gd name="T75" fmla="*/ 5035550 h 13598"/>
              <a:gd name="T76" fmla="*/ 18672175 w 25870"/>
              <a:gd name="T77" fmla="*/ 4662488 h 13598"/>
              <a:gd name="T78" fmla="*/ 18934113 w 25870"/>
              <a:gd name="T79" fmla="*/ 4279900 h 13598"/>
              <a:gd name="T80" fmla="*/ 19177794 w 25870"/>
              <a:gd name="T81" fmla="*/ 3889375 h 13598"/>
              <a:gd name="T82" fmla="*/ 19405600 w 25870"/>
              <a:gd name="T83" fmla="*/ 3490913 h 13598"/>
              <a:gd name="T84" fmla="*/ 19613563 w 25870"/>
              <a:gd name="T85" fmla="*/ 3083719 h 13598"/>
              <a:gd name="T86" fmla="*/ 19802475 w 25870"/>
              <a:gd name="T87" fmla="*/ 2670969 h 13598"/>
              <a:gd name="T88" fmla="*/ 19973925 w 25870"/>
              <a:gd name="T89" fmla="*/ 2251869 h 13598"/>
              <a:gd name="T90" fmla="*/ 20124738 w 25870"/>
              <a:gd name="T91" fmla="*/ 1824831 h 13598"/>
              <a:gd name="T92" fmla="*/ 20257294 w 25870"/>
              <a:gd name="T93" fmla="*/ 1389856 h 13598"/>
              <a:gd name="T94" fmla="*/ 20368419 w 25870"/>
              <a:gd name="T95" fmla="*/ 954881 h 13598"/>
              <a:gd name="T96" fmla="*/ 20458907 w 25870"/>
              <a:gd name="T97" fmla="*/ 509588 h 13598"/>
              <a:gd name="T98" fmla="*/ 20526375 w 25870"/>
              <a:gd name="T99" fmla="*/ 57944 h 13598"/>
              <a:gd name="T100" fmla="*/ 0 w 25870"/>
              <a:gd name="T101" fmla="*/ 10048875 h 13598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25870" h="13598">
                <a:moveTo>
                  <a:pt x="0" y="12660"/>
                </a:moveTo>
                <a:lnTo>
                  <a:pt x="76" y="12684"/>
                </a:lnTo>
                <a:lnTo>
                  <a:pt x="299" y="12745"/>
                </a:lnTo>
                <a:lnTo>
                  <a:pt x="520" y="12809"/>
                </a:lnTo>
                <a:lnTo>
                  <a:pt x="744" y="12863"/>
                </a:lnTo>
                <a:lnTo>
                  <a:pt x="972" y="12920"/>
                </a:lnTo>
                <a:lnTo>
                  <a:pt x="1198" y="12972"/>
                </a:lnTo>
                <a:lnTo>
                  <a:pt x="1426" y="13024"/>
                </a:lnTo>
                <a:lnTo>
                  <a:pt x="1655" y="13075"/>
                </a:lnTo>
                <a:lnTo>
                  <a:pt x="1884" y="13124"/>
                </a:lnTo>
                <a:lnTo>
                  <a:pt x="2115" y="13169"/>
                </a:lnTo>
                <a:lnTo>
                  <a:pt x="2348" y="13212"/>
                </a:lnTo>
                <a:lnTo>
                  <a:pt x="2582" y="13251"/>
                </a:lnTo>
                <a:lnTo>
                  <a:pt x="2817" y="13291"/>
                </a:lnTo>
                <a:lnTo>
                  <a:pt x="3053" y="13327"/>
                </a:lnTo>
                <a:lnTo>
                  <a:pt x="3288" y="13362"/>
                </a:lnTo>
                <a:lnTo>
                  <a:pt x="3526" y="13395"/>
                </a:lnTo>
                <a:lnTo>
                  <a:pt x="3767" y="13421"/>
                </a:lnTo>
                <a:lnTo>
                  <a:pt x="4006" y="13453"/>
                </a:lnTo>
                <a:lnTo>
                  <a:pt x="4245" y="13476"/>
                </a:lnTo>
                <a:lnTo>
                  <a:pt x="4488" y="13501"/>
                </a:lnTo>
                <a:lnTo>
                  <a:pt x="4729" y="13520"/>
                </a:lnTo>
                <a:lnTo>
                  <a:pt x="4973" y="13538"/>
                </a:lnTo>
                <a:lnTo>
                  <a:pt x="5216" y="13552"/>
                </a:lnTo>
                <a:lnTo>
                  <a:pt x="5463" y="13567"/>
                </a:lnTo>
                <a:lnTo>
                  <a:pt x="5709" y="13580"/>
                </a:lnTo>
                <a:lnTo>
                  <a:pt x="5953" y="13586"/>
                </a:lnTo>
                <a:lnTo>
                  <a:pt x="6202" y="13591"/>
                </a:lnTo>
                <a:lnTo>
                  <a:pt x="6452" y="13596"/>
                </a:lnTo>
                <a:lnTo>
                  <a:pt x="6699" y="13598"/>
                </a:lnTo>
                <a:lnTo>
                  <a:pt x="6948" y="13596"/>
                </a:lnTo>
                <a:lnTo>
                  <a:pt x="7196" y="13591"/>
                </a:lnTo>
                <a:lnTo>
                  <a:pt x="7443" y="13586"/>
                </a:lnTo>
                <a:lnTo>
                  <a:pt x="7692" y="13580"/>
                </a:lnTo>
                <a:lnTo>
                  <a:pt x="7935" y="13567"/>
                </a:lnTo>
                <a:lnTo>
                  <a:pt x="8181" y="13552"/>
                </a:lnTo>
                <a:lnTo>
                  <a:pt x="8423" y="13538"/>
                </a:lnTo>
                <a:lnTo>
                  <a:pt x="8669" y="13520"/>
                </a:lnTo>
                <a:lnTo>
                  <a:pt x="8912" y="13501"/>
                </a:lnTo>
                <a:lnTo>
                  <a:pt x="9153" y="13476"/>
                </a:lnTo>
                <a:lnTo>
                  <a:pt x="9393" y="13453"/>
                </a:lnTo>
                <a:lnTo>
                  <a:pt x="9634" y="13421"/>
                </a:lnTo>
                <a:lnTo>
                  <a:pt x="9870" y="13395"/>
                </a:lnTo>
                <a:lnTo>
                  <a:pt x="10110" y="13362"/>
                </a:lnTo>
                <a:lnTo>
                  <a:pt x="10346" y="13327"/>
                </a:lnTo>
                <a:lnTo>
                  <a:pt x="10580" y="13291"/>
                </a:lnTo>
                <a:lnTo>
                  <a:pt x="10814" y="13251"/>
                </a:lnTo>
                <a:lnTo>
                  <a:pt x="11050" y="13212"/>
                </a:lnTo>
                <a:lnTo>
                  <a:pt x="11281" y="13169"/>
                </a:lnTo>
                <a:lnTo>
                  <a:pt x="11512" y="13124"/>
                </a:lnTo>
                <a:lnTo>
                  <a:pt x="11743" y="13075"/>
                </a:lnTo>
                <a:lnTo>
                  <a:pt x="11971" y="13024"/>
                </a:lnTo>
                <a:lnTo>
                  <a:pt x="12200" y="12972"/>
                </a:lnTo>
                <a:lnTo>
                  <a:pt x="12428" y="12920"/>
                </a:lnTo>
                <a:lnTo>
                  <a:pt x="12652" y="12863"/>
                </a:lnTo>
                <a:lnTo>
                  <a:pt x="12877" y="12809"/>
                </a:lnTo>
                <a:lnTo>
                  <a:pt x="13099" y="12745"/>
                </a:lnTo>
                <a:lnTo>
                  <a:pt x="13322" y="12684"/>
                </a:lnTo>
                <a:lnTo>
                  <a:pt x="13543" y="12619"/>
                </a:lnTo>
                <a:lnTo>
                  <a:pt x="13761" y="12552"/>
                </a:lnTo>
                <a:lnTo>
                  <a:pt x="13979" y="12482"/>
                </a:lnTo>
                <a:lnTo>
                  <a:pt x="14198" y="12413"/>
                </a:lnTo>
                <a:lnTo>
                  <a:pt x="14414" y="12342"/>
                </a:lnTo>
                <a:lnTo>
                  <a:pt x="14626" y="12266"/>
                </a:lnTo>
                <a:lnTo>
                  <a:pt x="14840" y="12192"/>
                </a:lnTo>
                <a:lnTo>
                  <a:pt x="15050" y="12113"/>
                </a:lnTo>
                <a:lnTo>
                  <a:pt x="15259" y="12030"/>
                </a:lnTo>
                <a:lnTo>
                  <a:pt x="15469" y="11951"/>
                </a:lnTo>
                <a:lnTo>
                  <a:pt x="15677" y="11863"/>
                </a:lnTo>
                <a:lnTo>
                  <a:pt x="15883" y="11779"/>
                </a:lnTo>
                <a:lnTo>
                  <a:pt x="16084" y="11690"/>
                </a:lnTo>
                <a:lnTo>
                  <a:pt x="16287" y="11603"/>
                </a:lnTo>
                <a:lnTo>
                  <a:pt x="16488" y="11510"/>
                </a:lnTo>
                <a:lnTo>
                  <a:pt x="16688" y="11418"/>
                </a:lnTo>
                <a:lnTo>
                  <a:pt x="16884" y="11320"/>
                </a:lnTo>
                <a:lnTo>
                  <a:pt x="17081" y="11225"/>
                </a:lnTo>
                <a:lnTo>
                  <a:pt x="17276" y="11126"/>
                </a:lnTo>
                <a:lnTo>
                  <a:pt x="17470" y="11025"/>
                </a:lnTo>
                <a:lnTo>
                  <a:pt x="17658" y="10921"/>
                </a:lnTo>
                <a:lnTo>
                  <a:pt x="17850" y="10815"/>
                </a:lnTo>
                <a:lnTo>
                  <a:pt x="18036" y="10711"/>
                </a:lnTo>
                <a:lnTo>
                  <a:pt x="18226" y="10606"/>
                </a:lnTo>
                <a:lnTo>
                  <a:pt x="18409" y="10495"/>
                </a:lnTo>
                <a:lnTo>
                  <a:pt x="18589" y="10385"/>
                </a:lnTo>
                <a:lnTo>
                  <a:pt x="18772" y="10271"/>
                </a:lnTo>
                <a:lnTo>
                  <a:pt x="18952" y="10158"/>
                </a:lnTo>
                <a:lnTo>
                  <a:pt x="19127" y="10041"/>
                </a:lnTo>
                <a:lnTo>
                  <a:pt x="19307" y="9926"/>
                </a:lnTo>
                <a:lnTo>
                  <a:pt x="19480" y="9805"/>
                </a:lnTo>
                <a:lnTo>
                  <a:pt x="19652" y="9685"/>
                </a:lnTo>
                <a:lnTo>
                  <a:pt x="19820" y="9563"/>
                </a:lnTo>
                <a:lnTo>
                  <a:pt x="19988" y="9439"/>
                </a:lnTo>
                <a:lnTo>
                  <a:pt x="20153" y="9312"/>
                </a:lnTo>
                <a:lnTo>
                  <a:pt x="20318" y="9183"/>
                </a:lnTo>
                <a:lnTo>
                  <a:pt x="20481" y="9058"/>
                </a:lnTo>
                <a:lnTo>
                  <a:pt x="20642" y="8927"/>
                </a:lnTo>
                <a:lnTo>
                  <a:pt x="20802" y="8795"/>
                </a:lnTo>
                <a:lnTo>
                  <a:pt x="20957" y="8665"/>
                </a:lnTo>
                <a:lnTo>
                  <a:pt x="21112" y="8528"/>
                </a:lnTo>
                <a:lnTo>
                  <a:pt x="21264" y="8391"/>
                </a:lnTo>
                <a:lnTo>
                  <a:pt x="21414" y="8254"/>
                </a:lnTo>
                <a:lnTo>
                  <a:pt x="21562" y="8114"/>
                </a:lnTo>
                <a:lnTo>
                  <a:pt x="21709" y="7975"/>
                </a:lnTo>
                <a:lnTo>
                  <a:pt x="21853" y="7833"/>
                </a:lnTo>
                <a:lnTo>
                  <a:pt x="21995" y="7691"/>
                </a:lnTo>
                <a:lnTo>
                  <a:pt x="22135" y="7546"/>
                </a:lnTo>
                <a:lnTo>
                  <a:pt x="22272" y="7401"/>
                </a:lnTo>
                <a:lnTo>
                  <a:pt x="22409" y="7252"/>
                </a:lnTo>
                <a:lnTo>
                  <a:pt x="22541" y="7103"/>
                </a:lnTo>
                <a:lnTo>
                  <a:pt x="22671" y="6957"/>
                </a:lnTo>
                <a:lnTo>
                  <a:pt x="22800" y="6806"/>
                </a:lnTo>
                <a:lnTo>
                  <a:pt x="22927" y="6653"/>
                </a:lnTo>
                <a:lnTo>
                  <a:pt x="23051" y="6501"/>
                </a:lnTo>
                <a:lnTo>
                  <a:pt x="23173" y="6344"/>
                </a:lnTo>
                <a:lnTo>
                  <a:pt x="23293" y="6189"/>
                </a:lnTo>
                <a:lnTo>
                  <a:pt x="23409" y="6032"/>
                </a:lnTo>
                <a:lnTo>
                  <a:pt x="23524" y="5874"/>
                </a:lnTo>
                <a:lnTo>
                  <a:pt x="23638" y="5712"/>
                </a:lnTo>
                <a:lnTo>
                  <a:pt x="23745" y="5554"/>
                </a:lnTo>
                <a:lnTo>
                  <a:pt x="23854" y="5392"/>
                </a:lnTo>
                <a:lnTo>
                  <a:pt x="23958" y="5227"/>
                </a:lnTo>
                <a:lnTo>
                  <a:pt x="24062" y="5065"/>
                </a:lnTo>
                <a:lnTo>
                  <a:pt x="24161" y="4900"/>
                </a:lnTo>
                <a:lnTo>
                  <a:pt x="24258" y="4733"/>
                </a:lnTo>
                <a:lnTo>
                  <a:pt x="24354" y="4565"/>
                </a:lnTo>
                <a:lnTo>
                  <a:pt x="24448" y="4398"/>
                </a:lnTo>
                <a:lnTo>
                  <a:pt x="24537" y="4228"/>
                </a:lnTo>
                <a:lnTo>
                  <a:pt x="24625" y="4057"/>
                </a:lnTo>
                <a:lnTo>
                  <a:pt x="24710" y="3885"/>
                </a:lnTo>
                <a:lnTo>
                  <a:pt x="24791" y="3713"/>
                </a:lnTo>
                <a:lnTo>
                  <a:pt x="24872" y="3539"/>
                </a:lnTo>
                <a:lnTo>
                  <a:pt x="24948" y="3365"/>
                </a:lnTo>
                <a:lnTo>
                  <a:pt x="25021" y="3190"/>
                </a:lnTo>
                <a:lnTo>
                  <a:pt x="25095" y="3012"/>
                </a:lnTo>
                <a:lnTo>
                  <a:pt x="25164" y="2837"/>
                </a:lnTo>
                <a:lnTo>
                  <a:pt x="25229" y="2657"/>
                </a:lnTo>
                <a:lnTo>
                  <a:pt x="25295" y="2479"/>
                </a:lnTo>
                <a:lnTo>
                  <a:pt x="25354" y="2299"/>
                </a:lnTo>
                <a:lnTo>
                  <a:pt x="25412" y="2118"/>
                </a:lnTo>
                <a:lnTo>
                  <a:pt x="25468" y="1938"/>
                </a:lnTo>
                <a:lnTo>
                  <a:pt x="25521" y="1751"/>
                </a:lnTo>
                <a:lnTo>
                  <a:pt x="25568" y="1570"/>
                </a:lnTo>
                <a:lnTo>
                  <a:pt x="25616" y="1386"/>
                </a:lnTo>
                <a:lnTo>
                  <a:pt x="25661" y="1203"/>
                </a:lnTo>
                <a:lnTo>
                  <a:pt x="25700" y="1015"/>
                </a:lnTo>
                <a:lnTo>
                  <a:pt x="25738" y="829"/>
                </a:lnTo>
                <a:lnTo>
                  <a:pt x="25775" y="642"/>
                </a:lnTo>
                <a:lnTo>
                  <a:pt x="25808" y="452"/>
                </a:lnTo>
                <a:lnTo>
                  <a:pt x="25834" y="264"/>
                </a:lnTo>
                <a:lnTo>
                  <a:pt x="25860" y="73"/>
                </a:lnTo>
                <a:lnTo>
                  <a:pt x="25870" y="0"/>
                </a:lnTo>
                <a:lnTo>
                  <a:pt x="0" y="0"/>
                </a:lnTo>
                <a:lnTo>
                  <a:pt x="0" y="1266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kern="1200" smtId="4294967295"/>
            </a:defPPr>
          </a:lstStyle>
          <a:p>
            <a:endParaRPr lang="en-US" dirty="0"/>
          </a:p>
        </p:txBody>
      </p:sp>
      <p:sp>
        <p:nvSpPr>
          <p:cNvPr id="1036" name="Rectangle 51"/>
          <p:cNvSpPr>
            <a:spLocks noChangeArrowheads="1"/>
          </p:cNvSpPr>
          <p:nvPr/>
        </p:nvSpPr>
        <p:spPr bwMode="auto">
          <a:xfrm>
            <a:off x="762000" y="609600"/>
            <a:ext cx="15544800" cy="4570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2FF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 smtId="4294967295"/>
            </a:defPPr>
          </a:lstStyle>
          <a:p>
            <a:pPr defTabSz="4703763"/>
            <a:r>
              <a:rPr lang="en-US" sz="9600" b="1" dirty="0" smtClean="0">
                <a:solidFill>
                  <a:schemeClr val="bg1"/>
                </a:solidFill>
                <a:latin typeface="Gill Sans MT" pitchFamily="34" charset="0"/>
              </a:rPr>
              <a:t>Including People with Disabilities – Public Health Competencies</a:t>
            </a:r>
            <a:endParaRPr lang="en-US" sz="6000" b="1" i="1" dirty="0" smtClean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1037" name="Text Box 55"/>
          <p:cNvSpPr txBox="1">
            <a:spLocks noChangeArrowheads="1"/>
          </p:cNvSpPr>
          <p:nvPr/>
        </p:nvSpPr>
        <p:spPr bwMode="auto">
          <a:xfrm>
            <a:off x="201014" y="8781134"/>
            <a:ext cx="8039559" cy="24237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 smtId="4294967295"/>
            </a:defPPr>
            <a:lvl1pPr defTabSz="4703763" eaLnBrk="0" hangingPunct="0">
              <a:defRPr sz="30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30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30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30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30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3600" dirty="0"/>
              <a:t>People with disabilities make up </a:t>
            </a:r>
            <a:r>
              <a:rPr lang="en-US" sz="3600" dirty="0" smtClean="0"/>
              <a:t>19% </a:t>
            </a:r>
            <a:r>
              <a:rPr lang="en-US" sz="3600" dirty="0"/>
              <a:t>of the adult population and are more likely to experience chronic conditions such as asthma, diabetes and heart disease as compared to people without </a:t>
            </a:r>
            <a:r>
              <a:rPr lang="en-US" sz="3600" dirty="0" smtClean="0"/>
              <a:t>disabilities.</a:t>
            </a:r>
            <a:r>
              <a:rPr lang="en-US" sz="3600" baseline="30000" dirty="0" smtClean="0"/>
              <a:t>1 </a:t>
            </a:r>
            <a:r>
              <a:rPr lang="en-US" sz="3600" dirty="0" smtClean="0"/>
              <a:t>  Research </a:t>
            </a:r>
            <a:r>
              <a:rPr lang="en-US" sz="3600" dirty="0"/>
              <a:t>also indicates that people with disabilities are less likely to report receiving recommended clinical </a:t>
            </a:r>
            <a:r>
              <a:rPr lang="en-US" sz="3600" dirty="0" smtClean="0"/>
              <a:t>preventive services.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  One </a:t>
            </a:r>
            <a:r>
              <a:rPr lang="en-US" sz="3600" dirty="0"/>
              <a:t>in five Americans—over 54 million—have a disability, yet many public health programs do not include them in their program design. </a:t>
            </a:r>
            <a:endParaRPr lang="en-US" sz="3600" dirty="0" smtClean="0"/>
          </a:p>
          <a:p>
            <a:pPr algn="ctr" eaLnBrk="1" hangingPunct="1">
              <a:spcBef>
                <a:spcPct val="50000"/>
              </a:spcBef>
            </a:pPr>
            <a:r>
              <a:rPr lang="en-US" sz="3600" dirty="0" smtClean="0"/>
              <a:t>From 2010-2011 the Centers for Disease Control &amp; Prevention (CDC) funded the AUCD public health team to develop the </a:t>
            </a:r>
            <a:r>
              <a:rPr lang="en-US" sz="3600" i="1" dirty="0"/>
              <a:t>Including People with Disabilities: Public Health </a:t>
            </a:r>
            <a:r>
              <a:rPr lang="en-US" sz="3600" i="1" dirty="0" smtClean="0"/>
              <a:t>Competencies</a:t>
            </a:r>
            <a:r>
              <a:rPr lang="en-US" sz="3600" dirty="0" smtClean="0"/>
              <a:t>. Funding was renewed in 2015.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3600" dirty="0" smtClean="0"/>
              <a:t>The </a:t>
            </a:r>
            <a:r>
              <a:rPr lang="en-US" sz="3600" i="1" dirty="0"/>
              <a:t>Competencies </a:t>
            </a:r>
            <a:r>
              <a:rPr lang="en-US" sz="3600" dirty="0"/>
              <a:t>were designed to</a:t>
            </a:r>
            <a:r>
              <a:rPr lang="en-US" sz="3600" i="1" dirty="0"/>
              <a:t> </a:t>
            </a:r>
            <a:r>
              <a:rPr lang="en-US" sz="3600" dirty="0"/>
              <a:t>increase disability </a:t>
            </a:r>
            <a:r>
              <a:rPr lang="en-US" sz="3600" dirty="0" smtClean="0"/>
              <a:t>knowledge </a:t>
            </a:r>
            <a:r>
              <a:rPr lang="en-US" sz="3600" dirty="0"/>
              <a:t>among </a:t>
            </a:r>
            <a:r>
              <a:rPr lang="en-US" sz="3600" dirty="0" smtClean="0"/>
              <a:t>public health professionals, and will </a:t>
            </a:r>
            <a:r>
              <a:rPr lang="en-US" sz="3600" dirty="0"/>
              <a:t>ultimately enable them to develop programs and activities that include people with disabilities.  </a:t>
            </a:r>
            <a:endParaRPr lang="en-US" sz="3600" dirty="0" smtClean="0"/>
          </a:p>
          <a:p>
            <a:pPr algn="ctr" eaLnBrk="1" hangingPunct="1">
              <a:spcBef>
                <a:spcPct val="50000"/>
              </a:spcBef>
            </a:pPr>
            <a:r>
              <a:rPr lang="en-US" sz="3600" dirty="0"/>
              <a:t>The </a:t>
            </a:r>
            <a:r>
              <a:rPr lang="en-US" sz="3600" i="1" dirty="0"/>
              <a:t>Competencies</a:t>
            </a:r>
            <a:r>
              <a:rPr lang="en-US" sz="3600" dirty="0"/>
              <a:t> align with and support the MCH Leadership Competencies </a:t>
            </a:r>
            <a:r>
              <a:rPr lang="en-US" sz="3600" dirty="0" smtClean="0"/>
              <a:t>as well as the Essential Public Health Services.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3600" dirty="0" smtClean="0"/>
              <a:t>The </a:t>
            </a:r>
            <a:r>
              <a:rPr lang="en-US" sz="3600" i="1" dirty="0"/>
              <a:t>Competencies </a:t>
            </a:r>
            <a:r>
              <a:rPr lang="en-US" sz="3600" dirty="0"/>
              <a:t>will be a significant resource for MCH Schools of Public Health and MCH training </a:t>
            </a:r>
            <a:r>
              <a:rPr lang="en-US" sz="3600" dirty="0" smtClean="0"/>
              <a:t>programs (LEND</a:t>
            </a:r>
            <a:r>
              <a:rPr lang="en-US" sz="3600" dirty="0"/>
              <a:t>, PPC, DBP, etc</a:t>
            </a:r>
            <a:r>
              <a:rPr lang="en-US" sz="3600" dirty="0" smtClean="0"/>
              <a:t>.).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3600" dirty="0" smtClean="0"/>
              <a:t>The website to disseminate the </a:t>
            </a:r>
            <a:r>
              <a:rPr lang="en-US" sz="3600" i="1" dirty="0" smtClean="0"/>
              <a:t>Competencies</a:t>
            </a:r>
            <a:r>
              <a:rPr lang="en-US" sz="3600" dirty="0" smtClean="0"/>
              <a:t> and learning modules will be available in June 2016. For more information visit: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3600" dirty="0" smtClean="0">
                <a:hlinkClick r:id="rId3"/>
              </a:rPr>
              <a:t>www.aucd.org/competencies</a:t>
            </a:r>
            <a:r>
              <a:rPr lang="en-US" sz="3600" dirty="0" smtClean="0"/>
              <a:t> </a:t>
            </a:r>
          </a:p>
        </p:txBody>
      </p:sp>
      <p:sp>
        <p:nvSpPr>
          <p:cNvPr id="1041" name="Rectangle 64"/>
          <p:cNvSpPr>
            <a:spLocks noChangeArrowheads="1"/>
          </p:cNvSpPr>
          <p:nvPr/>
        </p:nvSpPr>
        <p:spPr bwMode="auto">
          <a:xfrm>
            <a:off x="20116801" y="2894841"/>
            <a:ext cx="22925226" cy="2816156"/>
          </a:xfrm>
          <a:prstGeom prst="rect">
            <a:avLst/>
          </a:prstGeom>
          <a:solidFill>
            <a:srgbClr val="002060"/>
          </a:solidFill>
          <a:ln>
            <a:noFill/>
          </a:ln>
          <a:extLst/>
        </p:spPr>
        <p:txBody>
          <a:bodyPr wrap="square" lIns="137160" tIns="68580" rIns="137160" bIns="68580">
            <a:spAutoFit/>
          </a:bodyPr>
          <a:lstStyle>
            <a:defPPr>
              <a:defRPr kern="1200" smtId="4294967295"/>
            </a:defPPr>
          </a:lstStyle>
          <a:p>
            <a:pPr defTabSz="4703763"/>
            <a:r>
              <a:rPr lang="en-US" sz="6000" b="1" dirty="0" smtClean="0">
                <a:solidFill>
                  <a:schemeClr val="bg1"/>
                </a:solidFill>
                <a:latin typeface="Gill Sans MT" pitchFamily="34" charset="0"/>
              </a:rPr>
              <a:t>Shannon M. Haworth, MA</a:t>
            </a:r>
          </a:p>
          <a:p>
            <a:pPr defTabSz="4703763"/>
            <a:r>
              <a:rPr lang="en-US" sz="6000" b="1" dirty="0" smtClean="0">
                <a:solidFill>
                  <a:schemeClr val="bg1"/>
                </a:solidFill>
                <a:latin typeface="Gill Sans MT" pitchFamily="34" charset="0"/>
              </a:rPr>
              <a:t>Adriane K. Griffen, DrPH(c), MPH, MCHES</a:t>
            </a:r>
          </a:p>
          <a:p>
            <a:pPr defTabSz="4703763"/>
            <a:r>
              <a:rPr lang="en-US" sz="5400" b="1" i="1" dirty="0" smtClean="0">
                <a:solidFill>
                  <a:schemeClr val="bg1"/>
                </a:solidFill>
                <a:latin typeface="Gill Sans MT" pitchFamily="34" charset="0"/>
              </a:rPr>
              <a:t>Association of University Centers on Disabilities (AUCD)</a:t>
            </a:r>
            <a:endParaRPr lang="en-US" sz="5400" b="1" i="1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1042" name="Rectangle 67"/>
          <p:cNvSpPr>
            <a:spLocks noChangeArrowheads="1"/>
          </p:cNvSpPr>
          <p:nvPr/>
        </p:nvSpPr>
        <p:spPr bwMode="auto">
          <a:xfrm>
            <a:off x="1670474" y="7774841"/>
            <a:ext cx="5100637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66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37160" tIns="68580" rIns="137160" bIns="68580" anchor="ctr"/>
          <a:lstStyle>
            <a:defPPr>
              <a:defRPr kern="1200" smtId="4294967295"/>
            </a:defPPr>
          </a:lstStyle>
          <a:p>
            <a:pPr algn="ctr" defTabSz="4703763"/>
            <a:r>
              <a:rPr lang="en-US" sz="5700" b="1" dirty="0">
                <a:solidFill>
                  <a:srgbClr val="0070C0"/>
                </a:solidFill>
                <a:latin typeface="Gill Sans MT" pitchFamily="34" charset="0"/>
              </a:rPr>
              <a:t>Background</a:t>
            </a:r>
          </a:p>
        </p:txBody>
      </p:sp>
      <p:sp>
        <p:nvSpPr>
          <p:cNvPr id="67" name="Rectangle 66"/>
          <p:cNvSpPr/>
          <p:nvPr/>
        </p:nvSpPr>
        <p:spPr>
          <a:xfrm>
            <a:off x="11704320" y="13825731"/>
            <a:ext cx="10241279" cy="526693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247650" rIns="247650" bIns="24765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500" kern="1200" dirty="0"/>
          </a:p>
        </p:txBody>
      </p:sp>
      <p:graphicFrame>
        <p:nvGraphicFramePr>
          <p:cNvPr id="22" name="Diagram 21"/>
          <p:cNvGraphicFramePr/>
          <p:nvPr>
            <p:extLst>
              <p:ext uri="{D42A27DB-BD31-4B8C-83A1-F6EECF244321}">
                <p14:modId xmlns:p14="http://schemas.microsoft.com/office/powerpoint/2010/main" val="2446332295"/>
              </p:ext>
            </p:extLst>
          </p:nvPr>
        </p:nvGraphicFramePr>
        <p:xfrm>
          <a:off x="8686800" y="7774841"/>
          <a:ext cx="16954500" cy="11808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76" name="Diagram 75"/>
          <p:cNvGraphicFramePr/>
          <p:nvPr>
            <p:extLst>
              <p:ext uri="{D42A27DB-BD31-4B8C-83A1-F6EECF244321}">
                <p14:modId xmlns:p14="http://schemas.microsoft.com/office/powerpoint/2010/main" val="3133798875"/>
              </p:ext>
            </p:extLst>
          </p:nvPr>
        </p:nvGraphicFramePr>
        <p:xfrm>
          <a:off x="26087527" y="7696200"/>
          <a:ext cx="16954500" cy="11808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77" name="Diagram 76"/>
          <p:cNvGraphicFramePr/>
          <p:nvPr>
            <p:extLst>
              <p:ext uri="{D42A27DB-BD31-4B8C-83A1-F6EECF244321}">
                <p14:modId xmlns:p14="http://schemas.microsoft.com/office/powerpoint/2010/main" val="1949053039"/>
              </p:ext>
            </p:extLst>
          </p:nvPr>
        </p:nvGraphicFramePr>
        <p:xfrm>
          <a:off x="26087527" y="20350133"/>
          <a:ext cx="16954500" cy="1188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78" name="Diagram 77"/>
          <p:cNvGraphicFramePr/>
          <p:nvPr>
            <p:extLst>
              <p:ext uri="{D42A27DB-BD31-4B8C-83A1-F6EECF244321}">
                <p14:modId xmlns:p14="http://schemas.microsoft.com/office/powerpoint/2010/main" val="573647603"/>
              </p:ext>
            </p:extLst>
          </p:nvPr>
        </p:nvGraphicFramePr>
        <p:xfrm>
          <a:off x="8705850" y="20350133"/>
          <a:ext cx="16954500" cy="1188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1109959" y="32237333"/>
            <a:ext cx="11430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Contact: Shannon M. Haworth, shaworth@aucd.org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9383177" y="32237333"/>
            <a:ext cx="10363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2016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00" y="3357184"/>
            <a:ext cx="5259209" cy="1891470"/>
          </a:xfrm>
          <a:prstGeom prst="rect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1.7601 Service Pack 1"/>
  <p:tag name="AS_RELEASE_DATE" val="2015.10.08"/>
  <p:tag name="AS_TITLE" val="Aspose.Slides for .NET 4.0"/>
  <p:tag name="AS_VERSION" val="15.8.1.0"/>
  <p:tag name="MMPROD_UIDATA" val="&lt;database version=&quot;9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256&quot;/&gt;&lt;/object&gt;&lt;/object&gt;&lt;object type=&quot;8&quot; unique_id=&quot;10006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7037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7037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1817</TotalTime>
  <Words>528</Words>
  <Application>Microsoft Office PowerPoint</Application>
  <PresentationFormat>Custom</PresentationFormat>
  <Paragraphs>70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Gill Sans MT</vt:lpstr>
      <vt:lpstr>Arial</vt:lpstr>
      <vt:lpstr>Default Design</vt:lpstr>
      <vt:lpstr>PowerPoint Presentation</vt:lpstr>
    </vt:vector>
  </TitlesOfParts>
  <Manager/>
  <Company>Graphicsland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research poster</dc:title>
  <dc:subject>How To Make A Scientific Poster</dc:subject>
  <dc:creator>Graphicsland/MakeSigns.com</dc:creator>
  <cp:keywords>scientific, research, template, custom, poster, presentation, symposium, printing, PowerPoint, create, design, example, sample, download</cp:keywords>
  <dc:description>These templates are offered for free to help your create a poster ranging from nursing research posters to psychology research posters.</dc:description>
  <cp:lastModifiedBy>Shannon Haworth</cp:lastModifiedBy>
  <cp:revision>99</cp:revision>
  <cp:lastPrinted>2016-04-14T16:40:03Z</cp:lastPrinted>
  <dcterms:modified xsi:type="dcterms:W3CDTF">2016-05-19T19:34:11Z</dcterms:modified>
  <cp:category>science research poster</cp:category>
</cp:coreProperties>
</file>