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79" r:id="rId4"/>
    <p:sldId id="269" r:id="rId5"/>
    <p:sldId id="270" r:id="rId6"/>
    <p:sldId id="280" r:id="rId7"/>
    <p:sldId id="277" r:id="rId8"/>
    <p:sldId id="275" r:id="rId9"/>
    <p:sldId id="283" r:id="rId10"/>
    <p:sldId id="284" r:id="rId11"/>
    <p:sldId id="286" r:id="rId12"/>
    <p:sldId id="285" r:id="rId13"/>
    <p:sldId id="287" r:id="rId14"/>
    <p:sldId id="282" r:id="rId15"/>
    <p:sldId id="288" r:id="rId16"/>
    <p:sldId id="281" r:id="rId17"/>
  </p:sldIdLst>
  <p:sldSz cx="9144000" cy="6858000" type="screen4x3"/>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p:cViewPr varScale="1">
        <p:scale>
          <a:sx n="122" d="100"/>
          <a:sy n="122" d="100"/>
        </p:scale>
        <p:origin x="11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slideMaster" Target="../slideMasters/slideMaster1.xml"/><Relationship Id="rId4" Type="http://schemas.openxmlformats.org/officeDocument/2006/relationships/tags" Target="../tags/tag1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Master" Target="../slideMasters/slideMaster1.xml"/><Relationship Id="rId4" Type="http://schemas.openxmlformats.org/officeDocument/2006/relationships/tags" Target="../tags/tag1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custDataLst>
              <p:tags r:id="rId1"/>
            </p:custDataLst>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3"/>
          <p:cNvSpPr>
            <a:spLocks noGrp="1"/>
          </p:cNvSpPr>
          <p:nvPr>
            <p:ph type="dt" sz="half" idx="2"/>
            <p:custDataLst>
              <p:tags r:id="rId2"/>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8" name="Footer Placeholder 4"/>
          <p:cNvSpPr>
            <a:spLocks noGrp="1"/>
          </p:cNvSpPr>
          <p:nvPr>
            <p:ph type="ftr" sz="quarter" idx="3"/>
            <p:custDataLst>
              <p:tags r:id="rId3"/>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120356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Content Placeholder 2"/>
          <p:cNvSpPr>
            <a:spLocks noGrp="1"/>
          </p:cNvSpPr>
          <p:nvPr>
            <p:ph idx="1"/>
            <p:custDataLst>
              <p:tags r:id="rId2"/>
            </p:custDataLst>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2"/>
            <p:custDataLst>
              <p:tags r:id="rId3"/>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8" name="Footer Placeholder 4"/>
          <p:cNvSpPr>
            <a:spLocks noGrp="1"/>
          </p:cNvSpPr>
          <p:nvPr>
            <p:ph type="ftr" sz="quarter" idx="3"/>
            <p:custDataLst>
              <p:tags r:id="rId4"/>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36100129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Tree>
    <p:extLst>
      <p:ext uri="{BB962C8B-B14F-4D97-AF65-F5344CB8AC3E}">
        <p14:creationId xmlns:p14="http://schemas.microsoft.com/office/powerpoint/2010/main" val="293183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189822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3316139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Date Placeholder 2"/>
          <p:cNvSpPr>
            <a:spLocks noGrp="1"/>
          </p:cNvSpPr>
          <p:nvPr>
            <p:ph type="dt" sz="half" idx="10"/>
            <p:custDataLst>
              <p:tags r:id="rId2"/>
            </p:custDataLst>
          </p:nvPr>
        </p:nvSpPr>
        <p:spPr/>
        <p:txBody>
          <a:bodyPr/>
          <a:lstStyle/>
          <a:p>
            <a:fld id="{83A1C7EB-8A96-47F0-8B26-0C60CD0C6A15}" type="datetimeFigureOut">
              <a:rPr lang="en-US" smtClean="0"/>
              <a:t>5/25/2016</a:t>
            </a:fld>
            <a:endParaRPr lang="en-US" dirty="0"/>
          </a:p>
        </p:txBody>
      </p:sp>
      <p:sp>
        <p:nvSpPr>
          <p:cNvPr id="4" name="Footer Placeholder 3"/>
          <p:cNvSpPr>
            <a:spLocks noGrp="1"/>
          </p:cNvSpPr>
          <p:nvPr>
            <p:ph type="ftr" sz="quarter" idx="11"/>
            <p:custDataLst>
              <p:tags r:id="rId3"/>
            </p:custDataLst>
          </p:nvPr>
        </p:nvSpPr>
        <p:spPr/>
        <p:txBody>
          <a:bodyPr/>
          <a:lstStyle/>
          <a:p>
            <a:endParaRPr lang="en-US" dirty="0"/>
          </a:p>
        </p:txBody>
      </p:sp>
      <p:sp>
        <p:nvSpPr>
          <p:cNvPr id="5" name="Slide Number Placeholder 4"/>
          <p:cNvSpPr>
            <a:spLocks noGrp="1"/>
          </p:cNvSpPr>
          <p:nvPr>
            <p:ph type="sldNum" sz="quarter" idx="12"/>
            <p:custDataLst>
              <p:tags r:id="rId4"/>
            </p:custDataLst>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135200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3204051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279689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1066183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239275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A1C7EB-8A96-47F0-8B26-0C60CD0C6A15}" type="datetimeFigureOut">
              <a:rPr lang="en-US" smtClean="0"/>
              <a:t>5/25/2016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FDEC195-A36D-407D-BD01-2AB68AB65CBB}" type="slidenum">
              <a:rPr lang="en-US" smtClean="0"/>
              <a:t>‹#›</a:t>
            </a:fld>
            <a:endParaRPr lang="en-US" dirty="0"/>
          </a:p>
        </p:txBody>
      </p:sp>
    </p:spTree>
    <p:extLst>
      <p:ext uri="{BB962C8B-B14F-4D97-AF65-F5344CB8AC3E}">
        <p14:creationId xmlns:p14="http://schemas.microsoft.com/office/powerpoint/2010/main" val="231662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custDataLst>
              <p:tags r:id="rId14"/>
            </p:custDataLst>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custDataLst>
              <p:tags r:id="rId15"/>
            </p:custDataLst>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1C7EB-8A96-47F0-8B26-0C60CD0C6A15}" type="datetimeFigureOut">
              <a:rPr lang="en-US" smtClean="0"/>
              <a:t>5/25/2016</a:t>
            </a:fld>
            <a:endParaRPr lang="en-US" dirty="0"/>
          </a:p>
        </p:txBody>
      </p:sp>
      <p:sp>
        <p:nvSpPr>
          <p:cNvPr id="5" name="Footer Placeholder 4"/>
          <p:cNvSpPr>
            <a:spLocks noGrp="1"/>
          </p:cNvSpPr>
          <p:nvPr>
            <p:ph type="ftr" sz="quarter" idx="3"/>
            <p:custDataLst>
              <p:tags r:id="rId16"/>
            </p:custDataLst>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Text will come later</a:t>
            </a:r>
          </a:p>
        </p:txBody>
      </p:sp>
      <p:sp>
        <p:nvSpPr>
          <p:cNvPr id="7" name="Rectangle 6"/>
          <p:cNvSpPr/>
          <p:nvPr userDrawn="1">
            <p:custDataLst>
              <p:tags r:id="rId17"/>
            </p:custDataLst>
          </p:nvPr>
        </p:nvSpPr>
        <p:spPr>
          <a:xfrm>
            <a:off x="0" y="0"/>
            <a:ext cx="9144000" cy="114530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7289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20.xml"/><Relationship Id="rId7" Type="http://schemas.openxmlformats.org/officeDocument/2006/relationships/image" Target="../media/image2.jp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gif"/><Relationship Id="rId5" Type="http://schemas.openxmlformats.org/officeDocument/2006/relationships/slideLayout" Target="../slideLayouts/slideLayout1.xml"/><Relationship Id="rId4" Type="http://schemas.openxmlformats.org/officeDocument/2006/relationships/tags" Target="../tags/tag21.xml"/></Relationships>
</file>

<file path=ppt/slides/_rels/slide2.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4.jpe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25.xml"/></Relationships>
</file>

<file path=ppt/slides/_rels/slide3.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4.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29.xml"/></Relationships>
</file>

<file path=ppt/slides/_rels/slide4.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4.jpe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33.xml"/></Relationships>
</file>

<file path=ppt/slides/_rels/slide5.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4.jpe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37.xml"/></Relationships>
</file>

<file path=ppt/slides/_rels/slide6.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4.jpe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41.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4.xml"/><Relationship Id="rId7" Type="http://schemas.openxmlformats.org/officeDocument/2006/relationships/image" Target="../media/image1.gif"/><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2.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hyperlink" Target="http://livingandworkingwell.ruralinstitute.umt.edu/" TargetMode="External"/></Relationships>
</file>

<file path=ppt/slides/_rels/slide8.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4.jpe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50.xml"/></Relationships>
</file>

<file path=ppt/slides/_rels/slide9.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image" Target="../media/image5.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4.jpeg"/><Relationship Id="rId5" Type="http://schemas.openxmlformats.org/officeDocument/2006/relationships/image" Target="../media/image1.gif"/><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image" Target="../media/image4.jpe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57.xml"/></Relationships>
</file>

<file path=ppt/slides/_rels/slide11.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image" Target="../media/image4.jpe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61.xml"/></Relationships>
</file>

<file path=ppt/slides/_rels/slide12.xml.rels><?xml version="1.0" encoding="UTF-8" standalone="yes"?>
<Relationships xmlns="http://schemas.openxmlformats.org/package/2006/relationships"><Relationship Id="rId3" Type="http://schemas.openxmlformats.org/officeDocument/2006/relationships/tags" Target="../tags/tag64.xml"/><Relationship Id="rId7" Type="http://schemas.openxmlformats.org/officeDocument/2006/relationships/image" Target="../media/image4.jpe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65.xml"/></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68.xml"/><Relationship Id="rId7" Type="http://schemas.openxmlformats.org/officeDocument/2006/relationships/image" Target="../media/image1.gif"/><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hyperlink" Target="https://www.aucd.org/docs/Health%20and%20Disability%20Digest%202010/IA%20Succes%20Story.pdf" TargetMode="External"/><Relationship Id="rId5" Type="http://schemas.openxmlformats.org/officeDocument/2006/relationships/slideLayout" Target="../slideLayouts/slideLayout2.xml"/><Relationship Id="rId4" Type="http://schemas.openxmlformats.org/officeDocument/2006/relationships/tags" Target="../tags/tag69.xml"/></Relationships>
</file>

<file path=ppt/slides/_rels/slide14.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4.jpe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73.xml"/></Relationships>
</file>

<file path=ppt/slides/_rels/slide15.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image" Target="../media/image4.jpe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77.xml"/></Relationships>
</file>

<file path=ppt/slides/_rels/slide1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0.xml"/><Relationship Id="rId7" Type="http://schemas.openxmlformats.org/officeDocument/2006/relationships/image" Target="../media/image1.gif"/><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hyperlink" Target="https://www.aucd.org/docs/KS%20Success%20Story.pdf" TargetMode="External"/><Relationship Id="rId5" Type="http://schemas.openxmlformats.org/officeDocument/2006/relationships/slideLayout" Target="../slideLayouts/slideLayout2.xml"/><Relationship Id="rId4" Type="http://schemas.openxmlformats.org/officeDocument/2006/relationships/tags" Target="../tags/tag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custDataLst>
              <p:tags r:id="rId2"/>
            </p:custDataLst>
          </p:nvPr>
        </p:nvSpPr>
        <p:spPr>
          <a:xfrm>
            <a:off x="0" y="0"/>
            <a:ext cx="8144164" cy="1139867"/>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4" name="Group 3"/>
          <p:cNvGrpSpPr/>
          <p:nvPr/>
        </p:nvGrpSpPr>
        <p:grpSpPr>
          <a:xfrm>
            <a:off x="122905" y="5481759"/>
            <a:ext cx="3053781" cy="1315480"/>
            <a:chOff x="677305" y="4999359"/>
            <a:chExt cx="3053781" cy="1315480"/>
          </a:xfrm>
        </p:grpSpPr>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8" name="Rectangle 7"/>
          <p:cNvSpPr/>
          <p:nvPr>
            <p:custDataLst>
              <p:tags r:id="rId3"/>
            </p:custDataLst>
          </p:nvPr>
        </p:nvSpPr>
        <p:spPr>
          <a:xfrm>
            <a:off x="3955910" y="5786559"/>
            <a:ext cx="4572000" cy="830997"/>
          </a:xfrm>
          <a:prstGeom prst="rect">
            <a:avLst/>
          </a:prstGeom>
        </p:spPr>
        <p:txBody>
          <a:bodyPr>
            <a:spAutoFit/>
          </a:bodyPr>
          <a:lstStyle/>
          <a:p>
            <a:r>
              <a:rPr lang="en-US" sz="1200" dirty="0"/>
              <a:t>These modules were made possible by funding from the Association of Teachers of Maternal Child Health (ATMCH), and the Association of University Centers on Disabilities (AUCD).</a:t>
            </a:r>
          </a:p>
          <a:p>
            <a:endParaRPr lang="en-US" sz="1200" dirty="0"/>
          </a:p>
        </p:txBody>
      </p:sp>
      <p:sp>
        <p:nvSpPr>
          <p:cNvPr id="3" name="TextBox 2"/>
          <p:cNvSpPr txBox="1"/>
          <p:nvPr>
            <p:custDataLst>
              <p:tags r:id="rId4"/>
            </p:custDataLst>
          </p:nvPr>
        </p:nvSpPr>
        <p:spPr>
          <a:xfrm>
            <a:off x="1301578" y="2537254"/>
            <a:ext cx="6557319" cy="1938992"/>
          </a:xfrm>
          <a:prstGeom prst="rect">
            <a:avLst/>
          </a:prstGeom>
          <a:noFill/>
        </p:spPr>
        <p:txBody>
          <a:bodyPr wrap="square" rtlCol="0">
            <a:spAutoFit/>
          </a:bodyPr>
          <a:lstStyle/>
          <a:p>
            <a:r>
              <a:rPr lang="en-US" sz="2400" b="1" dirty="0"/>
              <a:t>Module 4</a:t>
            </a:r>
          </a:p>
          <a:p>
            <a:r>
              <a:rPr lang="en-US" sz="2400" b="1" dirty="0"/>
              <a:t>Competency 3: </a:t>
            </a:r>
            <a:r>
              <a:rPr lang="en-US" sz="2400" dirty="0"/>
              <a:t>Identify how public health programs impact health outcomes for people with disabilities</a:t>
            </a:r>
          </a:p>
          <a:p>
            <a:endParaRPr lang="en-US" sz="2400" dirty="0"/>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1820" y="-1"/>
            <a:ext cx="1232180" cy="1139867"/>
          </a:xfrm>
          <a:prstGeom prst="rect">
            <a:avLst/>
          </a:prstGeom>
        </p:spPr>
      </p:pic>
    </p:spTree>
    <p:custDataLst>
      <p:tags r:id="rId1"/>
    </p:custDataLst>
    <p:extLst>
      <p:ext uri="{BB962C8B-B14F-4D97-AF65-F5344CB8AC3E}">
        <p14:creationId xmlns:p14="http://schemas.microsoft.com/office/powerpoint/2010/main" val="3563769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8032750" cy="4351338"/>
          </a:xfrm>
        </p:spPr>
        <p:txBody>
          <a:bodyPr>
            <a:noAutofit/>
          </a:bodyPr>
          <a:lstStyle/>
          <a:p>
            <a:pPr marL="0" indent="0">
              <a:buNone/>
            </a:pPr>
            <a:r>
              <a:rPr lang="en-US" sz="1800" b="1" dirty="0"/>
              <a:t>Competency 3</a:t>
            </a:r>
            <a:r>
              <a:rPr lang="en-US" sz="1800" dirty="0"/>
              <a:t>: </a:t>
            </a:r>
            <a:r>
              <a:rPr lang="en-US" sz="1800" b="1" dirty="0"/>
              <a:t>Identify how public health programs impact health outcomes for people with disabilities</a:t>
            </a:r>
          </a:p>
          <a:p>
            <a:r>
              <a:rPr lang="en-US" sz="1800" dirty="0"/>
              <a:t>Over 56.7 million Americans have a disability, making up about 19% of the American </a:t>
            </a:r>
            <a:r>
              <a:rPr lang="en-US" sz="1800" dirty="0" smtClean="0"/>
              <a:t>population</a:t>
            </a:r>
            <a:endParaRPr lang="en-US" sz="1800" dirty="0"/>
          </a:p>
          <a:p>
            <a:r>
              <a:rPr lang="en-US" sz="1800" baseline="30000" dirty="0" smtClean="0"/>
              <a:t> </a:t>
            </a:r>
            <a:r>
              <a:rPr lang="en-US" sz="1800" dirty="0" smtClean="0"/>
              <a:t>People with </a:t>
            </a:r>
            <a:r>
              <a:rPr lang="en-US" sz="1800" dirty="0"/>
              <a:t>disabilities are a large part of the communities that public health professionals </a:t>
            </a:r>
            <a:r>
              <a:rPr lang="en-US" sz="1800" dirty="0" smtClean="0"/>
              <a:t>serve</a:t>
            </a:r>
          </a:p>
          <a:p>
            <a:r>
              <a:rPr lang="en-US" sz="1800" dirty="0" smtClean="0"/>
              <a:t>People </a:t>
            </a:r>
            <a:r>
              <a:rPr lang="en-US" sz="1800" dirty="0"/>
              <a:t>with disabilities experience barriers to access health </a:t>
            </a:r>
            <a:r>
              <a:rPr lang="en-US" sz="1800" dirty="0" smtClean="0"/>
              <a:t>services</a:t>
            </a:r>
          </a:p>
          <a:p>
            <a:r>
              <a:rPr lang="en-US" sz="1800" dirty="0" smtClean="0"/>
              <a:t>People </a:t>
            </a:r>
            <a:r>
              <a:rPr lang="en-US" sz="1800" dirty="0"/>
              <a:t>with disabilities experience more chronic health problems than the general </a:t>
            </a:r>
            <a:r>
              <a:rPr lang="en-US" sz="1800" dirty="0" smtClean="0"/>
              <a:t>population</a:t>
            </a:r>
          </a:p>
          <a:p>
            <a:r>
              <a:rPr lang="en-US" sz="1800" dirty="0" smtClean="0"/>
              <a:t>People </a:t>
            </a:r>
            <a:r>
              <a:rPr lang="en-US" sz="1800" dirty="0"/>
              <a:t>with disabilities have the right to be able to access and interact with their environment without barriers, and receive health interventions and </a:t>
            </a:r>
            <a:r>
              <a:rPr lang="en-US" sz="1800" dirty="0" smtClean="0"/>
              <a:t>services</a:t>
            </a: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3976823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29424"/>
            <a:ext cx="8032750" cy="4351338"/>
          </a:xfrm>
        </p:spPr>
        <p:txBody>
          <a:bodyPr>
            <a:noAutofit/>
          </a:bodyPr>
          <a:lstStyle/>
          <a:p>
            <a:pPr marL="0" indent="0">
              <a:buNone/>
            </a:pPr>
            <a:r>
              <a:rPr lang="en-US" sz="1800" b="1" dirty="0"/>
              <a:t>Competency 3</a:t>
            </a:r>
            <a:r>
              <a:rPr lang="en-US" sz="1800" dirty="0"/>
              <a:t>: </a:t>
            </a:r>
            <a:r>
              <a:rPr lang="en-US" sz="1800" b="1" dirty="0"/>
              <a:t>Identify how public health programs impact health outcomes for people with disabilities</a:t>
            </a:r>
          </a:p>
          <a:p>
            <a:r>
              <a:rPr lang="en-US" sz="1800" dirty="0"/>
              <a:t>This competency will help provide awareness for public health </a:t>
            </a:r>
            <a:r>
              <a:rPr lang="en-US" sz="1800" dirty="0" smtClean="0"/>
              <a:t>professionals</a:t>
            </a:r>
          </a:p>
          <a:p>
            <a:r>
              <a:rPr lang="en-US" sz="1800" dirty="0" smtClean="0"/>
              <a:t> </a:t>
            </a:r>
            <a:r>
              <a:rPr lang="en-US" sz="1800" dirty="0"/>
              <a:t>D</a:t>
            </a:r>
            <a:r>
              <a:rPr lang="en-US" sz="1800" dirty="0" smtClean="0"/>
              <a:t>isability </a:t>
            </a:r>
            <a:r>
              <a:rPr lang="en-US" sz="1800" dirty="0"/>
              <a:t>is a part of the human </a:t>
            </a:r>
            <a:r>
              <a:rPr lang="en-US" sz="1800" dirty="0" smtClean="0"/>
              <a:t>experience</a:t>
            </a:r>
          </a:p>
          <a:p>
            <a:r>
              <a:rPr lang="en-US" sz="1800" dirty="0" smtClean="0"/>
              <a:t> A focus </a:t>
            </a:r>
            <a:r>
              <a:rPr lang="en-US" sz="1800" dirty="0"/>
              <a:t>of public health should be the promotion of health to people with disabilities, and the identification and reduction of health disparities of people with </a:t>
            </a:r>
            <a:r>
              <a:rPr lang="en-US" sz="1800" dirty="0" smtClean="0"/>
              <a:t>disabilities</a:t>
            </a:r>
            <a:endParaRPr lang="en-US" sz="1800" dirty="0"/>
          </a:p>
          <a:p>
            <a:r>
              <a:rPr lang="en-US" sz="1800" dirty="0"/>
              <a:t>Public health organizations and professionals should always include people with disabilities in health promotion and planning efforts </a:t>
            </a:r>
            <a:r>
              <a:rPr lang="en-US" sz="1800" dirty="0" smtClean="0"/>
              <a:t>to help reduce </a:t>
            </a:r>
            <a:r>
              <a:rPr lang="en-US" sz="1800" dirty="0"/>
              <a:t>health disparities and improve the health outcomes of people with </a:t>
            </a:r>
            <a:r>
              <a:rPr lang="en-US" sz="1800" dirty="0" smtClean="0"/>
              <a:t>disabilities</a:t>
            </a: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1696001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564300"/>
            <a:ext cx="7886700" cy="4351338"/>
          </a:xfrm>
        </p:spPr>
        <p:txBody>
          <a:bodyPr>
            <a:normAutofit/>
          </a:bodyPr>
          <a:lstStyle/>
          <a:p>
            <a:pPr marL="0" indent="0">
              <a:buNone/>
            </a:pPr>
            <a:r>
              <a:rPr lang="en-US" sz="1800" b="1" dirty="0"/>
              <a:t>Learning Objectives</a:t>
            </a:r>
          </a:p>
          <a:p>
            <a:pPr marL="0" indent="0">
              <a:buNone/>
            </a:pPr>
            <a:r>
              <a:rPr lang="en-US" sz="1800" dirty="0"/>
              <a:t>1. Recognize health issues of people with disabilities and health promotion strategies that can be used to address them.</a:t>
            </a:r>
          </a:p>
          <a:p>
            <a:pPr marL="0" indent="0">
              <a:buNone/>
            </a:pPr>
            <a:r>
              <a:rPr lang="en-US" sz="1800" dirty="0"/>
              <a:t>2. Use laws as a tool to support people with disabilities.</a:t>
            </a:r>
          </a:p>
          <a:p>
            <a:pPr marL="0" indent="0">
              <a:buNone/>
            </a:pPr>
            <a:r>
              <a:rPr lang="en-US" sz="1800" dirty="0"/>
              <a:t>3. Recognize accessibility standards, universal design, and principles of built environment that affect the health and quality of life for people with </a:t>
            </a:r>
            <a:r>
              <a:rPr lang="en-US" sz="1800" dirty="0" smtClean="0"/>
              <a:t>disabilities.</a:t>
            </a:r>
            <a:endParaRPr lang="en-US" sz="1800" dirty="0"/>
          </a:p>
          <a:p>
            <a:pPr marL="0" indent="0">
              <a:buNone/>
            </a:pPr>
            <a:r>
              <a:rPr lang="en-US" sz="1800" dirty="0"/>
              <a:t>4. Explain how public health services, governmental programs, and non-governmental/community-based organizations interact with </a:t>
            </a:r>
            <a:r>
              <a:rPr lang="en-US" sz="1800" dirty="0" smtClean="0"/>
              <a:t>disability.</a:t>
            </a:r>
            <a:endParaRPr lang="en-US" sz="1800" dirty="0"/>
          </a:p>
          <a:p>
            <a:pPr marL="0" indent="0">
              <a:buNone/>
            </a:pPr>
            <a:r>
              <a:rPr lang="en-US" sz="1800" dirty="0"/>
              <a:t>5. Describe how communities (places where people live, work, and recreate) can adapt to be fully inclusive of disability </a:t>
            </a:r>
            <a:r>
              <a:rPr lang="en-US" sz="1800" dirty="0" smtClean="0"/>
              <a:t>populations. </a:t>
            </a: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4285761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499183"/>
            <a:ext cx="7886700" cy="4351338"/>
          </a:xfrm>
        </p:spPr>
        <p:txBody>
          <a:bodyPr>
            <a:noAutofit/>
          </a:bodyPr>
          <a:lstStyle/>
          <a:p>
            <a:pPr marL="0" indent="0">
              <a:buNone/>
            </a:pPr>
            <a:r>
              <a:rPr lang="en-US" sz="1600" b="1" dirty="0"/>
              <a:t>Learning Objective 1</a:t>
            </a:r>
          </a:p>
          <a:p>
            <a:pPr marL="0" indent="0">
              <a:buNone/>
            </a:pPr>
            <a:r>
              <a:rPr lang="en-US" sz="1600" b="1" dirty="0"/>
              <a:t>Recognize health issues of people with disabilities and health promotion strategies that can be used to address them.</a:t>
            </a:r>
          </a:p>
          <a:p>
            <a:r>
              <a:rPr lang="en-US" sz="1600" dirty="0"/>
              <a:t>People living with a disability remains a largely unaddressed population in public </a:t>
            </a:r>
            <a:r>
              <a:rPr lang="en-US" sz="1600" dirty="0" smtClean="0"/>
              <a:t>health</a:t>
            </a:r>
          </a:p>
          <a:p>
            <a:r>
              <a:rPr lang="en-US" sz="1600" dirty="0" smtClean="0"/>
              <a:t>People </a:t>
            </a:r>
            <a:r>
              <a:rPr lang="en-US" sz="1600" dirty="0"/>
              <a:t>with disabilities may experience barriers to the access of health care screenings, interventions, and overall health </a:t>
            </a:r>
            <a:r>
              <a:rPr lang="en-US" sz="1600" dirty="0" smtClean="0"/>
              <a:t>care</a:t>
            </a:r>
          </a:p>
          <a:p>
            <a:r>
              <a:rPr lang="en-US" sz="1600" dirty="0" smtClean="0"/>
              <a:t>Adults </a:t>
            </a:r>
            <a:r>
              <a:rPr lang="en-US" sz="1600" dirty="0"/>
              <a:t>with both disabilities and chronic conditions receive fewer preventive services and are in poorer health than individuals without disabilities who have similar health </a:t>
            </a:r>
            <a:r>
              <a:rPr lang="en-US" sz="1600" dirty="0" smtClean="0"/>
              <a:t>conditions</a:t>
            </a:r>
          </a:p>
          <a:p>
            <a:r>
              <a:rPr lang="en-US" sz="1600" dirty="0" smtClean="0"/>
              <a:t>People </a:t>
            </a:r>
            <a:r>
              <a:rPr lang="en-US" sz="1600" dirty="0"/>
              <a:t>with disabilities need health care programs just like the general population to stay healthy, and be a part of the </a:t>
            </a:r>
            <a:r>
              <a:rPr lang="en-US" sz="1600" dirty="0" smtClean="0"/>
              <a:t>community</a:t>
            </a:r>
          </a:p>
          <a:p>
            <a:r>
              <a:rPr lang="en-US" sz="1600" dirty="0" smtClean="0"/>
              <a:t>They </a:t>
            </a:r>
            <a:r>
              <a:rPr lang="en-US" sz="1600" dirty="0"/>
              <a:t>have the right to tools and information to be able to make healthy choices to prevent illness, as well as make decisions about their health </a:t>
            </a:r>
            <a:r>
              <a:rPr lang="en-US" sz="1600" dirty="0" smtClean="0"/>
              <a:t>care</a:t>
            </a:r>
          </a:p>
          <a:p>
            <a:r>
              <a:rPr lang="en-US" sz="1600" dirty="0" smtClean="0"/>
              <a:t>Public </a:t>
            </a:r>
            <a:r>
              <a:rPr lang="en-US" sz="1600" dirty="0"/>
              <a:t>health promotion efforts can positively affect the health and wellbeing of people with </a:t>
            </a:r>
            <a:r>
              <a:rPr lang="en-US" sz="1600" dirty="0" smtClean="0"/>
              <a:t>disabilities</a:t>
            </a:r>
            <a:endParaRPr lang="en-US" sz="1600" dirty="0"/>
          </a:p>
          <a:p>
            <a:pPr marL="0" indent="0">
              <a:buNone/>
            </a:pPr>
            <a:endParaRPr lang="en-US" sz="16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1598870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499183"/>
            <a:ext cx="7886700" cy="4351338"/>
          </a:xfrm>
        </p:spPr>
        <p:txBody>
          <a:bodyPr>
            <a:normAutofit/>
          </a:bodyPr>
          <a:lstStyle/>
          <a:p>
            <a:pPr marL="0" indent="0">
              <a:buNone/>
            </a:pPr>
            <a:r>
              <a:rPr lang="en-US" sz="1600" b="1" dirty="0"/>
              <a:t>Learning Objective 1</a:t>
            </a:r>
          </a:p>
          <a:p>
            <a:pPr marL="0" indent="0">
              <a:buNone/>
            </a:pPr>
            <a:r>
              <a:rPr lang="en-US" sz="1600" b="1" dirty="0"/>
              <a:t>Recognize health issues of people with disabilities and health promotion strategies that can be used to address them.</a:t>
            </a:r>
          </a:p>
          <a:p>
            <a:r>
              <a:rPr lang="en-US" sz="1600" dirty="0"/>
              <a:t>Preventive screenings and health promotion for people with disabilities could ultimately reduce secondary conditions, reduce national and individual costs, and improve quality of </a:t>
            </a:r>
            <a:r>
              <a:rPr lang="en-US" sz="1600" dirty="0" smtClean="0"/>
              <a:t>life</a:t>
            </a:r>
          </a:p>
          <a:p>
            <a:r>
              <a:rPr lang="en-US" sz="1600" dirty="0" smtClean="0"/>
              <a:t>Specific </a:t>
            </a:r>
            <a:r>
              <a:rPr lang="en-US" sz="1600" dirty="0"/>
              <a:t>health promotion strategies for people with disabilities can impact their health and wellbeing across the </a:t>
            </a:r>
            <a:r>
              <a:rPr lang="en-US" sz="1600" dirty="0" smtClean="0"/>
              <a:t>lifespan</a:t>
            </a:r>
            <a:endParaRPr lang="en-US" sz="1600" dirty="0"/>
          </a:p>
          <a:p>
            <a:r>
              <a:rPr lang="en-US" sz="1600" dirty="0"/>
              <a:t>Preventive health care services are an important aspect of living a healthy life for all people, yet inaccessible facilities and equipment often prevent people with disabilities from receiving adequate </a:t>
            </a:r>
            <a:r>
              <a:rPr lang="en-US" sz="1600" dirty="0" smtClean="0"/>
              <a:t>care</a:t>
            </a:r>
          </a:p>
          <a:p>
            <a:r>
              <a:rPr lang="en-US" sz="1600" dirty="0" smtClean="0"/>
              <a:t>Women </a:t>
            </a:r>
            <a:r>
              <a:rPr lang="en-US" sz="1600" dirty="0"/>
              <a:t>40 years of age or older with a disability were less likely to have had a mammogram (72.2%) than were women without a disability (77.8</a:t>
            </a:r>
            <a:r>
              <a:rPr lang="en-US" sz="1600" dirty="0" smtClean="0"/>
              <a:t>%)</a:t>
            </a:r>
          </a:p>
          <a:p>
            <a:r>
              <a:rPr lang="en-US" sz="1600" dirty="0" smtClean="0"/>
              <a:t> Fewer women </a:t>
            </a:r>
            <a:r>
              <a:rPr lang="en-US" sz="1600" dirty="0"/>
              <a:t>with a disability (78.9%) reported receiving a Pap test during the previous 3 years compared to women without a disability (83.4</a:t>
            </a:r>
            <a:r>
              <a:rPr lang="en-US" sz="1600" dirty="0" smtClean="0"/>
              <a:t>%)</a:t>
            </a:r>
            <a:endParaRPr lang="en-US" sz="1600" dirty="0"/>
          </a:p>
          <a:p>
            <a:endParaRPr lang="en-US" sz="16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416712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492249"/>
            <a:ext cx="7886700" cy="4351338"/>
          </a:xfrm>
        </p:spPr>
        <p:txBody>
          <a:bodyPr>
            <a:normAutofit/>
          </a:bodyPr>
          <a:lstStyle/>
          <a:p>
            <a:pPr marL="0" indent="0">
              <a:buNone/>
            </a:pPr>
            <a:endParaRPr lang="en-US" dirty="0"/>
          </a:p>
          <a:p>
            <a:pPr marL="0" indent="0">
              <a:buNone/>
            </a:pPr>
            <a:endParaRPr lang="en-US"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2" name="Rectangle 1"/>
          <p:cNvSpPr/>
          <p:nvPr>
            <p:custDataLst>
              <p:tags r:id="rId4"/>
            </p:custDataLst>
          </p:nvPr>
        </p:nvSpPr>
        <p:spPr>
          <a:xfrm>
            <a:off x="662269" y="1492249"/>
            <a:ext cx="7775927" cy="2862322"/>
          </a:xfrm>
          <a:prstGeom prst="rect">
            <a:avLst/>
          </a:prstGeom>
        </p:spPr>
        <p:txBody>
          <a:bodyPr wrap="square">
            <a:spAutoFit/>
          </a:bodyPr>
          <a:lstStyle/>
          <a:p>
            <a:r>
              <a:rPr lang="en-US" b="1" i="1" dirty="0"/>
              <a:t>Example</a:t>
            </a:r>
          </a:p>
          <a:p>
            <a:pPr marL="342900" indent="-342900">
              <a:buFont typeface="Arial" panose="020B0604020202020204" pitchFamily="34" charset="0"/>
              <a:buChar char="•"/>
            </a:pPr>
            <a:r>
              <a:rPr lang="en-US" dirty="0"/>
              <a:t>An example of health promotion activities for people with disabilities is the</a:t>
            </a:r>
            <a:r>
              <a:rPr lang="en-US" u="sng" dirty="0"/>
              <a:t> </a:t>
            </a:r>
            <a:r>
              <a:rPr lang="en-US" u="sng" dirty="0">
                <a:hlinkClick r:id="rId9"/>
              </a:rPr>
              <a:t>Montana Living Well with a Disability </a:t>
            </a:r>
            <a:r>
              <a:rPr lang="en-US" u="sng" dirty="0" smtClean="0">
                <a:hlinkClick r:id="rId9"/>
              </a:rPr>
              <a:t>Program</a:t>
            </a:r>
            <a:endParaRPr lang="en-US" dirty="0"/>
          </a:p>
          <a:p>
            <a:pPr marL="342900" indent="-342900">
              <a:buFont typeface="Arial" panose="020B0604020202020204" pitchFamily="34" charset="0"/>
              <a:buChar char="•"/>
            </a:pPr>
            <a:r>
              <a:rPr lang="en-US" dirty="0" smtClean="0"/>
              <a:t>The </a:t>
            </a:r>
            <a:r>
              <a:rPr lang="en-US" dirty="0"/>
              <a:t>program is designed to help people with a disability strengthen existing skills to live </a:t>
            </a:r>
            <a:r>
              <a:rPr lang="en-US" dirty="0" smtClean="0"/>
              <a:t>well</a:t>
            </a:r>
          </a:p>
          <a:p>
            <a:pPr marL="342900" indent="-342900">
              <a:buFont typeface="Arial" panose="020B0604020202020204" pitchFamily="34" charset="0"/>
              <a:buChar char="•"/>
            </a:pPr>
            <a:r>
              <a:rPr lang="en-US" dirty="0" smtClean="0"/>
              <a:t>The </a:t>
            </a:r>
            <a:r>
              <a:rPr lang="en-US" dirty="0"/>
              <a:t>program includes a workshop comprised of eight, two hour sessions that introduce a process for setting and clarifying </a:t>
            </a:r>
            <a:r>
              <a:rPr lang="en-US" dirty="0" smtClean="0"/>
              <a:t>goals</a:t>
            </a:r>
          </a:p>
          <a:p>
            <a:pPr marL="342900" indent="-342900">
              <a:buFont typeface="Arial" panose="020B0604020202020204" pitchFamily="34" charset="0"/>
              <a:buChar char="•"/>
            </a:pPr>
            <a:r>
              <a:rPr lang="en-US" dirty="0" smtClean="0"/>
              <a:t> Teaching skills </a:t>
            </a:r>
            <a:r>
              <a:rPr lang="en-US" dirty="0"/>
              <a:t>for generating, implementing, and monitoring </a:t>
            </a:r>
            <a:r>
              <a:rPr lang="en-US" dirty="0" smtClean="0"/>
              <a:t>solutions</a:t>
            </a:r>
            <a:endParaRPr lang="en-US" dirty="0"/>
          </a:p>
          <a:p>
            <a:r>
              <a:rPr lang="en-US" b="1" dirty="0"/>
              <a:t> </a:t>
            </a:r>
            <a:endParaRPr lang="en-US" dirty="0"/>
          </a:p>
          <a:p>
            <a:pPr>
              <a:spcAft>
                <a:spcPts val="750"/>
              </a:spcAft>
            </a:pPr>
            <a:endParaRPr lang="en-US" dirty="0">
              <a:latin typeface="Times New Roman" panose="02020603050405020304" pitchFamily="18" charset="0"/>
              <a:ea typeface="Times New Roman" panose="02020603050405020304" pitchFamily="18" charset="0"/>
            </a:endParaRPr>
          </a:p>
        </p:txBody>
      </p:sp>
      <p:sp>
        <p:nvSpPr>
          <p:cNvPr id="10" name="TextBox 9"/>
          <p:cNvSpPr txBox="1"/>
          <p:nvPr>
            <p:custDataLst>
              <p:tags r:id="rId5"/>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2352138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7975350" cy="4351338"/>
          </a:xfrm>
        </p:spPr>
        <p:txBody>
          <a:bodyPr>
            <a:normAutofit/>
          </a:bodyPr>
          <a:lstStyle/>
          <a:p>
            <a:pPr marL="0" indent="0">
              <a:buNone/>
            </a:pPr>
            <a:r>
              <a:rPr lang="en-US" sz="1800" b="1" dirty="0"/>
              <a:t>Learning Objective 2</a:t>
            </a:r>
          </a:p>
          <a:p>
            <a:pPr marL="0" indent="0">
              <a:buNone/>
            </a:pPr>
            <a:r>
              <a:rPr lang="en-US" sz="1800" b="1" dirty="0"/>
              <a:t>Use laws as a tool to support people with disabilities.</a:t>
            </a:r>
          </a:p>
          <a:p>
            <a:r>
              <a:rPr lang="en-US" sz="1800" dirty="0"/>
              <a:t>People with disabilities have the same rights to access and civil rights as people without </a:t>
            </a:r>
            <a:r>
              <a:rPr lang="en-US" sz="1800" dirty="0" smtClean="0"/>
              <a:t>disabilities</a:t>
            </a:r>
          </a:p>
          <a:p>
            <a:r>
              <a:rPr lang="en-US" sz="1800" dirty="0" smtClean="0"/>
              <a:t>History of discrimination, </a:t>
            </a:r>
            <a:r>
              <a:rPr lang="en-US" sz="1800" dirty="0"/>
              <a:t>the health disparities experienced, </a:t>
            </a:r>
            <a:r>
              <a:rPr lang="en-US" sz="1800" dirty="0" smtClean="0"/>
              <a:t>lack </a:t>
            </a:r>
            <a:r>
              <a:rPr lang="en-US" sz="1800" dirty="0"/>
              <a:t>of access to housing, health care, transportation, and </a:t>
            </a:r>
            <a:r>
              <a:rPr lang="en-US" sz="1800" dirty="0" smtClean="0"/>
              <a:t>employment</a:t>
            </a:r>
          </a:p>
          <a:p>
            <a:r>
              <a:rPr lang="en-US" sz="1800" dirty="0" smtClean="0"/>
              <a:t>Many laws </a:t>
            </a:r>
            <a:r>
              <a:rPr lang="en-US" sz="1800" dirty="0"/>
              <a:t>and regulations enacted to protect their civil rights  and ensure equal access and opportunities </a:t>
            </a:r>
            <a:endParaRPr lang="en-US" sz="1800" dirty="0" smtClean="0"/>
          </a:p>
          <a:p>
            <a:r>
              <a:rPr lang="en-US" sz="1800" dirty="0" smtClean="0"/>
              <a:t>Foundational </a:t>
            </a:r>
            <a:r>
              <a:rPr lang="en-US" sz="1800" dirty="0"/>
              <a:t>knowledge about laws and regulations that protect people with disabilities is essential to providing appropriate public health </a:t>
            </a:r>
            <a:r>
              <a:rPr lang="en-US" sz="1800" dirty="0" smtClean="0"/>
              <a:t>services</a:t>
            </a:r>
          </a:p>
          <a:p>
            <a:r>
              <a:rPr lang="en-US" sz="1800" dirty="0" smtClean="0"/>
              <a:t> Avoid breaking </a:t>
            </a:r>
            <a:r>
              <a:rPr lang="en-US" sz="1800" dirty="0"/>
              <a:t>laws and encroaching on the civil rights of people with </a:t>
            </a:r>
            <a:r>
              <a:rPr lang="en-US" sz="1800" dirty="0" smtClean="0"/>
              <a:t>disabilities</a:t>
            </a:r>
            <a:endParaRPr lang="en-US" sz="1800" dirty="0"/>
          </a:p>
          <a:p>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3895546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221672" y="1149383"/>
            <a:ext cx="8756073" cy="4636471"/>
          </a:xfrm>
        </p:spPr>
        <p:txBody>
          <a:bodyPr>
            <a:normAutofit/>
          </a:bodyPr>
          <a:lstStyle/>
          <a:p>
            <a:pPr marL="0" indent="0">
              <a:buNone/>
            </a:pPr>
            <a:r>
              <a:rPr lang="en-US" sz="2000" b="1" dirty="0"/>
              <a:t>Learn more - Policy and Disability </a:t>
            </a:r>
          </a:p>
          <a:p>
            <a:pPr marL="0" indent="0">
              <a:buNone/>
            </a:pPr>
            <a:endParaRPr lang="en-US" sz="2000" dirty="0"/>
          </a:p>
        </p:txBody>
      </p:sp>
      <p:sp>
        <p:nvSpPr>
          <p:cNvPr id="4"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3"/>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pic>
        <p:nvPicPr>
          <p:cNvPr id="8" name="Picture 7"/>
          <p:cNvPicPr/>
          <p:nvPr/>
        </p:nvPicPr>
        <p:blipFill>
          <a:blip r:embed="rId7"/>
          <a:stretch>
            <a:fillRect/>
          </a:stretch>
        </p:blipFill>
        <p:spPr>
          <a:xfrm>
            <a:off x="1178404" y="1947563"/>
            <a:ext cx="6240705" cy="3469370"/>
          </a:xfrm>
          <a:prstGeom prst="rect">
            <a:avLst/>
          </a:prstGeom>
        </p:spPr>
      </p:pic>
    </p:spTree>
    <p:extLst>
      <p:ext uri="{BB962C8B-B14F-4D97-AF65-F5344CB8AC3E}">
        <p14:creationId xmlns:p14="http://schemas.microsoft.com/office/powerpoint/2010/main" val="3315555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7975350" cy="4351338"/>
          </a:xfrm>
        </p:spPr>
        <p:txBody>
          <a:bodyPr>
            <a:normAutofit/>
          </a:bodyPr>
          <a:lstStyle/>
          <a:p>
            <a:pPr marL="0" indent="0">
              <a:buNone/>
            </a:pPr>
            <a:r>
              <a:rPr lang="en-US" sz="1800" b="1" i="1" dirty="0"/>
              <a:t>Example</a:t>
            </a:r>
          </a:p>
          <a:p>
            <a:r>
              <a:rPr lang="en-US" sz="1800" dirty="0"/>
              <a:t>Jane works at the local health department on preventative screening programs for </a:t>
            </a:r>
            <a:r>
              <a:rPr lang="en-US" sz="1800" dirty="0" smtClean="0"/>
              <a:t>women</a:t>
            </a:r>
          </a:p>
          <a:p>
            <a:r>
              <a:rPr lang="en-US" sz="1800" dirty="0" smtClean="0"/>
              <a:t>She </a:t>
            </a:r>
            <a:r>
              <a:rPr lang="en-US" sz="1800" dirty="0"/>
              <a:t>gets a call from Sandra who has mobility challenges and uses a </a:t>
            </a:r>
            <a:r>
              <a:rPr lang="en-US" sz="1800" dirty="0" smtClean="0"/>
              <a:t>wheelchair</a:t>
            </a:r>
          </a:p>
          <a:p>
            <a:r>
              <a:rPr lang="en-US" sz="1800" dirty="0" smtClean="0"/>
              <a:t>Sandra </a:t>
            </a:r>
            <a:r>
              <a:rPr lang="en-US" sz="1800" dirty="0"/>
              <a:t>is interested in a well woman visit at a gynecologist office, but the exam table is </a:t>
            </a:r>
            <a:r>
              <a:rPr lang="en-US" sz="1800" dirty="0" smtClean="0"/>
              <a:t>inaccessible</a:t>
            </a:r>
          </a:p>
          <a:p>
            <a:r>
              <a:rPr lang="en-US" sz="1800" dirty="0" smtClean="0"/>
              <a:t>Jane </a:t>
            </a:r>
            <a:r>
              <a:rPr lang="en-US" sz="1800" dirty="0"/>
              <a:t>is familiar with the Americans with Disabilities Act (ADA) and realizes Sandra may be experiencing access barriers to routine screenings because of lack of compliance with regulations set by the </a:t>
            </a:r>
            <a:r>
              <a:rPr lang="en-US" sz="1800" dirty="0" smtClean="0"/>
              <a:t>ADA</a:t>
            </a:r>
          </a:p>
          <a:p>
            <a:r>
              <a:rPr lang="en-US" sz="1800" dirty="0" smtClean="0"/>
              <a:t>Jane </a:t>
            </a:r>
            <a:r>
              <a:rPr lang="en-US" sz="1800" dirty="0"/>
              <a:t>refers Sandra to resources on the ADA and community contacts to assist her with filing a </a:t>
            </a:r>
            <a:r>
              <a:rPr lang="en-US" sz="1800" dirty="0" smtClean="0"/>
              <a:t>complaint</a:t>
            </a:r>
          </a:p>
          <a:p>
            <a:r>
              <a:rPr lang="en-US" sz="1800" dirty="0" smtClean="0"/>
              <a:t>She </a:t>
            </a:r>
            <a:r>
              <a:rPr lang="en-US" sz="1800" dirty="0"/>
              <a:t>also directs Sandra to accessible medical offices in her local </a:t>
            </a:r>
            <a:r>
              <a:rPr lang="en-US" sz="1800" dirty="0" smtClean="0"/>
              <a:t>area</a:t>
            </a:r>
            <a:endParaRPr lang="en-US" sz="1800" dirty="0"/>
          </a:p>
          <a:p>
            <a:pPr marL="0" indent="0">
              <a:buNone/>
            </a:pP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256116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3"/>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graphicFrame>
        <p:nvGraphicFramePr>
          <p:cNvPr id="8" name="Content Placeholder 7"/>
          <p:cNvGraphicFramePr>
            <a:graphicFrameLocks noGrp="1"/>
          </p:cNvGraphicFramePr>
          <p:nvPr>
            <p:ph idx="1"/>
            <p:custDataLst>
              <p:tags r:id="rId4"/>
            </p:custDataLst>
            <p:extLst>
              <p:ext uri="{D42A27DB-BD31-4B8C-83A1-F6EECF244321}">
                <p14:modId xmlns:p14="http://schemas.microsoft.com/office/powerpoint/2010/main" val="3752750938"/>
              </p:ext>
            </p:extLst>
          </p:nvPr>
        </p:nvGraphicFramePr>
        <p:xfrm>
          <a:off x="996028" y="1668956"/>
          <a:ext cx="7315489" cy="3361572"/>
        </p:xfrm>
        <a:graphic>
          <a:graphicData uri="http://schemas.openxmlformats.org/drawingml/2006/table">
            <a:tbl>
              <a:tblPr>
                <a:tableStyleId>{5C22544A-7EE6-4342-B048-85BDC9FD1C3A}</a:tableStyleId>
              </a:tblPr>
              <a:tblGrid>
                <a:gridCol w="7315489">
                  <a:extLst>
                    <a:ext uri="{9D8B030D-6E8A-4147-A177-3AD203B41FA5}">
                      <a16:colId xmlns:a16="http://schemas.microsoft.com/office/drawing/2014/main" xmlns="" val="1912513442"/>
                    </a:ext>
                  </a:extLst>
                </a:gridCol>
              </a:tblGrid>
              <a:tr h="3361572">
                <a:tc>
                  <a:txBody>
                    <a:bodyPr/>
                    <a:lstStyle/>
                    <a:p>
                      <a:pPr marL="0" marR="0">
                        <a:lnSpc>
                          <a:spcPts val="1875"/>
                        </a:lnSpc>
                      </a:pPr>
                      <a:endParaRPr lang="en-US" sz="1800" dirty="0">
                        <a:effectLst/>
                      </a:endParaRPr>
                    </a:p>
                    <a:p>
                      <a:pPr marL="0" marR="0" algn="l">
                        <a:lnSpc>
                          <a:spcPct val="115000"/>
                        </a:lnSpc>
                        <a:spcBef>
                          <a:spcPts val="0"/>
                        </a:spcBef>
                        <a:spcAft>
                          <a:spcPts val="1000"/>
                        </a:spcAft>
                      </a:pPr>
                      <a:r>
                        <a:rPr lang="en-US" sz="1800" b="1" dirty="0">
                          <a:ln w="9525" cap="flat" cmpd="sng" algn="ctr">
                            <a:solidFill>
                              <a:schemeClr val="accent1"/>
                            </a:solidFill>
                            <a:prstDash val="solid"/>
                            <a:round/>
                          </a:ln>
                          <a:solidFill>
                            <a:schemeClr val="tx1"/>
                          </a:solidFill>
                          <a:effectLst>
                            <a:outerShdw blurRad="12700" dist="38100" dir="2700000" algn="tl">
                              <a:schemeClr val="accent5">
                                <a:lumMod val="60000"/>
                                <a:lumOff val="40000"/>
                              </a:schemeClr>
                            </a:outerShdw>
                          </a:effectLst>
                          <a:latin typeface="+mn-lt"/>
                        </a:rPr>
                        <a:t>Learn more: Health Literacy</a:t>
                      </a:r>
                      <a:endParaRPr lang="en-US" sz="1800" b="1" dirty="0">
                        <a:ln w="9525" cap="flat" cmpd="sng" algn="ctr">
                          <a:solidFill>
                            <a:schemeClr val="accent1"/>
                          </a:solidFill>
                          <a:prstDash val="solid"/>
                          <a:round/>
                        </a:ln>
                        <a:solidFill>
                          <a:schemeClr val="tx1"/>
                        </a:solidFill>
                        <a:effectLst/>
                        <a:latin typeface="+mn-lt"/>
                      </a:endParaRPr>
                    </a:p>
                    <a:p>
                      <a:pPr marL="466725" marR="0" indent="-342900">
                        <a:lnSpc>
                          <a:spcPct val="115000"/>
                        </a:lnSpc>
                        <a:spcBef>
                          <a:spcPts val="0"/>
                        </a:spcBef>
                        <a:spcAft>
                          <a:spcPts val="1000"/>
                        </a:spcAft>
                        <a:buFont typeface="Arial" panose="020B0604020202020204" pitchFamily="34" charset="0"/>
                        <a:buChar char="•"/>
                      </a:pPr>
                      <a:r>
                        <a:rPr lang="en-US" sz="1800" dirty="0">
                          <a:effectLst/>
                        </a:rPr>
                        <a:t>People with disabilities who must frequently interact with the health care </a:t>
                      </a:r>
                      <a:r>
                        <a:rPr lang="en-US" sz="1800" dirty="0" smtClean="0">
                          <a:effectLst/>
                        </a:rPr>
                        <a:t>system</a:t>
                      </a:r>
                    </a:p>
                    <a:p>
                      <a:pPr marL="466725" marR="0" indent="-342900">
                        <a:lnSpc>
                          <a:spcPct val="115000"/>
                        </a:lnSpc>
                        <a:spcBef>
                          <a:spcPts val="0"/>
                        </a:spcBef>
                        <a:spcAft>
                          <a:spcPts val="1000"/>
                        </a:spcAft>
                        <a:buFont typeface="Arial" panose="020B0604020202020204" pitchFamily="34" charset="0"/>
                        <a:buChar char="•"/>
                      </a:pPr>
                      <a:r>
                        <a:rPr lang="en-US" sz="1800" dirty="0" smtClean="0">
                          <a:effectLst/>
                        </a:rPr>
                        <a:t>Health </a:t>
                      </a:r>
                      <a:r>
                        <a:rPr lang="en-US" sz="1800" dirty="0">
                          <a:effectLst/>
                        </a:rPr>
                        <a:t>literacy becomes an issue that defines their quality of </a:t>
                      </a:r>
                      <a:r>
                        <a:rPr lang="en-US" sz="1800" dirty="0" smtClean="0">
                          <a:effectLst/>
                        </a:rPr>
                        <a:t>life</a:t>
                      </a:r>
                    </a:p>
                    <a:p>
                      <a:pPr marL="466725" marR="0" indent="-342900">
                        <a:lnSpc>
                          <a:spcPct val="115000"/>
                        </a:lnSpc>
                        <a:spcBef>
                          <a:spcPts val="0"/>
                        </a:spcBef>
                        <a:spcAft>
                          <a:spcPts val="1000"/>
                        </a:spcAft>
                        <a:buFont typeface="Arial" panose="020B0604020202020204" pitchFamily="34" charset="0"/>
                        <a:buChar char="•"/>
                      </a:pPr>
                      <a:r>
                        <a:rPr lang="en-US" sz="1800" dirty="0" smtClean="0">
                          <a:effectLst/>
                        </a:rPr>
                        <a:t>Health </a:t>
                      </a:r>
                      <a:r>
                        <a:rPr lang="en-US" sz="1800" dirty="0">
                          <a:effectLst/>
                        </a:rPr>
                        <a:t>literacy determines whether a person can obtain, process, and understand basic health information and services that are needed to make suitable health </a:t>
                      </a:r>
                      <a:r>
                        <a:rPr lang="en-US" sz="1800" dirty="0" smtClean="0">
                          <a:effectLst/>
                        </a:rPr>
                        <a:t>decisions</a:t>
                      </a:r>
                    </a:p>
                    <a:p>
                      <a:pPr marL="466725" marR="0" indent="-342900">
                        <a:lnSpc>
                          <a:spcPct val="115000"/>
                        </a:lnSpc>
                        <a:spcBef>
                          <a:spcPts val="0"/>
                        </a:spcBef>
                        <a:spcAft>
                          <a:spcPts val="1000"/>
                        </a:spcAft>
                        <a:buFont typeface="Arial" panose="020B0604020202020204" pitchFamily="34" charset="0"/>
                        <a:buChar char="•"/>
                      </a:pPr>
                      <a:r>
                        <a:rPr lang="en-US" sz="1800" dirty="0" smtClean="0">
                          <a:effectLst/>
                        </a:rPr>
                        <a:t>Also</a:t>
                      </a:r>
                      <a:r>
                        <a:rPr lang="en-US" sz="1800" baseline="0" dirty="0" smtClean="0">
                          <a:effectLst/>
                        </a:rPr>
                        <a:t> </a:t>
                      </a:r>
                      <a:r>
                        <a:rPr lang="en-US" sz="1800" dirty="0" smtClean="0">
                          <a:effectLst/>
                        </a:rPr>
                        <a:t>includes </a:t>
                      </a:r>
                      <a:r>
                        <a:rPr lang="en-US" sz="1800" dirty="0">
                          <a:effectLst/>
                        </a:rPr>
                        <a:t>the ability to navigate complex health care </a:t>
                      </a:r>
                      <a:r>
                        <a:rPr lang="en-US" sz="1800" dirty="0" smtClean="0">
                          <a:effectLst/>
                        </a:rPr>
                        <a:t>systems</a:t>
                      </a: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oFill/>
                  </a:tcPr>
                </a:tc>
                <a:extLst>
                  <a:ext uri="{0D108BD9-81ED-4DB2-BD59-A6C34878D82A}">
                    <a16:rowId xmlns:a16="http://schemas.microsoft.com/office/drawing/2014/main" xmlns="" val="2146662367"/>
                  </a:ext>
                </a:extLst>
              </a:tr>
            </a:tbl>
          </a:graphicData>
        </a:graphic>
      </p:graphicFrame>
    </p:spTree>
    <p:custDataLst>
      <p:tags r:id="rId1"/>
    </p:custDataLst>
    <p:extLst>
      <p:ext uri="{BB962C8B-B14F-4D97-AF65-F5344CB8AC3E}">
        <p14:creationId xmlns:p14="http://schemas.microsoft.com/office/powerpoint/2010/main" val="928349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7975350" cy="4351338"/>
          </a:xfrm>
        </p:spPr>
        <p:txBody>
          <a:bodyPr>
            <a:normAutofit/>
          </a:bodyPr>
          <a:lstStyle/>
          <a:p>
            <a:pPr marL="0" indent="0">
              <a:buNone/>
            </a:pPr>
            <a:r>
              <a:rPr lang="en-US" sz="1800" b="1" dirty="0"/>
              <a:t>Learning Objective 3</a:t>
            </a:r>
          </a:p>
          <a:p>
            <a:pPr marL="0" indent="0">
              <a:buNone/>
            </a:pPr>
            <a:r>
              <a:rPr lang="en-US" sz="1800" b="1" dirty="0"/>
              <a:t>Recognize accessibility standards, universal design, and principles of built environment that affect the health and quality of life for people with disabilities.</a:t>
            </a:r>
            <a:endParaRPr lang="en-US" sz="1800" dirty="0"/>
          </a:p>
          <a:p>
            <a:r>
              <a:rPr lang="en-US" sz="1800" dirty="0"/>
              <a:t>Offices, parks, health care facilities, schools, or any other public spaces should be built to meet the needs of all of the people who will use the </a:t>
            </a:r>
            <a:r>
              <a:rPr lang="en-US" sz="1800" dirty="0" smtClean="0"/>
              <a:t>space</a:t>
            </a:r>
          </a:p>
          <a:p>
            <a:r>
              <a:rPr lang="en-US" sz="1800" dirty="0" smtClean="0"/>
              <a:t>For </a:t>
            </a:r>
            <a:r>
              <a:rPr lang="en-US" sz="1800" dirty="0"/>
              <a:t>people with disabilities, getting health care can be difficult because of lack of </a:t>
            </a:r>
            <a:r>
              <a:rPr lang="en-US" sz="1800" dirty="0" smtClean="0"/>
              <a:t>access</a:t>
            </a:r>
          </a:p>
          <a:p>
            <a:r>
              <a:rPr lang="en-US" sz="1800" dirty="0" smtClean="0"/>
              <a:t>One </a:t>
            </a:r>
            <a:r>
              <a:rPr lang="en-US" sz="1800" dirty="0"/>
              <a:t>way to increase accessibility for people with disabilities is through universal </a:t>
            </a:r>
            <a:r>
              <a:rPr lang="en-US" sz="1800" dirty="0" smtClean="0"/>
              <a:t>design</a:t>
            </a:r>
          </a:p>
          <a:p>
            <a:r>
              <a:rPr lang="en-US" sz="1800" dirty="0" smtClean="0"/>
              <a:t>The </a:t>
            </a:r>
            <a:r>
              <a:rPr lang="en-US" sz="1800" dirty="0"/>
              <a:t>intent of universal design is to simplify life for everyone by making products, communications, and the physical environment more usable by as many people as possible at little or no extra </a:t>
            </a:r>
            <a:r>
              <a:rPr lang="en-US" sz="1800" dirty="0" smtClean="0"/>
              <a:t>cost</a:t>
            </a:r>
          </a:p>
          <a:p>
            <a:r>
              <a:rPr lang="en-US" sz="1800" dirty="0" smtClean="0"/>
              <a:t>Universal </a:t>
            </a:r>
            <a:r>
              <a:rPr lang="en-US" sz="1800" dirty="0"/>
              <a:t>design benefits people of all ages and </a:t>
            </a:r>
            <a:r>
              <a:rPr lang="en-US" sz="1800" dirty="0" smtClean="0"/>
              <a:t>abilities</a:t>
            </a:r>
            <a:endParaRPr lang="en-US" sz="1800" dirty="0"/>
          </a:p>
          <a:p>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4807669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7975350" cy="4351338"/>
          </a:xfrm>
        </p:spPr>
        <p:txBody>
          <a:bodyPr>
            <a:noAutofit/>
          </a:bodyPr>
          <a:lstStyle/>
          <a:p>
            <a:pPr marL="0" indent="0">
              <a:buNone/>
            </a:pPr>
            <a:r>
              <a:rPr lang="en-US" sz="1600" b="1" i="1" dirty="0"/>
              <a:t>Example</a:t>
            </a:r>
          </a:p>
          <a:p>
            <a:r>
              <a:rPr lang="en-US" sz="1600" dirty="0" smtClean="0"/>
              <a:t>Iowa’s </a:t>
            </a:r>
            <a:r>
              <a:rPr lang="en-US" sz="1600" dirty="0"/>
              <a:t>public health department is responsible for providing appropriate shelter during an emergency situation for all its residents, including those with </a:t>
            </a:r>
            <a:r>
              <a:rPr lang="en-US" sz="1600" dirty="0" smtClean="0"/>
              <a:t>disabilities</a:t>
            </a:r>
          </a:p>
          <a:p>
            <a:r>
              <a:rPr lang="en-US" sz="1600" dirty="0" smtClean="0"/>
              <a:t>For </a:t>
            </a:r>
            <a:r>
              <a:rPr lang="en-US" sz="1600" dirty="0"/>
              <a:t>the safety of people with disabilities, it is critical to consider the accessibility of designated refuge centers, such as </a:t>
            </a:r>
            <a:r>
              <a:rPr lang="en-US" sz="1600" dirty="0" smtClean="0"/>
              <a:t>schools</a:t>
            </a:r>
            <a:endParaRPr lang="en-US" sz="1600" dirty="0"/>
          </a:p>
          <a:p>
            <a:r>
              <a:rPr lang="en-US" sz="1600" dirty="0" smtClean="0"/>
              <a:t>The city </a:t>
            </a:r>
            <a:r>
              <a:rPr lang="en-US" sz="1600" dirty="0"/>
              <a:t>of Des Moines had only one elementary school, one middle school and one high school that met Americans with Disabilities Act (ADA) accessibility </a:t>
            </a:r>
            <a:r>
              <a:rPr lang="en-US" sz="1600" dirty="0" smtClean="0"/>
              <a:t>requirements</a:t>
            </a:r>
            <a:endParaRPr lang="en-US" sz="1600" dirty="0"/>
          </a:p>
          <a:p>
            <a:r>
              <a:rPr lang="en-US" sz="1600" dirty="0"/>
              <a:t>In 2011, the </a:t>
            </a:r>
            <a:r>
              <a:rPr lang="en-US" sz="1600" u="sng" dirty="0">
                <a:hlinkClick r:id="rId6"/>
              </a:rPr>
              <a:t>Disability and Health Program of the Iowa Department of Public Health (IDPH)</a:t>
            </a:r>
            <a:r>
              <a:rPr lang="en-US" sz="1600" dirty="0"/>
              <a:t> partnered with Polk County Emergency Management (PCEM) to evaluate disaster shelters for ADA accessibility </a:t>
            </a:r>
            <a:r>
              <a:rPr lang="en-US" sz="1600" dirty="0" smtClean="0"/>
              <a:t>compliance</a:t>
            </a:r>
            <a:endParaRPr lang="en-US" sz="1600" dirty="0"/>
          </a:p>
          <a:p>
            <a:r>
              <a:rPr lang="en-US" sz="1600" dirty="0" smtClean="0"/>
              <a:t>IDPH </a:t>
            </a:r>
            <a:r>
              <a:rPr lang="en-US" sz="1600" dirty="0"/>
              <a:t>surveyed each property and recommended temporary and long-term modifications to improve </a:t>
            </a:r>
            <a:r>
              <a:rPr lang="en-US" sz="1600" dirty="0" smtClean="0"/>
              <a:t>accessibility</a:t>
            </a:r>
          </a:p>
          <a:p>
            <a:r>
              <a:rPr lang="en-US" sz="1600" dirty="0" smtClean="0"/>
              <a:t>Des </a:t>
            </a:r>
            <a:r>
              <a:rPr lang="en-US" sz="1600" dirty="0"/>
              <a:t>Moines Public Schools System committed to upgrading 62 of 63 district schools to make the facilities accessible for people with </a:t>
            </a:r>
            <a:r>
              <a:rPr lang="en-US" sz="1600" dirty="0" smtClean="0"/>
              <a:t>disabilities</a:t>
            </a:r>
            <a:endParaRPr lang="en-US" sz="1600" dirty="0"/>
          </a:p>
          <a:p>
            <a:pPr marL="0" indent="0">
              <a:buNone/>
            </a:pPr>
            <a:endParaRPr lang="en-US" sz="16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4053882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639350"/>
            <a:ext cx="7975350" cy="4351338"/>
          </a:xfrm>
        </p:spPr>
        <p:txBody>
          <a:bodyPr>
            <a:normAutofit/>
          </a:bodyPr>
          <a:lstStyle/>
          <a:p>
            <a:pPr marL="0" indent="0">
              <a:buNone/>
            </a:pPr>
            <a:r>
              <a:rPr lang="en-US" sz="1800" b="1" dirty="0"/>
              <a:t>Learning Objective 4</a:t>
            </a:r>
          </a:p>
          <a:p>
            <a:pPr marL="0" indent="0">
              <a:buNone/>
            </a:pPr>
            <a:r>
              <a:rPr lang="en-US" sz="1800" b="1" dirty="0"/>
              <a:t>Explain how public health services, governmental programs, and non-governmental/community-based organizations interact with disability.</a:t>
            </a:r>
          </a:p>
          <a:p>
            <a:r>
              <a:rPr lang="en-US" sz="1800" dirty="0"/>
              <a:t>Public health professionals should have an understanding of the responsibilities, services and resources government and non-governmental agencies, as well as what community based organizations are responsible for providing people with </a:t>
            </a:r>
            <a:r>
              <a:rPr lang="en-US" sz="1800" dirty="0" smtClean="0"/>
              <a:t>disabilities</a:t>
            </a:r>
          </a:p>
          <a:p>
            <a:r>
              <a:rPr lang="en-US" sz="1800" dirty="0"/>
              <a:t>B</a:t>
            </a:r>
            <a:r>
              <a:rPr lang="en-US" sz="1800" dirty="0" smtClean="0"/>
              <a:t>asic </a:t>
            </a:r>
            <a:r>
              <a:rPr lang="en-US" sz="1800" dirty="0"/>
              <a:t>understanding of national and local services for people with disabilities, as well as the agencies and organizations that provide those services, and where to receive more </a:t>
            </a:r>
            <a:r>
              <a:rPr lang="en-US" sz="1800" dirty="0" smtClean="0"/>
              <a:t>information</a:t>
            </a:r>
          </a:p>
          <a:p>
            <a:r>
              <a:rPr lang="en-US" sz="1800" dirty="0" smtClean="0"/>
              <a:t>Be able to </a:t>
            </a:r>
            <a:r>
              <a:rPr lang="en-US" sz="1800" dirty="0"/>
              <a:t>provide information to people with disabilities in their communities on what programs and services they may be eligible for, services they are entitled to by law, and where to receive these </a:t>
            </a:r>
            <a:r>
              <a:rPr lang="en-US" sz="1800" dirty="0" smtClean="0"/>
              <a:t>services</a:t>
            </a: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436415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6883" y="1415999"/>
            <a:ext cx="7975350" cy="4900580"/>
          </a:xfrm>
        </p:spPr>
        <p:txBody>
          <a:bodyPr>
            <a:noAutofit/>
          </a:bodyPr>
          <a:lstStyle/>
          <a:p>
            <a:pPr marL="0" indent="0">
              <a:buNone/>
            </a:pPr>
            <a:r>
              <a:rPr lang="en-US" sz="1600" b="1" i="1" dirty="0"/>
              <a:t>Example</a:t>
            </a:r>
          </a:p>
          <a:p>
            <a:r>
              <a:rPr lang="en-US" sz="1600" dirty="0"/>
              <a:t>The Pan-American Health Organization/World Health Organization (PAHO/WHO) defined the Essential Public Health Functions (EPHF</a:t>
            </a:r>
            <a:r>
              <a:rPr lang="en-US" sz="1600" dirty="0" smtClean="0"/>
              <a:t>)</a:t>
            </a:r>
          </a:p>
          <a:p>
            <a:r>
              <a:rPr lang="en-US" sz="1600" dirty="0" smtClean="0"/>
              <a:t>The </a:t>
            </a:r>
            <a:r>
              <a:rPr lang="en-US" sz="1600" dirty="0"/>
              <a:t>fundamental set of actions that should be performed in order to achieve public health’s central objective</a:t>
            </a:r>
            <a:r>
              <a:rPr lang="en-US" sz="1600" dirty="0" smtClean="0"/>
              <a:t>: improving </a:t>
            </a:r>
            <a:r>
              <a:rPr lang="en-US" sz="1600" dirty="0"/>
              <a:t>the health of </a:t>
            </a:r>
            <a:r>
              <a:rPr lang="en-US" sz="1600" dirty="0" smtClean="0"/>
              <a:t>populations</a:t>
            </a:r>
          </a:p>
          <a:p>
            <a:r>
              <a:rPr lang="en-US" sz="1600" dirty="0" smtClean="0"/>
              <a:t>State </a:t>
            </a:r>
            <a:r>
              <a:rPr lang="en-US" sz="1600" dirty="0"/>
              <a:t>and/or local health departments would have the responsibility to provide services to all community members including people with disabilities </a:t>
            </a:r>
            <a:endParaRPr lang="en-US" sz="1600" dirty="0" smtClean="0"/>
          </a:p>
          <a:p>
            <a:r>
              <a:rPr lang="en-US" sz="1600" dirty="0" smtClean="0"/>
              <a:t>State </a:t>
            </a:r>
            <a:r>
              <a:rPr lang="en-US" sz="1600" dirty="0"/>
              <a:t>and/or local health department professionals should be aware this responsibility and be involved in activities to ensure people with disabilities are included programs, including:</a:t>
            </a:r>
          </a:p>
          <a:p>
            <a:pPr marL="457200" lvl="1" indent="0">
              <a:buNone/>
            </a:pPr>
            <a:r>
              <a:rPr lang="en-US" sz="1200" dirty="0"/>
              <a:t>• </a:t>
            </a:r>
            <a:r>
              <a:rPr lang="en-US" sz="1400" dirty="0"/>
              <a:t>The promotion of equitable access to necessary health services for all citizens</a:t>
            </a:r>
          </a:p>
          <a:p>
            <a:pPr marL="457200" lvl="1" indent="0">
              <a:buNone/>
            </a:pPr>
            <a:r>
              <a:rPr lang="en-US" sz="1400" dirty="0"/>
              <a:t>• The development of actions geared toward overcoming access barriers to public health interventions and toward linking vulnerable groups to health services </a:t>
            </a:r>
          </a:p>
          <a:p>
            <a:pPr marL="457200" lvl="1" indent="0">
              <a:buNone/>
            </a:pPr>
            <a:r>
              <a:rPr lang="en-US" sz="1400" dirty="0"/>
              <a:t>• The monitoring and evaluation of access to necessary public and private health services, adopting a multi-sectoral, multi-technical and multicultural approach in conjunction with various agencies and institutions </a:t>
            </a:r>
            <a:endParaRPr lang="en-US" sz="1400" dirty="0" smtClean="0"/>
          </a:p>
          <a:p>
            <a:pPr marL="457200" lvl="1" indent="0">
              <a:buNone/>
            </a:pPr>
            <a:r>
              <a:rPr lang="en-US" sz="1400" dirty="0" smtClean="0"/>
              <a:t>• </a:t>
            </a:r>
            <a:r>
              <a:rPr lang="en-US" sz="1400" dirty="0"/>
              <a:t>The close collaboration with governmental and non-governmental organizations to promote equitable access to necessary health </a:t>
            </a:r>
            <a:r>
              <a:rPr lang="en-US" sz="1400" dirty="0" smtClean="0"/>
              <a:t>services</a:t>
            </a:r>
            <a:endParaRPr lang="en-US" sz="1400" dirty="0"/>
          </a:p>
          <a:p>
            <a:pPr marL="0" indent="0">
              <a:buNone/>
            </a:pPr>
            <a:endParaRPr lang="en-US" sz="16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1792812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717656" y="1354217"/>
            <a:ext cx="7975350" cy="4351338"/>
          </a:xfrm>
        </p:spPr>
        <p:txBody>
          <a:bodyPr>
            <a:noAutofit/>
          </a:bodyPr>
          <a:lstStyle/>
          <a:p>
            <a:pPr marL="0" indent="0">
              <a:buNone/>
            </a:pPr>
            <a:r>
              <a:rPr lang="en-US" sz="1800" b="1" dirty="0"/>
              <a:t>Learning Objective 5</a:t>
            </a:r>
          </a:p>
          <a:p>
            <a:pPr marL="0" indent="0">
              <a:buNone/>
            </a:pPr>
            <a:r>
              <a:rPr lang="en-US" sz="1800" b="1" dirty="0"/>
              <a:t>Describe how communities (places where people live, work, and recreate) can adapt to be fully inclusive of disability populations. </a:t>
            </a:r>
          </a:p>
          <a:p>
            <a:r>
              <a:rPr lang="en-US" sz="1800" dirty="0"/>
              <a:t>Having an understanding of the </a:t>
            </a:r>
            <a:r>
              <a:rPr lang="en-US" sz="1800" dirty="0" smtClean="0"/>
              <a:t>environment </a:t>
            </a:r>
            <a:r>
              <a:rPr lang="en-US" sz="1800" dirty="0"/>
              <a:t>where people with disabilities live, work, and recreate is essential to understanding challenges, needs and appropriate resources for people with disabilities in the </a:t>
            </a:r>
            <a:r>
              <a:rPr lang="en-US" sz="1800" dirty="0" smtClean="0"/>
              <a:t>community</a:t>
            </a:r>
            <a:endParaRPr lang="en-US" sz="1800" dirty="0"/>
          </a:p>
          <a:p>
            <a:pPr marL="0" indent="0">
              <a:buNone/>
            </a:pPr>
            <a:r>
              <a:rPr lang="en-US" sz="1800" b="1" i="1" dirty="0"/>
              <a:t>Example</a:t>
            </a:r>
          </a:p>
          <a:p>
            <a:r>
              <a:rPr lang="en-US" sz="1800" u="sng" dirty="0">
                <a:hlinkClick r:id="rId6"/>
              </a:rPr>
              <a:t>The Kansas Disability and Health Program (DHP)</a:t>
            </a:r>
            <a:r>
              <a:rPr lang="en-US" sz="1800" dirty="0"/>
              <a:t> recruited Kansans with disabilities to participate in state-level public health advisory </a:t>
            </a:r>
            <a:r>
              <a:rPr lang="en-US" sz="1800" dirty="0" smtClean="0"/>
              <a:t>councils</a:t>
            </a:r>
          </a:p>
          <a:p>
            <a:r>
              <a:rPr lang="en-US" sz="1800" dirty="0" smtClean="0"/>
              <a:t>These participants comprise the DHP </a:t>
            </a:r>
            <a:r>
              <a:rPr lang="en-US" sz="1800" dirty="0"/>
              <a:t>Advisory </a:t>
            </a:r>
            <a:r>
              <a:rPr lang="en-US" sz="1800" dirty="0" smtClean="0"/>
              <a:t>Board</a:t>
            </a:r>
          </a:p>
          <a:p>
            <a:r>
              <a:rPr lang="en-US" sz="1800" dirty="0" smtClean="0"/>
              <a:t>The </a:t>
            </a:r>
            <a:r>
              <a:rPr lang="en-US" sz="1800" dirty="0"/>
              <a:t>Advisory Board met with chronic disease managers in 2010 to address health care barriers for people with </a:t>
            </a:r>
            <a:r>
              <a:rPr lang="en-US" sz="1800" dirty="0" smtClean="0"/>
              <a:t>disabilities</a:t>
            </a:r>
          </a:p>
          <a:p>
            <a:r>
              <a:rPr lang="en-US" sz="1800" dirty="0" smtClean="0"/>
              <a:t>By </a:t>
            </a:r>
            <a:r>
              <a:rPr lang="en-US" sz="1800" dirty="0"/>
              <a:t>involving people with disabilities as part of their Advisory Board, DPH hopes all of their programs will reflect different perspectives and personal experiences with disability, and better address the needs of people with </a:t>
            </a:r>
            <a:r>
              <a:rPr lang="en-US" sz="1800" dirty="0" smtClean="0"/>
              <a:t>disabilities</a:t>
            </a:r>
            <a:endParaRPr lang="en-US" sz="1800" dirty="0"/>
          </a:p>
        </p:txBody>
      </p:sp>
      <p:sp>
        <p:nvSpPr>
          <p:cNvPr id="4" name="Title 1"/>
          <p:cNvSpPr>
            <a:spLocks noGrp="1"/>
          </p:cNvSpPr>
          <p:nvPr>
            <p:ph type="title"/>
            <p:custDataLst>
              <p:tags r:id="rId3"/>
            </p:custDataLst>
          </p:nvPr>
        </p:nvSpPr>
        <p:spPr>
          <a:xfrm>
            <a:off x="0" y="-74725"/>
            <a:ext cx="7886700" cy="1325563"/>
          </a:xfrm>
        </p:spPr>
        <p:txBody>
          <a:bodyPr>
            <a:noAutofit/>
          </a:bodyPr>
          <a:lstStyle/>
          <a:p>
            <a:r>
              <a:rPr lang="en-US" sz="2800" b="1" dirty="0">
                <a:solidFill>
                  <a:schemeClr val="bg1"/>
                </a:solidFill>
              </a:rPr>
              <a:t>Including People with Disabilities:</a:t>
            </a:r>
            <a:br>
              <a:rPr lang="en-US" sz="2800" b="1" dirty="0">
                <a:solidFill>
                  <a:schemeClr val="bg1"/>
                </a:solidFill>
              </a:rPr>
            </a:br>
            <a:r>
              <a:rPr lang="en-US" sz="2800" b="1" dirty="0">
                <a:solidFill>
                  <a:schemeClr val="bg1"/>
                </a:solidFill>
              </a:rPr>
              <a:t>Public Health Workforce Competencies</a:t>
            </a:r>
            <a:endParaRPr lang="en-US" sz="2800" b="1" dirty="0">
              <a:solidFill>
                <a:schemeClr val="bg1"/>
              </a:solidFill>
              <a:latin typeface="+mn-lt"/>
            </a:endParaRPr>
          </a:p>
        </p:txBody>
      </p:sp>
      <p:grpSp>
        <p:nvGrpSpPr>
          <p:cNvPr id="5" name="Group 4"/>
          <p:cNvGrpSpPr/>
          <p:nvPr/>
        </p:nvGrpSpPr>
        <p:grpSpPr>
          <a:xfrm>
            <a:off x="74945" y="6379200"/>
            <a:ext cx="1199455" cy="478800"/>
            <a:chOff x="677305" y="4999359"/>
            <a:chExt cx="3053781" cy="131548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305" y="5411755"/>
              <a:ext cx="1354299" cy="49068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3631" y="4999359"/>
              <a:ext cx="1417455" cy="1315480"/>
            </a:xfrm>
            <a:prstGeom prst="rect">
              <a:avLst/>
            </a:prstGeom>
          </p:spPr>
        </p:pic>
      </p:grpSp>
      <p:sp>
        <p:nvSpPr>
          <p:cNvPr id="9" name="TextBox 8"/>
          <p:cNvSpPr txBox="1"/>
          <p:nvPr>
            <p:custDataLst>
              <p:tags r:id="rId4"/>
            </p:custDataLst>
          </p:nvPr>
        </p:nvSpPr>
        <p:spPr>
          <a:xfrm>
            <a:off x="5694218" y="0"/>
            <a:ext cx="3449782" cy="1354217"/>
          </a:xfrm>
          <a:prstGeom prst="rect">
            <a:avLst/>
          </a:prstGeom>
          <a:noFill/>
        </p:spPr>
        <p:txBody>
          <a:bodyPr wrap="square" rtlCol="0">
            <a:spAutoFit/>
          </a:bodyPr>
          <a:lstStyle/>
          <a:p>
            <a:r>
              <a:rPr lang="en-US" sz="1600" b="1" dirty="0">
                <a:solidFill>
                  <a:schemeClr val="bg1"/>
                </a:solidFill>
              </a:rPr>
              <a:t>Module 4 </a:t>
            </a:r>
          </a:p>
          <a:p>
            <a:r>
              <a:rPr lang="en-US" sz="1600" b="1" dirty="0">
                <a:solidFill>
                  <a:schemeClr val="bg1"/>
                </a:solidFill>
              </a:rPr>
              <a:t>Competency 3: Identify how public health programs impact health outcomes for people with disabilities</a:t>
            </a:r>
          </a:p>
          <a:p>
            <a:endParaRPr lang="en-US" sz="1600" dirty="0">
              <a:solidFill>
                <a:schemeClr val="bg1"/>
              </a:solidFill>
            </a:endParaRPr>
          </a:p>
        </p:txBody>
      </p:sp>
    </p:spTree>
    <p:custDataLst>
      <p:tags r:id="rId1"/>
    </p:custDataLst>
    <p:extLst>
      <p:ext uri="{BB962C8B-B14F-4D97-AF65-F5344CB8AC3E}">
        <p14:creationId xmlns:p14="http://schemas.microsoft.com/office/powerpoint/2010/main" val="427616769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289"/>
  <p:tag name="MMPROD_DATA" val="&lt;object type=&quot;10002&quot; unique_id=&quot;901&quot;&gt;&lt;property id=&quot;10007&quot; value=&quot;Next&quot;/&gt;&lt;property id=&quot;10008&quot; value=&quot;Back&quot;/&gt;&lt;property id=&quot;10009&quot; value=&quot;Submit&quot;/&gt;&lt;property id=&quot;10012&quot; value=&quot;0&quot;/&gt;&lt;property id=&quot;10022&quot; value=&quot;Try again&quot;/&gt;&lt;property id=&quot;10068&quot; value=&quot;Correct - Click anywhere to continue&quot;/&gt;&lt;property id=&quot;10069&quot; value=&quot;Incorrect - Click anywhere to continue&quot;/&gt;&lt;property id=&quot;10124&quot; value=&quot;Click to continue&quot;/&gt;&lt;property id=&quot;10125&quot; value=&quot;Click to submit answer&quot;/&gt;&lt;property id=&quot;10126&quot; value=&quot;Click to go back&quot;/&gt;&lt;property id=&quot;10127&quot; value=&quot;Clear&quot;/&gt;&lt;property id=&quot;10128&quot; value=&quot;Click to clear&quot;/&gt;&lt;property id=&quot;10133&quot; value=&quot;6&quot;/&gt;&lt;property id=&quot;10134&quot; value=&quot;0&quot;/&gt;&lt;property id=&quot;10135&quot; value=&quot;,&quot;/&gt;&lt;property id=&quot;10136&quot; value=&quot;2&quot;/&gt;&lt;property id=&quot;10156&quot; value=&quot;1&quot;/&gt;&lt;property id=&quot;10157&quot; value=&quot;1&quot;/&gt;&lt;property id=&quot;10158&quot; value=&quot;1&quot;/&gt;&lt;property id=&quot;10177&quot; value=&quot;1&quot;/&gt;&lt;property id=&quot;10183&quot; value=&quot;You must answer the question before continuing&quot;/&gt;&lt;property id=&quot;10185&quot; value=&quot;1&quot;/&gt;&lt;property id=&quot;10188&quot; value=&quot;The time to answer this question has expired.&quot;/&gt;&lt;property id=&quot;10189&quot; value=&quot;1&quot;/&gt;&lt;property id=&quot;10194&quot; value=&quot;0&quot;/&gt;&lt;property id=&quot;10195&quot; value=&quot;1&quot;/&gt;&lt;property id=&quot;10196&quot; value=&quot;0&quot;/&gt;&lt;property id=&quot;10198&quot; value=&quot;100&quot;/&gt;&lt;property id=&quot;10200&quot; value=&quot;1&quot;/&gt;&lt;property id=&quot;10212&quot; value=&quot;1&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0&quot; value=&quot;&amp;lt;Format Name=&amp;quot;Presentation Default&amp;quot;&amp;gt;&amp;lt;Question FontName=&amp;quot;Calibri Light&amp;quot; IsBold=&amp;quot;0&amp;quot; IsItalic=&amp;quot;0&amp;quot; IsUnderline=&amp;quot;0&amp;quot; FontSize=&amp;quot;44&amp;quot; UseDefFont=&amp;quot;0&amp;quot;/&amp;gt;&amp;lt;Answer FontName=&amp;quot;Calibri&amp;quot; IsBold=&amp;quot;0&amp;quot; IsItalic=&amp;quot;0&amp;quot; IsUnderline=&amp;quot;0&amp;quot; FontSize=&amp;quot;24&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quot;/&gt;&lt;property id=&quot;10221&quot; value=&quot;&amp;lt;Format Name=&amp;quot;Presentation Default&amp;quot;&amp;gt;&amp;lt;Question FontName=&amp;quot;Calibri Light&amp;quot; IsBold=&amp;quot;0&amp;quot; IsItalic=&amp;quot;0&amp;quot; IsUnderline=&amp;quot;0&amp;quot; FontSize=&amp;quot;44&amp;quot;/&amp;gt;&amp;lt;Answer FontName=&amp;quot;Calibri&amp;quot; IsBold=&amp;quot;0&amp;quot; IsItalic=&amp;quot;0&amp;quot; IsUnderline=&amp;quot;0&amp;quot; FontSize=&amp;quot;24&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 &quot;/&gt;&lt;property id=&quot;10227&quot; value=&quot;1&quot;/&gt;&lt;property id=&quot;10229&quot; value=&quot;0&quot;/&gt;&lt;property id=&quot;10235&quot; value=&quot;0&quot;/&gt;&lt;property id=&quot;10236&quot; value=&quot;0&quot;/&gt;&lt;property id=&quot;10237&quot; value=&quot;0&quot;/&gt;&lt;property id=&quot;10238&quot; value=&quot;-1&quot;/&gt;&lt;property id=&quot;10239&quot; value=&quot;-1&quot;/&gt;&lt;property id=&quot;10240&quot; value=&quot;-1&quot;/&gt;&lt;property id=&quot;10241&quot; value=&quot;-1&quot;/&gt;&lt;property id=&quot;10242&quot; value=&quot;-1&quot;/&gt;&lt;property id=&quot;10243&quot; value=&quot;-1&quot;/&gt;&lt;property id=&quot;10244&quot; value=&quot;1&quot;/&gt;&lt;property id=&quot;10245&quot; value=&quot;0&quot;/&gt;&lt;object type=&quot;10054&quot; unique_id=&quot;10002&quot;&gt;&lt;property id=&quot;10139&quot; value=&quot;1.0&quot;/&gt;&lt;property id=&quot;10141&quot; value=&quot;80&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object&gt;&lt;object type=&quot;10042&quot; unique_id=&quot;903&quot;&gt;&lt;object type=&quot;10003&quot; unique_id=&quot;10222&quot;&gt;&lt;property id=&quot;10002&quot; value=&quot;Practice Quiz - Module 4&quot;/&gt;&lt;property id=&quot;10003&quot; value=&quot;0&quot;/&gt;&lt;property id=&quot;10004&quot; value=&quot;0&quot;/&gt;&lt;property id=&quot;10005&quot; value=&quot;0&quot;/&gt;&lt;property id=&quot;10006&quot; value=&quot;0&quot;/&gt;&lt;property id=&quot;10010&quot; value=&quot;1&quot;/&gt;&lt;property id=&quot;10014&quot; value=&quot;1&quot;/&gt;&lt;property id=&quot;10015&quot; value=&quot;1&quot;/&gt;&lt;property id=&quot;10016&quot; value=&quot;0&quot;/&gt;&lt;property id=&quot;10017&quot; value=&quot;1&quot;/&gt;&lt;property id=&quot;10018&quot; value=&quot;0&quot;/&gt;&lt;property id=&quot;10029&quot; value=&quot;2&quot;/&gt;&lt;property id=&quot;10072&quot; value=&quot;Quiz10222&quot;/&gt;&lt;property id=&quot;10123&quot; value=&quot;0&quot;/&gt;&lt;property id=&quot;10129&quot; value=&quot;0&quot;/&gt;&lt;property id=&quot;10130&quot; value=&quot;0&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0&quot;/&gt;&lt;object type=&quot;10062&quot; unique_id=&quot;10224&quot;&gt;&lt;object type=&quot;10050&quot; unique_id=&quot;10225&quot;&gt;&lt;property id=&quot;10020&quot; value=&quot;2&quot;/&gt;&lt;property id=&quot;10102&quot; value=&quot;1&quot;/&gt;&lt;property id=&quot;10191&quot; value=&quot;-1&quot;/&gt;&lt;/object&gt;&lt;object type=&quot;10051&quot; unique_id=&quot;10226&quot;&gt;&lt;property id=&quot;10020&quot; value=&quot;2&quot;/&gt;&lt;property id=&quot;10102&quot; value=&quot;1&quot;/&gt;&lt;property id=&quot;10191&quot; value=&quot;-1&quot;/&gt;&lt;/object&gt;&lt;/object&gt;&lt;object type=&quot;10061&quot; unique_id=&quot;20000&quot;/&gt;&lt;/object&gt;&lt;object type=&quot;10003&quot; unique_id=&quot;10253&quot;&gt;&lt;property id=&quot;10002&quot; value=&quot;Final Quiz - Module 4&quot;/&gt;&lt;property id=&quot;10003&quot; value=&quot;0&quot;/&gt;&lt;property id=&quot;10004&quot; value=&quot;1&quot;/&gt;&lt;property id=&quot;10005&quot; value=&quot;0&quot;/&gt;&lt;property id=&quot;10006&quot; value=&quot;0&quot;/&gt;&lt;property id=&quot;10010&quot; value=&quot;1&quot;/&gt;&lt;property id=&quot;10014&quot; value=&quot;-1&quot;/&gt;&lt;property id=&quot;10015&quot; value=&quot;1&quot;/&gt;&lt;property id=&quot;10016&quot; value=&quot;1&quot;/&gt;&lt;property id=&quot;10017&quot; value=&quot;1&quot;/&gt;&lt;property id=&quot;10018&quot; value=&quot;1&quot;/&gt;&lt;property id=&quot;10029&quot; value=&quot;2&quot;/&gt;&lt;property id=&quot;10072&quot; value=&quot;Quiz10253&quot;/&gt;&lt;property id=&quot;10123&quot; value=&quot;1&quot;/&gt;&lt;property id=&quot;10129&quot; value=&quot;0&quot;/&gt;&lt;property id=&quot;10130&quot; value=&quot;75&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100&quot;/&gt;&lt;object type=&quot;10062&quot; unique_id=&quot;10255&quot;&gt;&lt;object type=&quot;10050&quot; unique_id=&quot;10256&quot;&gt;&lt;property id=&quot;10020&quot; value=&quot;4&quot;/&gt;&lt;property id=&quot;10021&quot; value=&quot;https://disabilityinpublichealth.files.wordpress.com/2016/02/certificate-of-completion-module-4.pdf&quot;/&gt;&lt;property id=&quot;10101&quot; value=&quot;[jumptourl],Value=https://disabilityinpublichealth.files.wordpress.com/2016/02/certificate-of-completion-module-4.pdf,&quot;/&gt;&lt;property id=&quot;10102&quot; value=&quot;1&quot;/&gt;&lt;property id=&quot;10191&quot; value=&quot;-1&quot;/&gt;&lt;/object&gt;&lt;object type=&quot;10051&quot; unique_id=&quot;10257&quot;&gt;&lt;property id=&quot;10020&quot; value=&quot;2&quot;/&gt;&lt;property id=&quot;10102&quot; value=&quot;1&quot;/&gt;&lt;property id=&quot;10191&quot; value=&quot;-1&quot;/&gt;&lt;/object&gt;&lt;/object&gt;&lt;object type=&quot;10061&quot; unique_id=&quot;20000&quot;/&gt;&lt;/object&gt;&lt;/object&gt;&lt;/object&gt;&#10;"/>
  <p:tag name="MMPROD_THEME_BG_IMAGE" val=""/>
  <p:tag name="MMPROD_TAG_VCONFIG" val="PD94bWwgdmVyc2lvbj0iMS4wIj8+DQo8Y29uZmlndXJhdGlvbj4NCgk8YnJhbmRpbmc+DQoJCTx1aWZvbnQgbmFtZT0iRk9OVF9OT1RFU19URVhUIiB2YWx1ZT0iVmVyZGFuYSw5LGZhbHNlLGZhbHNlLGZhbHNlIi8+DQoJPC9icmFuZGluZz4NCgk8Y29sb3JzPg0KCQk8dWljb2xvciBuYW1lPSJwcmltYXJ5IiB2YWx1ZT0iMHg2NjY2NjYiLz4NCgkJPHVpY29sb3IgbmFtZT0iZ2xvdyIgdmFsdWU9IjB4OTlDQ0ZGIi8+DQoJCTx1aWNvbG9yIG5hbWU9InRleHQiIHZhbHVlPSIweEZGRkZGRiIvPg0KCQk8dWljb2xvciBuYW1lPSJsaWdodCIgdmFsdWU9IjB4NDg0ODQ4Ii8+DQoJCTx1aWNvbG9yIG5hbWU9InNoYWRvdyIgdmFsdWU9IjB4MDAwMDAwIi8+DQoJCTx1aWNvbG9yIG5hbWU9ImJhY2tncm91bmQiIHZhbHVlPSIweDVGNUY1OCIvPg0KCTwvY29sb3JzPg0KCTxsYXlvdXQ+DQoJCTx1aXNob3cgbmFtZT0icHJlc2VudGF0aW9udGl0bGUiIHZhbHVlPSJ0cnVlIi8+DQoJCTx1aXNob3cgbmFtZT0icHJlc2VudGVycGhvdG8iIHZhbHVlPSJmYWxzZSIvPg0KCQk8dWlzaG93IG5hbWU9InByZXNlbnRlcm5hbWUiIHZhbHVlPSJmYWxzZSIvPg0KCQk8dWlzaG93IG5hbWU9InByZXNlbnRlcnRpdGxlIiB2YWx1ZT0iZmFsc2UiLz4NCgkJPHVpc2hvdyBuYW1lPSJwcmVzZW50ZXJlbWFpbCIgdmFsdWU9ImZhbHNlIi8+DQoJCTx1aXNob3cgbmFtZT0icHJlc2VudGVyYmlvIiB2YWx1ZT0iZmFsc2UiLz4NCgkJPHVpc2hvdyBuYW1lPSJjb21wYW55bG9nbyIgdmFsdWU9ImZhbHNlIi8+DQoJCTx1aXNob3cgbmFtZT0ic2lkZWJhciIgdmFsdWU9InRydWUiLz4NCgkJPHVpc2hvdyBuYW1lPSJvdXRsaW5lIiB2YWx1ZT0idHJ1ZSIvPg0KCQk8dWlzaG93IG5hbWU9InRodW1ibmFpbCIgdmFsdWU9ImZhbHNlIi8+DQoJCTx1aXNob3cgbmFtZT0ibm90ZXMiIHZhbHVlPSJ0cnVlIi8+DQoJCTx1aXNob3cgbmFtZT0ic2VhcmNoIiB2YWx1ZT0iZmFsc2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Qk8dWlzaG93IG5hbWU9ImNjdGV4dGhpZ2hsaWdodGluZyIgdmFsdWU9InRydW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9.0&quot;&gt;&lt;object type=&quot;1&quot; unique_id=&quot;10001&quot;&gt;&lt;property id=&quot;20141&quot; value=&quot;Quiz_01&quot;/&gt;&lt;property id=&quot;20144&quot; value=&quot;1&quot;/&gt;&lt;property id=&quot;20146&quot; value=&quot;0&quot;/&gt;&lt;property id=&quot;20147&quot; value=&quot;0&quot;/&gt;&lt;property id=&quot;20148&quot; value=&quot;5&quot;/&gt;&lt;property id=&quot;20184&quot; value=&quot;7&quot;/&gt;&lt;property id=&quot;20191&quot; value=&quot;aucd&quot;/&gt;&lt;property id=&quot;20192&quot; value=&quot;http://aucd.adobeconnect.com&quot;/&gt;&lt;property id=&quot;20193&quot; value=&quot;1&quot;/&gt;&lt;property id=&quot;20250&quot; value=&quot;6&quot;/&gt;&lt;property id=&quot;20251&quot; value=&quot;0&quot;/&gt;&lt;property id=&quot;20259&quot; value=&quot;0&quot;/&gt;&lt;property id=&quot;20262&quot; value=&quot;1769763186&quot;/&gt;&lt;property id=&quot;20600&quot; value=&quot;0&quot;/&gt;&lt;property id=&quot;20700&quot; value=&quot;0&quot;/&gt;&lt;object type=&quot;2&quot; unique_id=&quot;10174&quot;&gt;&lt;object type=&quot;3&quot; unique_id=&quot;10175&quot;&gt;&lt;property id=&quot;20148&quot; value=&quot;5&quot;/&gt;&lt;property id=&quot;20300&quot; value=&quot;Slide 1 - &amp;quot;Including People with Disabilities: Public Health Workforce Competencies&amp;quot;&quot;/&gt;&lt;property id=&quot;20307&quot; value=&quot;256&quot;/&gt;&lt;property id=&quot;20309&quot; value=&quot;-1&quot;/&gt;&lt;/object&gt;&lt;object type=&quot;3&quot; unique_id=&quot;14001&quot;&gt;&lt;property id=&quot;20148&quot; value=&quot;5&quot;/&gt;&lt;property id=&quot;20300&quot; value=&quot;Slide 2 - &amp;quot;Including People with Disabilities: Public Health Workforce Competencies&amp;quot;&quot;/&gt;&lt;property id=&quot;20307&quot; value=&quot;268&quot;/&gt;&lt;property id=&quot;20309&quot; value=&quot;-1&quot;/&gt;&lt;/object&gt;&lt;object type=&quot;3&quot; unique_id=&quot;14002&quot;&gt;&lt;property id=&quot;20148&quot; value=&quot;5&quot;/&gt;&lt;property id=&quot;20300&quot; value=&quot;Slide 4 - &amp;quot;Including People with Disabilities: Public Health Workforce Competencies&amp;quot;&quot;/&gt;&lt;property id=&quot;20307&quot; value=&quot;269&quot;/&gt;&lt;property id=&quot;20309&quot; value=&quot;-1&quot;/&gt;&lt;/object&gt;&lt;object type=&quot;3&quot; unique_id=&quot;14003&quot;&gt;&lt;property id=&quot;20148&quot; value=&quot;5&quot;/&gt;&lt;property id=&quot;20300&quot; value=&quot;Slide 5 - &amp;quot;Including People with Disabilities: Public Health Workforce Competencies&amp;quot;&quot;/&gt;&lt;property id=&quot;20307&quot; value=&quot;270&quot;/&gt;&lt;property id=&quot;20309&quot; value=&quot;-1&quot;/&gt;&lt;/object&gt;&lt;object type=&quot;3&quot; unique_id=&quot;14127&quot;&gt;&lt;property id=&quot;20148&quot; value=&quot;5&quot;/&gt;&lt;property id=&quot;20300&quot; value=&quot;Slide 8 - &amp;quot;Including People with Disabilities: Public Health Workforce Competencies&amp;quot;&quot;/&gt;&lt;property id=&quot;20307&quot; value=&quot;275&quot;/&gt;&lt;property id=&quot;20309&quot; value=&quot;-1&quot;/&gt;&lt;/object&gt;&lt;object type=&quot;3&quot; unique_id=&quot;14907&quot;&gt;&lt;property id=&quot;20148&quot; value=&quot;5&quot;/&gt;&lt;property id=&quot;20300&quot; value=&quot;Slide 3 - &amp;quot;Including People with Disabilities: Public Health Workforce Competencies&amp;quot;&quot;/&gt;&lt;property id=&quot;20307&quot; value=&quot;279&quot;/&gt;&lt;property id=&quot;20309&quot; value=&quot;-1&quot;/&gt;&lt;/object&gt;&lt;object type=&quot;3&quot; unique_id=&quot;14908&quot;&gt;&lt;property id=&quot;20148&quot; value=&quot;5&quot;/&gt;&lt;property id=&quot;20300&quot; value=&quot;Slide 6 - &amp;quot;Including People with Disabilities: Public Health Workforce Competencies&amp;quot;&quot;/&gt;&lt;property id=&quot;20307&quot; value=&quot;280&quot;/&gt;&lt;property id=&quot;20309&quot; value=&quot;-1&quot;/&gt;&lt;/object&gt;&lt;object type=&quot;3&quot; unique_id=&quot;14909&quot;&gt;&lt;property id=&quot;20148&quot; value=&quot;5&quot;/&gt;&lt;property id=&quot;20300&quot; value=&quot;Slide 7 - &amp;quot;Including People with Disabilities: Public Health Workforce Competencies&amp;quot;&quot;/&gt;&lt;property id=&quot;20307&quot; value=&quot;277&quot;/&gt;&lt;property id=&quot;20309&quot; value=&quot;-1&quot;/&gt;&lt;/object&gt;&lt;object type=&quot;3&quot; unique_id=&quot;14910&quot;&gt;&lt;property id=&quot;20148&quot; value=&quot;5&quot;/&gt;&lt;property id=&quot;20300&quot; value=&quot;Slide 9 - &amp;quot;Including People with Disabilities: Public Health Workforce Competencies&amp;quot;&quot;/&gt;&lt;property id=&quot;20307&quot; value=&quot;283&quot;/&gt;&lt;property id=&quot;20309&quot; value=&quot;-1&quot;/&gt;&lt;/object&gt;&lt;object type=&quot;3&quot; unique_id=&quot;14911&quot;&gt;&lt;property id=&quot;20148&quot; value=&quot;5&quot;/&gt;&lt;property id=&quot;20300&quot; value=&quot;Slide 10 - &amp;quot;Including People with Disabilities: Public Health Workforce Competencies&amp;quot;&quot;/&gt;&lt;property id=&quot;20307&quot; value=&quot;284&quot;/&gt;&lt;property id=&quot;20309&quot; value=&quot;-1&quot;/&gt;&lt;/object&gt;&lt;object type=&quot;3&quot; unique_id=&quot;14912&quot;&gt;&lt;property id=&quot;20148&quot; value=&quot;5&quot;/&gt;&lt;property id=&quot;20300&quot; value=&quot;Slide 11 - &amp;quot;Including People with Disabilities: Public Health Workforce Competencies&amp;quot;&quot;/&gt;&lt;property id=&quot;20307&quot; value=&quot;286&quot;/&gt;&lt;property id=&quot;20309&quot; value=&quot;-1&quot;/&gt;&lt;/object&gt;&lt;object type=&quot;3&quot; unique_id=&quot;14913&quot;&gt;&lt;property id=&quot;20148&quot; value=&quot;5&quot;/&gt;&lt;property id=&quot;20300&quot; value=&quot;Slide 12 - &amp;quot;Including People with Disabilities: Public Health Workforce Competencies&amp;quot;&quot;/&gt;&lt;property id=&quot;20307&quot; value=&quot;285&quot;/&gt;&lt;property id=&quot;20309&quot; value=&quot;-1&quot;/&gt;&lt;/object&gt;&lt;object type=&quot;3&quot; unique_id=&quot;14914&quot;&gt;&lt;property id=&quot;20148&quot; value=&quot;5&quot;/&gt;&lt;property id=&quot;20300&quot; value=&quot;Slide 13 - &amp;quot;Including People with Disabilities: Public Health Workforce Competencies&amp;quot;&quot;/&gt;&lt;property id=&quot;20307&quot; value=&quot;287&quot;/&gt;&lt;property id=&quot;20309&quot; value=&quot;-1&quot;/&gt;&lt;/object&gt;&lt;object type=&quot;3&quot; unique_id=&quot;14915&quot;&gt;&lt;property id=&quot;20148&quot; value=&quot;5&quot;/&gt;&lt;property id=&quot;20300&quot; value=&quot;Slide 14 - &amp;quot;Including People with Disabilities: Public Health Workforce Competencies&amp;quot;&quot;/&gt;&lt;property id=&quot;20307&quot; value=&quot;282&quot;/&gt;&lt;property id=&quot;20309&quot; value=&quot;-1&quot;/&gt;&lt;/object&gt;&lt;object type=&quot;3&quot; unique_id=&quot;14916&quot;&gt;&lt;property id=&quot;20148&quot; value=&quot;5&quot;/&gt;&lt;property id=&quot;20300&quot; value=&quot;Slide 15 - &amp;quot;Including People with Disabilities: Public Health Workforce Competencies&amp;quot;&quot;/&gt;&lt;property id=&quot;20307&quot; value=&quot;288&quot;/&gt;&lt;property id=&quot;20309&quot; value=&quot;-1&quot;/&gt;&lt;/object&gt;&lt;object type=&quot;3&quot; unique_id=&quot;14917&quot;&gt;&lt;property id=&quot;20148&quot; value=&quot;5&quot;/&gt;&lt;property id=&quot;20300&quot; value=&quot;Slide 16 - &amp;quot;Including People with Disabilities: Public Health Workforce Competencies&amp;quot;&quot;/&gt;&lt;property id=&quot;20307&quot; value=&quot;281&quot;/&gt;&lt;property id=&quot;20309&quot; value=&quot;-1&quot;/&gt;&lt;/object&gt;&lt;/object&gt;&lt;object type=&quot;8&quot; unique_id=&quot;10178&quot;&gt;&lt;/object&gt;&lt;object type=&quot;4&quot; unique_id=&quot;10223&quot;&gt;&lt;/object&gt;&lt;object type=&quot;10&quot; unique_id=&quot;10224&quot;&gt;&lt;object type=&quot;11&quot; unique_id=&quot;10225&quot;&gt;&lt;property id=&quot;20180&quot; value=&quot;1&quot;/&gt;&lt;property id=&quot;20181&quot; value=&quot;1&quot;/&gt;&lt;property id=&quot;20183&quot; value=&quot;1&quot;/&gt;&lt;/object&gt;&lt;object type=&quot;12&quot; unique_id=&quot;16870&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wav"/>
  <p:tag name="PPSNARRATION" val="1,717231714,C:\Users\shaworth\Desktop\Module 4- Comp 3_final 5.17.16- no quiz_pptx\Media.ppcx"/>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68&quot;/&gt;&lt;lineCharCount val=&quot;66&quot;/&gt;&lt;lineCharCount val=&quot;43&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9&quot;/&gt;&lt;lineCharCount val=&quot;41&quot;/&gt;&lt;lineCharCount val=&quot;48&quot;/&gt;&lt;lineCharCount val=&quot;1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4.wav"/>
  <p:tag name="PPSNARRATION" val="3,717231714,C:\Users\shaworth\Desktop\Module 4- Comp 3_final 5.17.16- no quiz_pptx\Media.ppcx"/>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77&quot;/&gt;&lt;lineCharCount val=&quot;25&quot;/&gt;&lt;lineCharCount val=&quot;74&quot;/&gt;&lt;lineCharCount val=&quot;20&quot;/&gt;&lt;lineCharCount val=&quot;81&quot;/&gt;&lt;lineCharCount val=&quot;20&quot;/&gt;&lt;lineCharCount val=&quot;71&quot;/&gt;&lt;lineCharCount val=&quot;74&quot;/&gt;&lt;lineCharCount val=&quot;19&quot;/&gt;&lt;lineCharCount val=&quot;85&quot;/&gt;&lt;lineCharCount val=&quot;75&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5.wav"/>
  <p:tag name="PPSNARRATION" val="4,717231714,C:\Users\shaworth\Desktop\Module 4- Comp 3_final 5.17.16- no quiz_pptx\Media.ppcx"/>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77&quot;/&gt;&lt;lineCharCount val=&quot;25&quot;/&gt;&lt;lineCharCount val=&quot;76&quot;/&gt;&lt;lineCharCount val=&quot;46&quot;/&gt;&lt;lineCharCount val=&quot;75&quot;/&gt;&lt;lineCharCount val=&quot;83&quot;/&gt;&lt;lineCharCount val=&quot;18&quot;/&gt;&lt;lineCharCount val=&quot;80&quot;/&gt;&lt;lineCharCount val=&quot;76&quot;/&gt;&lt;lineCharCount val=&quot;71&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6.wav"/>
  <p:tag name="PPSNARRATION" val="5,717231714,C:\Users\shaworth\Desktop\Module 4- Comp 3_final 5.17.16- no quiz_pptx\Media.ppcx"/>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20&quot;/&gt;&lt;lineCharCount val=&quot;76&quot;/&gt;&lt;lineCharCount val=&quot;45&quot;/&gt;&lt;lineCharCount val=&quot;59&quot;/&gt;&lt;lineCharCount val=&quot;80&quot;/&gt;&lt;lineCharCount val=&quot;85&quot;/&gt;&lt;lineCharCount val=&quot;70&quot;/&gt;&lt;lineCharCount val=&quot;69&quot;/&gt;&lt;lineCharCount val=&quot;79&quot;/&gt;&lt;lineCharCount val=&quot;55&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7.wav"/>
  <p:tag name="PPSNARRATION" val="6,717231714,C:\Users\shaworth\Desktop\Module 4- Comp 3_final 5.17.16- no quiz_pptx\Media.ppcx"/>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21&quot;/&gt;&lt;lineCharCount val=&quot;93&quot;/&gt;&lt;lineCharCount val=&quot;25&quot;/&gt;&lt;lineCharCount val=&quot;90&quot;/&gt;&lt;lineCharCount val=&quot;90&quot;/&gt;&lt;lineCharCount val=&quot;39&quot;/&gt;&lt;lineCharCount val=&quot;91&quot;/&gt;&lt;lineCharCount val=&quot;83&quot;/&gt;&lt;lineCharCount val=&quot;11&quot;/&gt;&lt;lineCharCount val=&quot;92&quot;/&gt;&lt;lineCharCount val=&quot;40&quot;/&gt;&lt;lineCharCount val=&quot;91&quot;/&gt;&lt;lineCharCount val=&quot;59&quot;/&gt;&lt;lineCharCount val=&quot;89&quot;/&gt;&lt;lineCharCount val=&quot;18&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8.wav"/>
  <p:tag name="PPSNARRATION" val="7,717231714,C:\Users\shaworth\Desktop\Module 4- Comp 3_final 5.17.16- no quiz_pptx\Media.ppcx"/>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21&quot;/&gt;&lt;lineCharCount val=&quot;93&quot;/&gt;&lt;lineCharCount val=&quot;25&quot;/&gt;&lt;lineCharCount val=&quot;89&quot;/&gt;&lt;lineCharCount val=&quot;90&quot;/&gt;&lt;lineCharCount val=&quot;5&quot;/&gt;&lt;lineCharCount val=&quot;90&quot;/&gt;&lt;lineCharCount val=&quot;34&quot;/&gt;&lt;lineCharCount val=&quot;89&quot;/&gt;&lt;lineCharCount val=&quot;89&quot;/&gt;&lt;lineCharCount val=&quot;29&quot;/&gt;&lt;lineCharCount val=&quot;80&quot;/&gt;&lt;lineCharCount val=&quot;63&quot;/&gt;&lt;lineCharCount val=&quot;91&quot;/&gt;&lt;lineCharCount val=&quot;53&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9.wav"/>
  <p:tag name="PPSNARRATION" val="8,717231714,C:\Users\shaworth\Desktop\Module 4- Comp 3_final 5.17.16- no quiz_pptx\Media.ppcx"/>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8&quot;/&gt;&lt;lineCharCount val=&quot;78&quot;/&gt;&lt;lineCharCount val=&quot;46&quot;/&gt;&lt;lineCharCount val=&quot;77&quot;/&gt;&lt;lineCharCount val=&quot;20&quot;/&gt;&lt;lineCharCount val=&quot;75&quot;/&gt;&lt;lineCharCount val=&quot;53&quot;/&gt;&lt;lineCharCount val=&quot;72&quot;/&gt;&lt;lineCharCount val=&quot;2&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0.wav"/>
  <p:tag name="PPSNARRATION" val="9,717231714,C:\Users\shaworth\Desktop\Module 4- Comp 3_final 5.17.16- no quiz_pptx\Media.ppcx"/>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21&quot;/&gt;&lt;lineCharCount val=&quot;56&quot;/&gt;&lt;lineCharCount val=&quot;83&quot;/&gt;&lt;lineCharCount val=&quot;21&quot;/&gt;&lt;lineCharCount val=&quot;81&quot;/&gt;&lt;lineCharCount val=&quot;53&quot;/&gt;&lt;lineCharCount val=&quot;82&quot;/&gt;&lt;lineCharCount val=&quot;26&quot;/&gt;&lt;lineCharCount val=&quot;75&quot;/&gt;&lt;lineCharCount val=&quot;74&quot;/&gt;&lt;lineCharCount val=&quot;72&quot;/&gt;&lt;lineCharCount val=&quot;13&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6&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2.wav"/>
  <p:tag name="PPSNARRATION" val="10,717231714,C:\Users\shaworth\Desktop\Module 4- Comp 3_final 5.17.16- no quiz_pptx\Media.ppcx"/>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8&quot;/&gt;&lt;lineCharCount val=&quot;77&quot;/&gt;&lt;lineCharCount val=&quot;10&quot;/&gt;&lt;lineCharCount val=&quot;78&quot;/&gt;&lt;lineCharCount val=&quot;82&quot;/&gt;&lt;lineCharCount val=&quot;22&quot;/&gt;&lt;lineCharCount val=&quot;84&quot;/&gt;&lt;lineCharCount val=&quot;77&quot;/&gt;&lt;lineCharCount val=&quot;43&quot;/&gt;&lt;lineCharCount val=&quot;80&quot;/&gt;&lt;lineCharCount val=&quot;24&quot;/&gt;&lt;lineCharCount val=&quot;72&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3.wav"/>
  <p:tag name="PPSNARRATION" val="11,717231714,C:\Users\shaworth\Desktop\Module 4- Comp 3_final 5.17.16- no quiz_pptx\Media.ppcx"/>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quot;/&gt;&lt;lineCharCount val=&quot;28&quot;/&gt;&lt;lineCharCount val=&quot;70&quot;/&gt;&lt;lineCharCount val=&quot;12&quot;/&gt;&lt;lineCharCount val=&quot;68&quot;/&gt;&lt;lineCharCount val=&quot;69&quot;/&gt;&lt;lineCharCount val=&quot;68&quot;/&gt;&lt;lineCharCount val=&quot;31&quot;/&gt;&lt;lineCharCount val=&quot;65&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4.wav"/>
  <p:tag name="PPSNARRATION" val="12,717231714,C:\Users\shaworth\Desktop\Module 4- Comp 3_final 5.17.16- no quiz_pptx\Media.ppcx"/>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21&quot;/&gt;&lt;lineCharCount val=&quot;77&quot;/&gt;&lt;lineCharCount val=&quot;85&quot;/&gt;&lt;lineCharCount val=&quot;86&quot;/&gt;&lt;lineCharCount val=&quot;68&quot;/&gt;&lt;lineCharCount val=&quot;86&quot;/&gt;&lt;lineCharCount val=&quot;7&quot;/&gt;&lt;lineCharCount val=&quot;84&quot;/&gt;&lt;lineCharCount val=&quot;7&quot;/&gt;&lt;lineCharCount val=&quot;84&quot;/&gt;&lt;lineCharCount val=&quot;75&quot;/&gt;&lt;lineCharCount val=&quot;39&quot;/&gt;&lt;lineCharCount val=&quot;59&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5.wav"/>
  <p:tag name="PPSNARRATION" val="13,717231714,C:\Users\shaworth\Desktop\Module 4- Comp 3_final 5.17.16- no quiz_pptx\Media.ppcx"/>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8&quot;/&gt;&lt;lineCharCount val=&quot;91&quot;/&gt;&lt;lineCharCount val=&quot;77&quot;/&gt;&lt;lineCharCount val=&quot;92&quot;/&gt;&lt;lineCharCount val=&quot;43&quot;/&gt;&lt;lineCharCount val=&quot;86&quot;/&gt;&lt;lineCharCount val=&quot;81&quot;/&gt;&lt;lineCharCount val=&quot;90&quot;/&gt;&lt;lineCharCount val=&quot;85&quot;/&gt;&lt;lineCharCount val=&quot;33&quot;/&gt;&lt;lineCharCount val=&quot;85&quot;/&gt;&lt;lineCharCount val=&quot;22&quot;/&gt;&lt;lineCharCount val=&quot;90&quot;/&gt;&lt;lineCharCount val=&quot;55&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6.wav"/>
  <p:tag name="PPSNARRATION" val="14,717231714,C:\Users\shaworth\Desktop\Module 4- Comp 3_final 5.17.16- no quiz_pptx\Media.ppcx"/>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21&quot;/&gt;&lt;lineCharCount val=&quot;67&quot;/&gt;&lt;lineCharCount val=&quot;69&quot;/&gt;&lt;lineCharCount val=&quot;82&quot;/&gt;&lt;lineCharCount val=&quot;76&quot;/&gt;&lt;lineCharCount val=&quot;77&quot;/&gt;&lt;lineCharCount val=&quot;13&quot;/&gt;&lt;lineCharCount val=&quot;84&quot;/&gt;&lt;lineCharCount val=&quot;81&quot;/&gt;&lt;lineCharCount val=&quot;25&quot;/&gt;&lt;lineCharCount val=&quot;83&quot;/&gt;&lt;lineCharCount val=&quot;83&quot;/&gt;&lt;lineCharCount val=&quot;43&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7.wav"/>
  <p:tag name="PPSNARRATION" val="15,717231714,C:\Users\shaworth\Desktop\Module 4- Comp 3_final 5.17.16- no quiz_pptx\Media.ppcx"/>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8&quot;/&gt;&lt;lineCharCount val=&quot;82&quot;/&gt;&lt;lineCharCount val=&quot;45&quot;/&gt;&lt;lineCharCount val=&quot;92&quot;/&gt;&lt;lineCharCount val=&quot;55&quot;/&gt;&lt;lineCharCount val=&quot;91&quot;/&gt;&lt;lineCharCount val=&quot;58&quot;/&gt;&lt;lineCharCount val=&quot;91&quot;/&gt;&lt;lineCharCount val=&quot;95&quot;/&gt;&lt;lineCharCount val=&quot;82&quot;/&gt;&lt;lineCharCount val=&quot;87&quot;/&gt;&lt;lineCharCount val=&quot;71&quot;/&gt;&lt;lineCharCount val=&quot;102&quot;/&gt;&lt;lineCharCount val=&quot;100&quot;/&gt;&lt;lineCharCount val=&quot;14&quot;/&gt;&lt;lineCharCount val=&quot;90&quot;/&gt;&lt;lineCharCount val=&quot;46&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PSNARRATIONPROPS" val="P:\CDC\Competencies\2015-2016 Competencies Project\CDC Competencies Project\ATMCH Curriculum Modules\Module 4\Module Final 5.17.16\voice\Including People with Disabilities Module 4\Module 4 Slide 18.wav"/>
  <p:tag name="PPSNARRATION" val="16,717231714,C:\Users\shaworth\Desktop\Module 4- Comp 3_final 5.17.16- no quiz_pptx\Media.ppcx"/>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21&quot;/&gt;&lt;lineCharCount val=&quot;76&quot;/&gt;&lt;lineCharCount val=&quot;56&quot;/&gt;&lt;lineCharCount val=&quot;80&quot;/&gt;&lt;lineCharCount val=&quot;71&quot;/&gt;&lt;lineCharCount val=&quot;68&quot;/&gt;&lt;lineCharCount val=&quot;8&quot;/&gt;&lt;lineCharCount val=&quot;70&quot;/&gt;&lt;lineCharCount val=&quot;75&quot;/&gt;&lt;lineCharCount val=&quot;51&quot;/&gt;&lt;lineCharCount val=&quot;79&quot;/&gt;&lt;lineCharCount val=&quot;43&quot;/&gt;&lt;lineCharCount val=&quot;81&quot;/&gt;&lt;lineCharCount val=&quot;83&quot;/&gt;&lt;lineCharCount val=&quot;73&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6&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34&quot;/&gt;&lt;lineCharCount val=&quot;30&quot;/&gt;&lt;lineCharCount val=&quot;38&quot;/&gt;&lt;/TableIndex&gt;&lt;/ShapeTextInfo&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542</TotalTime>
  <Words>2041</Words>
  <Application>Microsoft Office PowerPoint</Application>
  <PresentationFormat>On-screen Show (4:3)</PresentationFormat>
  <Paragraphs>144</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lpstr>Including People with Disabilities: Public Health Workforce Competencies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Oksana Klimova</dc:creator>
  <cp:lastModifiedBy>Shannon Haworth</cp:lastModifiedBy>
  <cp:revision>134</cp:revision>
  <dcterms:created xsi:type="dcterms:W3CDTF">2016-03-18T18:07:59Z</dcterms:created>
  <dcterms:modified xsi:type="dcterms:W3CDTF">2016-05-25T14:19:55Z</dcterms:modified>
</cp:coreProperties>
</file>