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79" r:id="rId4"/>
    <p:sldId id="270" r:id="rId5"/>
    <p:sldId id="277" r:id="rId6"/>
    <p:sldId id="275" r:id="rId7"/>
    <p:sldId id="284" r:id="rId8"/>
    <p:sldId id="286" r:id="rId9"/>
    <p:sldId id="285" r:id="rId10"/>
    <p:sldId id="290" r:id="rId11"/>
    <p:sldId id="291" r:id="rId12"/>
    <p:sldId id="289" r:id="rId13"/>
    <p:sldId id="287" r:id="rId14"/>
    <p:sldId id="292" r:id="rId15"/>
    <p:sldId id="293" r:id="rId16"/>
    <p:sldId id="294" r:id="rId17"/>
    <p:sldId id="282" r:id="rId18"/>
    <p:sldId id="288" r:id="rId19"/>
    <p:sldId id="281" r:id="rId20"/>
    <p:sldId id="295" r:id="rId21"/>
    <p:sldId id="296" r:id="rId22"/>
  </p:sldIdLst>
  <p:sldSz cx="9144000" cy="6858000" type="screen4x3"/>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p:cViewPr varScale="1">
        <p:scale>
          <a:sx n="122" d="100"/>
          <a:sy n="122" d="100"/>
        </p:scale>
        <p:origin x="114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Master" Target="../slideMasters/slideMaster1.xml"/><Relationship Id="rId4" Type="http://schemas.openxmlformats.org/officeDocument/2006/relationships/tags" Target="../tags/tag1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Master" Target="../slideMasters/slideMaster1.xml"/><Relationship Id="rId4" Type="http://schemas.openxmlformats.org/officeDocument/2006/relationships/tags" Target="../tags/tag1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custDataLst>
              <p:tags r:id="rId1"/>
            </p:custDataLst>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3"/>
          <p:cNvSpPr>
            <a:spLocks noGrp="1"/>
          </p:cNvSpPr>
          <p:nvPr>
            <p:ph type="dt" sz="half" idx="2"/>
            <p:custDataLst>
              <p:tags r:id="rId2"/>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8" name="Footer Placeholder 4"/>
          <p:cNvSpPr>
            <a:spLocks noGrp="1"/>
          </p:cNvSpPr>
          <p:nvPr>
            <p:ph type="ftr" sz="quarter" idx="3"/>
            <p:custDataLst>
              <p:tags r:id="rId3"/>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120356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Content Placeholder 2"/>
          <p:cNvSpPr>
            <a:spLocks noGrp="1"/>
          </p:cNvSpPr>
          <p:nvPr>
            <p:ph idx="1"/>
            <p:custDataLst>
              <p:tags r:id="rId2"/>
            </p:custDataLst>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2"/>
            <p:custDataLst>
              <p:tags r:id="rId3"/>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8" name="Footer Placeholder 4"/>
          <p:cNvSpPr>
            <a:spLocks noGrp="1"/>
          </p:cNvSpPr>
          <p:nvPr>
            <p:ph type="ftr" sz="quarter" idx="3"/>
            <p:custDataLst>
              <p:tags r:id="rId4"/>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36100129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293183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189822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3316139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Date Placeholder 2"/>
          <p:cNvSpPr>
            <a:spLocks noGrp="1"/>
          </p:cNvSpPr>
          <p:nvPr>
            <p:ph type="dt" sz="half" idx="10"/>
            <p:custDataLst>
              <p:tags r:id="rId2"/>
            </p:custDataLst>
          </p:nvPr>
        </p:nvSpPr>
        <p:spPr/>
        <p:txBody>
          <a:bodyPr/>
          <a:lstStyle/>
          <a:p>
            <a:fld id="{83A1C7EB-8A96-47F0-8B26-0C60CD0C6A15}" type="datetimeFigureOut">
              <a:rPr lang="en-US" smtClean="0"/>
              <a:t>5/25/2016</a:t>
            </a:fld>
            <a:endParaRPr lang="en-US" dirty="0"/>
          </a:p>
        </p:txBody>
      </p:sp>
      <p:sp>
        <p:nvSpPr>
          <p:cNvPr id="4" name="Footer Placeholder 3"/>
          <p:cNvSpPr>
            <a:spLocks noGrp="1"/>
          </p:cNvSpPr>
          <p:nvPr>
            <p:ph type="ftr" sz="quarter" idx="11"/>
            <p:custDataLst>
              <p:tags r:id="rId3"/>
            </p:custDataLst>
          </p:nvPr>
        </p:nvSpPr>
        <p:spPr/>
        <p:txBody>
          <a:bodyPr/>
          <a:lstStyle/>
          <a:p>
            <a:endParaRPr lang="en-US" dirty="0"/>
          </a:p>
        </p:txBody>
      </p:sp>
      <p:sp>
        <p:nvSpPr>
          <p:cNvPr id="5" name="Slide Number Placeholder 4"/>
          <p:cNvSpPr>
            <a:spLocks noGrp="1"/>
          </p:cNvSpPr>
          <p:nvPr>
            <p:ph type="sldNum" sz="quarter" idx="12"/>
            <p:custDataLst>
              <p:tags r:id="rId4"/>
            </p:custDataLst>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135200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3204051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279689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1066183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239275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231662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custDataLst>
              <p:tags r:id="rId14"/>
            </p:custDataLst>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custDataLst>
              <p:tags r:id="rId15"/>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5" name="Footer Placeholder 4"/>
          <p:cNvSpPr>
            <a:spLocks noGrp="1"/>
          </p:cNvSpPr>
          <p:nvPr>
            <p:ph type="ftr" sz="quarter" idx="3"/>
            <p:custDataLst>
              <p:tags r:id="rId16"/>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
        <p:nvSpPr>
          <p:cNvPr id="7" name="Rectangle 6"/>
          <p:cNvSpPr/>
          <p:nvPr userDrawn="1">
            <p:custDataLst>
              <p:tags r:id="rId17"/>
            </p:custDataLst>
          </p:nvPr>
        </p:nvSpPr>
        <p:spPr>
          <a:xfrm>
            <a:off x="0" y="0"/>
            <a:ext cx="9144000" cy="114530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7289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20.xml"/><Relationship Id="rId7" Type="http://schemas.openxmlformats.org/officeDocument/2006/relationships/image" Target="../media/image2.jp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gif"/><Relationship Id="rId5" Type="http://schemas.openxmlformats.org/officeDocument/2006/relationships/slideLayout" Target="../slideLayouts/slideLayout1.xml"/><Relationship Id="rId4" Type="http://schemas.openxmlformats.org/officeDocument/2006/relationships/tags" Target="../tags/tag21.xml"/></Relationships>
</file>

<file path=ppt/slides/_rels/slide2.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4.jpe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25.xml"/></Relationships>
</file>

<file path=ppt/slides/_rels/slide3.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4.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29.xml"/></Relationships>
</file>

<file path=ppt/slides/_rels/slide4.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4.jpe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33.xml"/></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36.xml"/><Relationship Id="rId7" Type="http://schemas.openxmlformats.org/officeDocument/2006/relationships/image" Target="../media/image1.gif"/><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tags" Target="../tags/tag38.xml"/><Relationship Id="rId4" Type="http://schemas.openxmlformats.org/officeDocument/2006/relationships/tags" Target="../tags/tag37.xml"/><Relationship Id="rId9" Type="http://schemas.openxmlformats.org/officeDocument/2006/relationships/hyperlink" Target="https://www.aucd.org/docs/ncbddd/IL%20Success%20Story%20SIU%20Medical%20Student%20Education%20(JZ-CC-JB)%20FINAL%20CLEAN.pdf"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1.xml"/><Relationship Id="rId7" Type="http://schemas.openxmlformats.org/officeDocument/2006/relationships/image" Target="../media/image1.gif"/><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6.xml"/><Relationship Id="rId7" Type="http://schemas.openxmlformats.org/officeDocument/2006/relationships/image" Target="../media/image1.gif"/><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hyperlink" Target="http://mtdh.ruralinstitute.umt.edu/blog/?page_id=1200" TargetMode="External"/><Relationship Id="rId5" Type="http://schemas.openxmlformats.org/officeDocument/2006/relationships/slideLayout" Target="../slideLayouts/slideLayout2.xml"/><Relationship Id="rId4" Type="http://schemas.openxmlformats.org/officeDocument/2006/relationships/tags" Target="../tags/tag47.xml"/></Relationships>
</file>

<file path=ppt/slides/_rels/slide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50.xml"/><Relationship Id="rId7" Type="http://schemas.openxmlformats.org/officeDocument/2006/relationships/image" Target="../media/image1.gif"/><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 Id="rId9" Type="http://schemas.openxmlformats.org/officeDocument/2006/relationships/hyperlink" Target="http://www.who.int/mediacentre/factsheets/fs352/en/" TargetMode="External"/></Relationships>
</file>

<file path=ppt/slides/_rels/slide9.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image" Target="../media/image4.jpe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56.xml"/></Relationships>
</file>

<file path=ppt/slides/_rels/slide10.xml.rels><?xml version="1.0" encoding="UTF-8" standalone="yes"?>
<Relationships xmlns="http://schemas.openxmlformats.org/package/2006/relationships"><Relationship Id="rId3" Type="http://schemas.openxmlformats.org/officeDocument/2006/relationships/tags" Target="../tags/tag59.xml"/><Relationship Id="rId7" Type="http://schemas.openxmlformats.org/officeDocument/2006/relationships/image" Target="../media/image4.jpe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60.xml"/></Relationships>
</file>

<file path=ppt/slides/_rels/slide11.xml.rels><?xml version="1.0" encoding="UTF-8" standalone="yes"?>
<Relationships xmlns="http://schemas.openxmlformats.org/package/2006/relationships"><Relationship Id="rId3" Type="http://schemas.openxmlformats.org/officeDocument/2006/relationships/tags" Target="../tags/tag63.xml"/><Relationship Id="rId7" Type="http://schemas.openxmlformats.org/officeDocument/2006/relationships/image" Target="../media/image4.jpe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64.xml"/></Relationships>
</file>

<file path=ppt/slides/_rels/slide12.xml.rels><?xml version="1.0" encoding="UTF-8" standalone="yes"?>
<Relationships xmlns="http://schemas.openxmlformats.org/package/2006/relationships"><Relationship Id="rId8" Type="http://schemas.openxmlformats.org/officeDocument/2006/relationships/hyperlink" Target="https://www.healthypeople.gov/2020/topics-objectives/topic/disability-and-health" TargetMode="External"/><Relationship Id="rId3" Type="http://schemas.openxmlformats.org/officeDocument/2006/relationships/tags" Target="../tags/tag67.xml"/><Relationship Id="rId7" Type="http://schemas.openxmlformats.org/officeDocument/2006/relationships/image" Target="../media/image4.jpeg"/><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68.xml"/><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image" Target="../media/image4.jpe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72.xml"/></Relationships>
</file>

<file path=ppt/slides/_rels/slide14.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tags" Target="../tags/tag75.xml"/><Relationship Id="rId7" Type="http://schemas.openxmlformats.org/officeDocument/2006/relationships/hyperlink" Target="http://www.programsforelderly.com/health-active-building-healthy-communities-epa.php" TargetMode="Externa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hyperlink" Target="http://depts.washington.edu/hprc/healthy-aging?healthy-aging" TargetMode="External"/><Relationship Id="rId5" Type="http://schemas.openxmlformats.org/officeDocument/2006/relationships/slideLayout" Target="../slideLayouts/slideLayout2.xml"/><Relationship Id="rId4" Type="http://schemas.openxmlformats.org/officeDocument/2006/relationships/tags" Target="../tags/tag76.xml"/><Relationship Id="rId9"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tags" Target="../tags/tag79.xml"/><Relationship Id="rId7" Type="http://schemas.openxmlformats.org/officeDocument/2006/relationships/hyperlink" Target="https://www.ohsu.edu/xd/research/centers-institutes/oregon-office-on-disability-and-health/programs/breast-cancer-awareness/right-to-know.cfm" TargetMode="Externa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hyperlink" Target="http://www.cdc.gov/ncbddd/disabilityandhealth/righttoknow/" TargetMode="External"/><Relationship Id="rId5" Type="http://schemas.openxmlformats.org/officeDocument/2006/relationships/slideLayout" Target="../slideLayouts/slideLayout2.xml"/><Relationship Id="rId4" Type="http://schemas.openxmlformats.org/officeDocument/2006/relationships/tags" Target="../tags/tag80.xml"/><Relationship Id="rId9"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tags" Target="../tags/tag83.xml"/><Relationship Id="rId7" Type="http://schemas.openxmlformats.org/officeDocument/2006/relationships/image" Target="../media/image4.jpe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84.xml"/></Relationships>
</file>

<file path=ppt/slides/_rels/slide17.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4.jpe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88.xml"/></Relationships>
</file>

<file path=ppt/slides/_rels/slide18.xml.rels><?xml version="1.0" encoding="UTF-8" standalone="yes"?>
<Relationships xmlns="http://schemas.openxmlformats.org/package/2006/relationships"><Relationship Id="rId3" Type="http://schemas.openxmlformats.org/officeDocument/2006/relationships/tags" Target="../tags/tag91.xml"/><Relationship Id="rId7" Type="http://schemas.openxmlformats.org/officeDocument/2006/relationships/image" Target="../media/image4.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92.xml"/></Relationships>
</file>

<file path=ppt/slides/_rels/slide19.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image" Target="../media/image4.jpe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96.xml"/></Relationships>
</file>

<file path=ppt/slides/_rels/slide20.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tags" Target="../tags/tag99.xml"/><Relationship Id="rId7" Type="http://schemas.openxmlformats.org/officeDocument/2006/relationships/hyperlink" Target="http://bit.ly/1WT9zMW" TargetMode="Externa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hyperlink" Target="http://bit.ly/1TeVFpA" TargetMode="External"/><Relationship Id="rId5" Type="http://schemas.openxmlformats.org/officeDocument/2006/relationships/slideLayout" Target="../slideLayouts/slideLayout2.xml"/><Relationship Id="rId4" Type="http://schemas.openxmlformats.org/officeDocument/2006/relationships/tags" Target="../tags/tag100.xml"/><Relationship Id="rId9" Type="http://schemas.openxmlformats.org/officeDocument/2006/relationships/image" Target="../media/image4.jpeg"/></Relationships>
</file>

<file path=ppt/slides/_rels/slide2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03.xml"/><Relationship Id="rId7" Type="http://schemas.openxmlformats.org/officeDocument/2006/relationships/image" Target="../media/image1.gif"/><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hyperlink" Target="http://www.specialolympics.org/healthy_athletes.aspx" TargetMode="External"/><Relationship Id="rId5" Type="http://schemas.openxmlformats.org/officeDocument/2006/relationships/slideLayout" Target="../slideLayouts/slideLayout2.xml"/><Relationship Id="rId4" Type="http://schemas.openxmlformats.org/officeDocument/2006/relationships/tags" Target="../tags/tag10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2905" y="5481759"/>
            <a:ext cx="3053781" cy="1315480"/>
            <a:chOff x="677305" y="4999359"/>
            <a:chExt cx="3053781" cy="1315480"/>
          </a:xfrm>
        </p:grpSpPr>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Rectangle 7"/>
          <p:cNvSpPr/>
          <p:nvPr>
            <p:custDataLst>
              <p:tags r:id="rId2"/>
            </p:custDataLst>
          </p:nvPr>
        </p:nvSpPr>
        <p:spPr>
          <a:xfrm>
            <a:off x="4639846" y="5894155"/>
            <a:ext cx="3706985" cy="1015663"/>
          </a:xfrm>
          <a:prstGeom prst="rect">
            <a:avLst/>
          </a:prstGeom>
        </p:spPr>
        <p:txBody>
          <a:bodyPr wrap="square">
            <a:spAutoFit/>
          </a:bodyPr>
          <a:lstStyle/>
          <a:p>
            <a:r>
              <a:rPr lang="en-US" sz="1200" dirty="0"/>
              <a:t>These modules were made possible by funding from the Association of Teachers of Maternal Child Health (ATMCH), and the Association of University Centers on Disabilities (AUCD).</a:t>
            </a:r>
          </a:p>
          <a:p>
            <a:endParaRPr lang="en-US" sz="1200" dirty="0"/>
          </a:p>
        </p:txBody>
      </p:sp>
      <p:sp>
        <p:nvSpPr>
          <p:cNvPr id="3" name="Rectangle 2"/>
          <p:cNvSpPr/>
          <p:nvPr>
            <p:custDataLst>
              <p:tags r:id="rId3"/>
            </p:custDataLst>
          </p:nvPr>
        </p:nvSpPr>
        <p:spPr>
          <a:xfrm>
            <a:off x="930030" y="2608523"/>
            <a:ext cx="7127631" cy="1631216"/>
          </a:xfrm>
          <a:prstGeom prst="rect">
            <a:avLst/>
          </a:prstGeom>
        </p:spPr>
        <p:txBody>
          <a:bodyPr wrap="square">
            <a:spAutoFit/>
          </a:bodyPr>
          <a:lstStyle/>
          <a:p>
            <a:r>
              <a:rPr lang="en-US" sz="2000" b="1" dirty="0"/>
              <a:t>Module </a:t>
            </a:r>
            <a:r>
              <a:rPr lang="en-US" sz="2000" b="1" dirty="0" smtClean="0"/>
              <a:t>5</a:t>
            </a:r>
            <a:endParaRPr lang="en-US" sz="2000" b="1" dirty="0"/>
          </a:p>
          <a:p>
            <a:r>
              <a:rPr lang="en-US" sz="2000" b="1" dirty="0"/>
              <a:t>Competency 4: </a:t>
            </a:r>
            <a:r>
              <a:rPr lang="en-US" sz="2000" dirty="0"/>
              <a:t>Implement and evaluate strategies to include people with disabilities in public health programs that promote health, prevent disease, and manage chronic and other health conditions</a:t>
            </a:r>
          </a:p>
        </p:txBody>
      </p:sp>
      <p:sp>
        <p:nvSpPr>
          <p:cNvPr id="10" name="Rectangle 9"/>
          <p:cNvSpPr/>
          <p:nvPr>
            <p:custDataLst>
              <p:tags r:id="rId4"/>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Tree>
    <p:custDataLst>
      <p:tags r:id="rId1"/>
    </p:custDataLst>
    <p:extLst>
      <p:ext uri="{BB962C8B-B14F-4D97-AF65-F5344CB8AC3E}">
        <p14:creationId xmlns:p14="http://schemas.microsoft.com/office/powerpoint/2010/main" val="3563769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8032750" cy="4351338"/>
          </a:xfrm>
        </p:spPr>
        <p:txBody>
          <a:bodyPr>
            <a:noAutofit/>
          </a:bodyPr>
          <a:lstStyle/>
          <a:p>
            <a:pPr marL="0" indent="0">
              <a:buNone/>
            </a:pPr>
            <a:r>
              <a:rPr lang="en-US" sz="1800" b="1" dirty="0"/>
              <a:t>Competency 4: Implement and evaluate strategies to include people with disabilities in public health programs that promote health, prevent disease, and manage chronic and other health conditions</a:t>
            </a:r>
          </a:p>
          <a:p>
            <a:r>
              <a:rPr lang="en-US" sz="1800" dirty="0"/>
              <a:t>People with disabilities experience more chronic health problems than people without </a:t>
            </a:r>
            <a:r>
              <a:rPr lang="en-US" sz="1800" dirty="0" smtClean="0"/>
              <a:t>disabilities</a:t>
            </a:r>
            <a:endParaRPr lang="en-US" sz="1800" dirty="0"/>
          </a:p>
          <a:p>
            <a:r>
              <a:rPr lang="en-US" sz="1800" dirty="0" smtClean="0"/>
              <a:t>Having </a:t>
            </a:r>
            <a:r>
              <a:rPr lang="en-US" sz="1800" dirty="0"/>
              <a:t>access to health promotion, and preventative services is essential for people with disabilities for improved health </a:t>
            </a:r>
            <a:r>
              <a:rPr lang="en-US" sz="1800" dirty="0" smtClean="0"/>
              <a:t>outcomes</a:t>
            </a:r>
          </a:p>
          <a:p>
            <a:r>
              <a:rPr lang="en-US" sz="1800" dirty="0" smtClean="0"/>
              <a:t>People </a:t>
            </a:r>
            <a:r>
              <a:rPr lang="en-US" sz="1800" dirty="0"/>
              <a:t>with disabilities should be included in health promotion efforts, and disease prevention and </a:t>
            </a:r>
            <a:r>
              <a:rPr lang="en-US" sz="1800" dirty="0" smtClean="0"/>
              <a:t>management</a:t>
            </a:r>
          </a:p>
          <a:p>
            <a:r>
              <a:rPr lang="en-US" sz="1800" dirty="0" smtClean="0"/>
              <a:t>It </a:t>
            </a:r>
            <a:r>
              <a:rPr lang="en-US" sz="1800" dirty="0"/>
              <a:t>is not only the law, but it supports the commitment of public health professionals to ensure the reduction of health </a:t>
            </a:r>
            <a:r>
              <a:rPr lang="en-US" sz="1800" dirty="0" smtClean="0"/>
              <a:t>disparities</a:t>
            </a:r>
          </a:p>
          <a:p>
            <a:r>
              <a:rPr lang="en-US" sz="1800" dirty="0" smtClean="0"/>
              <a:t> To understand </a:t>
            </a:r>
            <a:r>
              <a:rPr lang="en-US" sz="1800" dirty="0"/>
              <a:t>the needs of people with disabilities</a:t>
            </a:r>
            <a:r>
              <a:rPr lang="en-US" sz="1800" dirty="0" smtClean="0"/>
              <a:t>, </a:t>
            </a:r>
            <a:r>
              <a:rPr lang="en-US" sz="1800" dirty="0"/>
              <a:t>need to partner with </a:t>
            </a:r>
            <a:r>
              <a:rPr lang="en-US" sz="1800" dirty="0" smtClean="0"/>
              <a:t>them</a:t>
            </a:r>
          </a:p>
          <a:p>
            <a:r>
              <a:rPr lang="en-US" sz="1800" dirty="0" smtClean="0"/>
              <a:t>This </a:t>
            </a:r>
            <a:r>
              <a:rPr lang="en-US" sz="1800" dirty="0"/>
              <a:t>competency will help professionals to have foundational knowledge on program planning and health promotion that included people with </a:t>
            </a:r>
            <a:r>
              <a:rPr lang="en-US" sz="1800" dirty="0" smtClean="0"/>
              <a:t>disabilities</a:t>
            </a: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3976823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29424"/>
            <a:ext cx="8032750" cy="4351338"/>
          </a:xfrm>
        </p:spPr>
        <p:txBody>
          <a:bodyPr>
            <a:noAutofit/>
          </a:bodyPr>
          <a:lstStyle/>
          <a:p>
            <a:pPr marL="0" indent="0">
              <a:buNone/>
            </a:pPr>
            <a:r>
              <a:rPr lang="en-US" sz="1800" b="1" dirty="0"/>
              <a:t>Learning Objectives</a:t>
            </a:r>
          </a:p>
          <a:p>
            <a:pPr marL="0" indent="0">
              <a:buNone/>
            </a:pPr>
            <a:r>
              <a:rPr lang="en-US" sz="1800" dirty="0"/>
              <a:t>1. Describe factors that affect health care access for people with disabilities.</a:t>
            </a:r>
          </a:p>
          <a:p>
            <a:pPr marL="0" indent="0">
              <a:buNone/>
            </a:pPr>
            <a:r>
              <a:rPr lang="en-US" sz="1800" dirty="0"/>
              <a:t>2. Describe strategies to integrate people with disabilities into health promotion programs.</a:t>
            </a:r>
          </a:p>
          <a:p>
            <a:pPr marL="0" indent="0">
              <a:buNone/>
            </a:pPr>
            <a:r>
              <a:rPr lang="en-US" sz="1800" dirty="0"/>
              <a:t>3. Identify emerging issues that impact people with disabilities. </a:t>
            </a:r>
          </a:p>
          <a:p>
            <a:pPr marL="0" indent="0">
              <a:buNone/>
            </a:pPr>
            <a:r>
              <a:rPr lang="en-US" sz="1800" dirty="0"/>
              <a:t>4. Define how environment can impact health outcomes for people with disabilities.</a:t>
            </a:r>
          </a:p>
          <a:p>
            <a:pPr marL="0" indent="0">
              <a:buNone/>
            </a:pPr>
            <a:r>
              <a:rPr lang="en-US" sz="1800" dirty="0"/>
              <a:t>5. Apply evaluation strategies (needs assessment, process evaluation, and program evaluation) that can be used to demonstrate impact for people with disabilities.</a:t>
            </a: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1696001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499183"/>
            <a:ext cx="7886700" cy="4351338"/>
          </a:xfrm>
        </p:spPr>
        <p:txBody>
          <a:bodyPr>
            <a:noAutofit/>
          </a:bodyPr>
          <a:lstStyle/>
          <a:p>
            <a:pPr marL="0" indent="0">
              <a:buNone/>
            </a:pPr>
            <a:r>
              <a:rPr lang="en-US" sz="1800" b="1" dirty="0"/>
              <a:t>Learning Objective 1</a:t>
            </a:r>
          </a:p>
          <a:p>
            <a:pPr marL="457200" indent="-457200">
              <a:buAutoNum type="arabicPeriod"/>
            </a:pPr>
            <a:r>
              <a:rPr lang="en-US" sz="1800" b="1" dirty="0"/>
              <a:t>Describe factors that affect health care access for people with disabilities.</a:t>
            </a:r>
          </a:p>
          <a:p>
            <a:r>
              <a:rPr lang="en-US" sz="1800" dirty="0"/>
              <a:t>People with disabilities may experience barriers to health care </a:t>
            </a:r>
            <a:r>
              <a:rPr lang="en-US" sz="1800" dirty="0" smtClean="0"/>
              <a:t>access</a:t>
            </a:r>
          </a:p>
          <a:p>
            <a:r>
              <a:rPr lang="en-US" sz="1800" dirty="0" smtClean="0"/>
              <a:t>Some </a:t>
            </a:r>
            <a:r>
              <a:rPr lang="en-US" sz="1800" dirty="0"/>
              <a:t>of these barriers include: high cost of services, limited services, physical barriers, and a lack of skills and knowledge on the part of health care </a:t>
            </a:r>
            <a:r>
              <a:rPr lang="en-US" sz="1800" dirty="0" smtClean="0"/>
              <a:t>providers</a:t>
            </a:r>
            <a:endParaRPr lang="en-US" sz="1800" dirty="0"/>
          </a:p>
          <a:p>
            <a:r>
              <a:rPr lang="en-US" sz="1800" dirty="0"/>
              <a:t>Access to comprehensive, quality health care services is important for the achievement of health equity </a:t>
            </a:r>
            <a:endParaRPr lang="en-US" sz="1800" dirty="0" smtClean="0"/>
          </a:p>
          <a:p>
            <a:r>
              <a:rPr lang="en-US" sz="1800" dirty="0" smtClean="0"/>
              <a:t>Health </a:t>
            </a:r>
            <a:r>
              <a:rPr lang="en-US" sz="1800" dirty="0"/>
              <a:t>care access is a twofold </a:t>
            </a:r>
            <a:r>
              <a:rPr lang="en-US" sz="1800" dirty="0" smtClean="0"/>
              <a:t>issue</a:t>
            </a:r>
          </a:p>
          <a:p>
            <a:r>
              <a:rPr lang="en-US" sz="1800" dirty="0" smtClean="0"/>
              <a:t>People </a:t>
            </a:r>
            <a:r>
              <a:rPr lang="en-US" sz="1800" dirty="0"/>
              <a:t>with disabilities also need to be health literate and advocate for themselves regarding barriers to health care and </a:t>
            </a:r>
            <a:r>
              <a:rPr lang="en-US" sz="1800" dirty="0" smtClean="0"/>
              <a:t>access</a:t>
            </a:r>
          </a:p>
          <a:p>
            <a:r>
              <a:rPr lang="en-US" sz="1800" dirty="0" smtClean="0"/>
              <a:t>Health care </a:t>
            </a:r>
            <a:r>
              <a:rPr lang="en-US" sz="1800" dirty="0"/>
              <a:t>professionals and public health professionals need to be aware of barriers to accessing health care for people with </a:t>
            </a:r>
            <a:r>
              <a:rPr lang="en-US" sz="1800" dirty="0" smtClean="0"/>
              <a:t>disabilities</a:t>
            </a:r>
          </a:p>
          <a:p>
            <a:r>
              <a:rPr lang="en-US" sz="1800" dirty="0" smtClean="0"/>
              <a:t> </a:t>
            </a:r>
            <a:r>
              <a:rPr lang="en-US" sz="1800" dirty="0"/>
              <a:t>C</a:t>
            </a:r>
            <a:r>
              <a:rPr lang="en-US" sz="1800" dirty="0" smtClean="0"/>
              <a:t>reate an inclusive atmosphere for communication</a:t>
            </a:r>
          </a:p>
          <a:p>
            <a:pPr marL="0" indent="0">
              <a:buNone/>
            </a:pPr>
            <a:endParaRPr lang="en-US" sz="1800" dirty="0" smtClean="0"/>
          </a:p>
          <a:p>
            <a:pPr marL="0" indent="0">
              <a:buNone/>
            </a:pP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15988707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492249"/>
            <a:ext cx="7886700" cy="4351338"/>
          </a:xfrm>
        </p:spPr>
        <p:txBody>
          <a:bodyPr>
            <a:normAutofit/>
          </a:bodyPr>
          <a:lstStyle/>
          <a:p>
            <a:pPr marL="0" indent="0">
              <a:buNone/>
            </a:pPr>
            <a:endParaRPr lang="en-US" dirty="0"/>
          </a:p>
          <a:p>
            <a:pPr marL="0" indent="0">
              <a:buNone/>
            </a:pPr>
            <a:endParaRPr lang="en-US"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2" name="Rectangle 1"/>
          <p:cNvSpPr/>
          <p:nvPr>
            <p:custDataLst>
              <p:tags r:id="rId3"/>
            </p:custDataLst>
          </p:nvPr>
        </p:nvSpPr>
        <p:spPr>
          <a:xfrm>
            <a:off x="662269" y="1204766"/>
            <a:ext cx="7775927" cy="3785652"/>
          </a:xfrm>
          <a:prstGeom prst="rect">
            <a:avLst/>
          </a:prstGeom>
        </p:spPr>
        <p:txBody>
          <a:bodyPr wrap="square">
            <a:spAutoFit/>
          </a:bodyPr>
          <a:lstStyle/>
          <a:p>
            <a:r>
              <a:rPr lang="en-US" sz="1600" b="1" i="1" dirty="0" smtClean="0"/>
              <a:t>Example</a:t>
            </a:r>
          </a:p>
          <a:p>
            <a:endParaRPr lang="en-US" sz="1600" b="1" i="1" dirty="0"/>
          </a:p>
          <a:p>
            <a:pPr marL="285750" indent="-285750">
              <a:buFont typeface="Arial" panose="020B0604020202020204" pitchFamily="34" charset="0"/>
              <a:buChar char="•"/>
            </a:pPr>
            <a:r>
              <a:rPr lang="en-US" sz="1600" dirty="0"/>
              <a:t>With support from the Centers for Disease Control and Prevention (CDC), the </a:t>
            </a:r>
            <a:r>
              <a:rPr lang="en-US" sz="1600" u="sng" dirty="0">
                <a:hlinkClick r:id="rId9"/>
              </a:rPr>
              <a:t>Illinois Disability and Health Program</a:t>
            </a:r>
            <a:r>
              <a:rPr lang="en-US" sz="1600" dirty="0"/>
              <a:t> collaborated with the Southern Illinois University School of Medicine in Springfield (SIU) to develop a disability awareness course for second-year medical </a:t>
            </a:r>
            <a:r>
              <a:rPr lang="en-US" sz="1600" dirty="0" smtClean="0"/>
              <a:t>students</a:t>
            </a:r>
          </a:p>
          <a:p>
            <a:pPr marL="285750" indent="-285750">
              <a:buFont typeface="Arial" panose="020B0604020202020204" pitchFamily="34" charset="0"/>
              <a:buChar char="•"/>
            </a:pPr>
            <a:r>
              <a:rPr lang="en-US" sz="1600" dirty="0" smtClean="0"/>
              <a:t>The </a:t>
            </a:r>
            <a:r>
              <a:rPr lang="en-US" sz="1600" dirty="0"/>
              <a:t>goal was to build a foundation of communication skills for better care and interaction with patients with </a:t>
            </a:r>
            <a:r>
              <a:rPr lang="en-US" sz="1600" dirty="0" smtClean="0"/>
              <a:t>disabilities</a:t>
            </a:r>
          </a:p>
          <a:p>
            <a:pPr marL="285750" indent="-285750">
              <a:buFont typeface="Arial" panose="020B0604020202020204" pitchFamily="34" charset="0"/>
              <a:buChar char="•"/>
            </a:pPr>
            <a:r>
              <a:rPr lang="en-US" sz="1600" dirty="0" smtClean="0"/>
              <a:t>A </a:t>
            </a:r>
            <a:r>
              <a:rPr lang="en-US" sz="1600" dirty="0"/>
              <a:t>panel presentation focused on the experiences of five people with </a:t>
            </a:r>
            <a:r>
              <a:rPr lang="en-US" sz="1600" dirty="0" smtClean="0"/>
              <a:t>disabilities</a:t>
            </a:r>
          </a:p>
          <a:p>
            <a:pPr marL="285750" indent="-285750">
              <a:buFont typeface="Arial" panose="020B0604020202020204" pitchFamily="34" charset="0"/>
              <a:buChar char="•"/>
            </a:pPr>
            <a:r>
              <a:rPr lang="en-US" sz="1600" dirty="0" smtClean="0"/>
              <a:t>Each </a:t>
            </a:r>
            <a:r>
              <a:rPr lang="en-US" sz="1600" dirty="0"/>
              <a:t>described their experiences accessing health care and offered tips on cultural sensitivity and disability </a:t>
            </a:r>
            <a:r>
              <a:rPr lang="en-US" sz="1600" dirty="0" smtClean="0"/>
              <a:t>etiquette</a:t>
            </a:r>
          </a:p>
          <a:p>
            <a:pPr marL="285750" indent="-285750">
              <a:buFont typeface="Arial" panose="020B0604020202020204" pitchFamily="34" charset="0"/>
              <a:buChar char="•"/>
            </a:pPr>
            <a:r>
              <a:rPr lang="en-US" sz="1600" dirty="0" smtClean="0"/>
              <a:t>The </a:t>
            </a:r>
            <a:r>
              <a:rPr lang="en-US" sz="1600" dirty="0"/>
              <a:t>program will continue to recruit additional health professional training programs and assist them in adding this important component to their </a:t>
            </a:r>
            <a:r>
              <a:rPr lang="en-US" sz="1600" dirty="0" smtClean="0"/>
              <a:t>curriculum</a:t>
            </a:r>
          </a:p>
          <a:p>
            <a:pPr marL="285750" indent="-285750">
              <a:buFont typeface="Arial" panose="020B0604020202020204" pitchFamily="34" charset="0"/>
              <a:buChar char="•"/>
            </a:pPr>
            <a:r>
              <a:rPr lang="en-US" sz="1600" dirty="0" smtClean="0"/>
              <a:t>With </a:t>
            </a:r>
            <a:r>
              <a:rPr lang="en-US" sz="1600" dirty="0"/>
              <a:t>awareness training available early in their careers, the next generation of medical providers will be able to reduce the barriers that people with disabilities currently </a:t>
            </a:r>
            <a:r>
              <a:rPr lang="en-US" sz="1600" dirty="0" smtClean="0"/>
              <a:t>face</a:t>
            </a:r>
            <a:endParaRPr lang="en-US" sz="1600" dirty="0">
              <a:latin typeface="Times New Roman" panose="02020603050405020304" pitchFamily="18" charset="0"/>
              <a:ea typeface="Times New Roman" panose="02020603050405020304" pitchFamily="18" charset="0"/>
            </a:endParaRPr>
          </a:p>
        </p:txBody>
      </p:sp>
      <p:sp>
        <p:nvSpPr>
          <p:cNvPr id="10" name="Rectangle 9"/>
          <p:cNvSpPr/>
          <p:nvPr>
            <p:custDataLst>
              <p:tags r:id="rId4"/>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5"/>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2352138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625495"/>
            <a:ext cx="4228353" cy="4351338"/>
          </a:xfrm>
        </p:spPr>
        <p:txBody>
          <a:bodyPr>
            <a:normAutofit/>
          </a:bodyPr>
          <a:lstStyle/>
          <a:p>
            <a:pPr marL="0" indent="0">
              <a:buNone/>
            </a:pPr>
            <a:r>
              <a:rPr lang="en-US" sz="1800" b="1" dirty="0"/>
              <a:t>Learning Objective 2</a:t>
            </a:r>
          </a:p>
          <a:p>
            <a:pPr marL="0" indent="0">
              <a:buNone/>
            </a:pPr>
            <a:r>
              <a:rPr lang="en-US" sz="1800" b="1" dirty="0"/>
              <a:t>Describe strategies to integrate people with disabilities into health promotion programs.</a:t>
            </a:r>
          </a:p>
          <a:p>
            <a:r>
              <a:rPr lang="en-US" sz="1800" dirty="0"/>
              <a:t>Integrating people with disabilities into public health promotion campaigns is essential to decreasing health disparities </a:t>
            </a:r>
            <a:endParaRPr lang="en-US" sz="1800" dirty="0" smtClean="0"/>
          </a:p>
          <a:p>
            <a:r>
              <a:rPr lang="en-US" sz="1800" dirty="0" smtClean="0"/>
              <a:t>There </a:t>
            </a:r>
            <a:r>
              <a:rPr lang="en-US" sz="1800" dirty="0"/>
              <a:t>are many resources for strategies to include people with disabilities in health promotion that are available for public health professionals to </a:t>
            </a:r>
            <a:r>
              <a:rPr lang="en-US" sz="1800" dirty="0" smtClean="0"/>
              <a:t>review</a:t>
            </a:r>
          </a:p>
          <a:p>
            <a:r>
              <a:rPr lang="en-US" sz="1800" dirty="0" smtClean="0"/>
              <a:t>Being </a:t>
            </a:r>
            <a:r>
              <a:rPr lang="en-US" sz="1800" dirty="0"/>
              <a:t>familiar with these strategies will aid in inclusion </a:t>
            </a:r>
            <a:r>
              <a:rPr lang="en-US" sz="1800" dirty="0" smtClean="0"/>
              <a:t>efforts</a:t>
            </a:r>
            <a:endParaRPr lang="en-US" sz="1800" dirty="0"/>
          </a:p>
          <a:p>
            <a:pPr marL="0" indent="0">
              <a:buNone/>
            </a:pP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2" name="Rectangle 2"/>
          <p:cNvSpPr>
            <a:spLocks noChangeArrowheads="1"/>
          </p:cNvSpPr>
          <p:nvPr>
            <p:custDataLst>
              <p:tags r:id="rId3"/>
            </p:custDataLst>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8" name="Picture 7"/>
          <p:cNvPicPr>
            <a:picLocks noChangeAspect="1"/>
          </p:cNvPicPr>
          <p:nvPr/>
        </p:nvPicPr>
        <p:blipFill>
          <a:blip r:embed="rId9"/>
          <a:stretch>
            <a:fillRect/>
          </a:stretch>
        </p:blipFill>
        <p:spPr>
          <a:xfrm>
            <a:off x="5494215" y="2526900"/>
            <a:ext cx="2844557" cy="1910895"/>
          </a:xfrm>
          <a:prstGeom prst="rect">
            <a:avLst/>
          </a:prstGeom>
        </p:spPr>
      </p:pic>
      <p:sp>
        <p:nvSpPr>
          <p:cNvPr id="12" name="Rectangle 11"/>
          <p:cNvSpPr/>
          <p:nvPr>
            <p:custDataLst>
              <p:tags r:id="rId4"/>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9" name="Rectangle 8"/>
          <p:cNvSpPr/>
          <p:nvPr>
            <p:custDataLst>
              <p:tags r:id="rId5"/>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3895546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514659"/>
            <a:ext cx="7975350" cy="4351338"/>
          </a:xfrm>
        </p:spPr>
        <p:txBody>
          <a:bodyPr>
            <a:noAutofit/>
          </a:bodyPr>
          <a:lstStyle/>
          <a:p>
            <a:pPr marL="0" indent="0">
              <a:buNone/>
            </a:pPr>
            <a:r>
              <a:rPr lang="en-US" sz="1600" b="1" i="1" dirty="0"/>
              <a:t>Example</a:t>
            </a:r>
          </a:p>
          <a:p>
            <a:r>
              <a:rPr lang="en-US" sz="1600" u="sng" dirty="0">
                <a:hlinkClick r:id="rId6"/>
              </a:rPr>
              <a:t>Montana’s Disability and Health Program</a:t>
            </a:r>
            <a:r>
              <a:rPr lang="en-US" sz="1600" dirty="0"/>
              <a:t> has taken a multi-pronged approach in addressing health care barriers faced by women with disabilities in </a:t>
            </a:r>
            <a:r>
              <a:rPr lang="en-US" sz="1600" dirty="0" smtClean="0"/>
              <a:t>Montana</a:t>
            </a:r>
            <a:endParaRPr lang="en-US" sz="1600" dirty="0"/>
          </a:p>
          <a:p>
            <a:r>
              <a:rPr lang="en-US" sz="1600" dirty="0" smtClean="0"/>
              <a:t>MDHP </a:t>
            </a:r>
            <a:r>
              <a:rPr lang="en-US" sz="1600" dirty="0"/>
              <a:t>disseminated CDC’s Right to Know Campaign materials to share experiences some women have had trying to access women’s health services, and raise awareness about cancer and other health risks all women </a:t>
            </a:r>
            <a:r>
              <a:rPr lang="en-US" sz="1600" dirty="0" smtClean="0"/>
              <a:t>face</a:t>
            </a:r>
          </a:p>
          <a:p>
            <a:r>
              <a:rPr lang="en-US" sz="1600" i="1" dirty="0" smtClean="0"/>
              <a:t>Every </a:t>
            </a:r>
            <a:r>
              <a:rPr lang="en-US" sz="1600" i="1" dirty="0"/>
              <a:t>Woman Matters: A Montana Multi-media Event Highlighting the Importance of Breast Cancer Screening among Women with Physical Disabilities</a:t>
            </a:r>
            <a:r>
              <a:rPr lang="en-US" sz="1600" dirty="0"/>
              <a:t>, which showcases local stories from women with disabilities to the </a:t>
            </a:r>
            <a:r>
              <a:rPr lang="en-US" sz="1600" dirty="0" smtClean="0"/>
              <a:t>community</a:t>
            </a:r>
          </a:p>
          <a:p>
            <a:r>
              <a:rPr lang="en-US" sz="1600" dirty="0" smtClean="0"/>
              <a:t>Worked </a:t>
            </a:r>
            <a:r>
              <a:rPr lang="en-US" sz="1600" dirty="0"/>
              <a:t>with mammography facilities throughout Montana to evaluate facility and customer service accessibility and create a Mammography Directory </a:t>
            </a:r>
            <a:endParaRPr lang="en-US" sz="1600" dirty="0" smtClean="0"/>
          </a:p>
          <a:p>
            <a:r>
              <a:rPr lang="en-US" sz="1600" dirty="0" smtClean="0"/>
              <a:t>Materials </a:t>
            </a:r>
            <a:r>
              <a:rPr lang="en-US" sz="1600" dirty="0"/>
              <a:t>developed and disseminated strategically target multiple audiences to raise awareness and better incorporate people with disabilities into health promotion </a:t>
            </a:r>
            <a:r>
              <a:rPr lang="en-US" sz="1600" dirty="0" smtClean="0"/>
              <a:t>programs</a:t>
            </a:r>
            <a:endParaRPr lang="en-US" sz="1600" dirty="0"/>
          </a:p>
          <a:p>
            <a:pPr marL="0" indent="0">
              <a:buNone/>
            </a:pP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256116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13" name="Content Placeholder 12"/>
          <p:cNvSpPr>
            <a:spLocks noGrp="1"/>
          </p:cNvSpPr>
          <p:nvPr>
            <p:ph idx="1"/>
            <p:custDataLst>
              <p:tags r:id="rId1"/>
            </p:custDataLst>
          </p:nvPr>
        </p:nvSpPr>
        <p:spPr>
          <a:xfrm>
            <a:off x="1394075" y="1223231"/>
            <a:ext cx="6406538" cy="350490"/>
          </a:xfrm>
        </p:spPr>
        <p:txBody>
          <a:bodyPr>
            <a:noAutofit/>
          </a:bodyPr>
          <a:lstStyle/>
          <a:p>
            <a:pPr marL="0" indent="0">
              <a:buNone/>
            </a:pPr>
            <a:r>
              <a:rPr lang="en-US" sz="1600" dirty="0"/>
              <a:t>Learn more – </a:t>
            </a:r>
            <a:r>
              <a:rPr lang="en-US" sz="1600" b="1" dirty="0"/>
              <a:t>Barriers to Health Care Access for People with Disabilities</a:t>
            </a:r>
            <a:endParaRPr lang="en-US" sz="1600" dirty="0"/>
          </a:p>
          <a:p>
            <a:pPr marL="0" indent="0">
              <a:buNone/>
            </a:pPr>
            <a:r>
              <a:rPr lang="en-US" sz="1400" dirty="0"/>
              <a:t> </a:t>
            </a:r>
          </a:p>
          <a:p>
            <a:pPr marL="0" indent="0">
              <a:buNone/>
            </a:pPr>
            <a:endParaRPr lang="en-US" sz="1400" dirty="0"/>
          </a:p>
        </p:txBody>
      </p:sp>
      <p:sp>
        <p:nvSpPr>
          <p:cNvPr id="11" name="Rectangle 10"/>
          <p:cNvSpPr/>
          <p:nvPr>
            <p:custDataLst>
              <p:tags r:id="rId2"/>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2" name="Rectangle 1"/>
          <p:cNvSpPr/>
          <p:nvPr>
            <p:custDataLst>
              <p:tags r:id="rId3"/>
            </p:custDataLst>
          </p:nvPr>
        </p:nvSpPr>
        <p:spPr>
          <a:xfrm>
            <a:off x="4341341" y="6128570"/>
            <a:ext cx="4572000" cy="287002"/>
          </a:xfrm>
          <a:prstGeom prst="rect">
            <a:avLst/>
          </a:prstGeom>
        </p:spPr>
        <p:txBody>
          <a:bodyPr>
            <a:spAutoFit/>
          </a:bodyPr>
          <a:lstStyle/>
          <a:p>
            <a:pPr algn="r">
              <a:lnSpc>
                <a:spcPct val="115000"/>
              </a:lnSpc>
            </a:pPr>
            <a:r>
              <a:rPr lang="en-US" sz="1100" dirty="0"/>
              <a:t>Source: </a:t>
            </a:r>
            <a:r>
              <a:rPr lang="en-US" sz="1100" u="sng" dirty="0">
                <a:hlinkClick r:id="rId9"/>
              </a:rPr>
              <a:t>Disability and Health, World Health Organization (WHO)</a:t>
            </a:r>
            <a:endPar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
        <p:nvSpPr>
          <p:cNvPr id="3" name="TextBox 2"/>
          <p:cNvSpPr txBox="1"/>
          <p:nvPr>
            <p:custDataLst>
              <p:tags r:id="rId5"/>
            </p:custDataLst>
          </p:nvPr>
        </p:nvSpPr>
        <p:spPr>
          <a:xfrm>
            <a:off x="971006" y="1513892"/>
            <a:ext cx="7252677" cy="4844403"/>
          </a:xfrm>
          <a:prstGeom prst="rect">
            <a:avLst/>
          </a:prstGeom>
          <a:noFill/>
        </p:spPr>
        <p:txBody>
          <a:bodyPr wrap="square" rtlCol="0">
            <a:spAutoFit/>
          </a:bodyPr>
          <a:lstStyle/>
          <a:p>
            <a:pPr marR="190500" fontAlgn="base">
              <a:lnSpc>
                <a:spcPct val="115000"/>
              </a:lnSpc>
            </a:pPr>
            <a:r>
              <a:rPr lang="en-US" sz="1600" dirty="0"/>
              <a:t>People with disabilities encounter a range of barriers when they attempt to access health care including the following:</a:t>
            </a:r>
          </a:p>
          <a:p>
            <a:pPr marR="190500" fontAlgn="base"/>
            <a:r>
              <a:rPr lang="en-US" sz="1600" b="1" dirty="0"/>
              <a:t>Prohibitive costs</a:t>
            </a:r>
          </a:p>
          <a:p>
            <a:pPr marR="190500" fontAlgn="base"/>
            <a:r>
              <a:rPr lang="en-US" sz="1600" dirty="0"/>
              <a:t>Affordability of health services and transportation are two main reasons why people with disabilities do not receive needed health care in low-income countries </a:t>
            </a:r>
          </a:p>
          <a:p>
            <a:pPr marR="190500" fontAlgn="base"/>
            <a:endParaRPr lang="en-US" sz="1600" b="1" dirty="0"/>
          </a:p>
          <a:p>
            <a:pPr marR="190500" fontAlgn="base"/>
            <a:r>
              <a:rPr lang="en-US" sz="1600" b="1" dirty="0"/>
              <a:t>Limited availability of services</a:t>
            </a:r>
          </a:p>
          <a:p>
            <a:pPr marR="190500" fontAlgn="base"/>
            <a:r>
              <a:rPr lang="en-US" sz="1600" dirty="0"/>
              <a:t>The lack of appropriate services for people with disabilities is a significant barrier to health care </a:t>
            </a:r>
          </a:p>
          <a:p>
            <a:pPr marR="190500" fontAlgn="base"/>
            <a:endParaRPr lang="en-US" sz="1600" dirty="0"/>
          </a:p>
          <a:p>
            <a:pPr marR="190500" fontAlgn="base"/>
            <a:r>
              <a:rPr lang="en-US" sz="1600" b="1" dirty="0"/>
              <a:t>Physical barriers</a:t>
            </a:r>
          </a:p>
          <a:p>
            <a:pPr marR="190500" fontAlgn="base"/>
            <a:r>
              <a:rPr lang="en-US" sz="1600" dirty="0"/>
              <a:t>Uneven access to buildings (hospitals, health centers), inaccessible medical equipment, poor signage, narrow doorways, internal steps, inadequate bathroom facilities, and inaccessible parking areas create barriers to health care facilities. </a:t>
            </a:r>
            <a:endParaRPr lang="en-US" sz="1600" b="1" dirty="0"/>
          </a:p>
          <a:p>
            <a:pPr marR="190500" fontAlgn="base"/>
            <a:endParaRPr lang="en-US" sz="1600" b="1" dirty="0"/>
          </a:p>
          <a:p>
            <a:pPr marR="190500" fontAlgn="base"/>
            <a:r>
              <a:rPr lang="en-US" sz="1600" b="1" dirty="0"/>
              <a:t>Inadequate skills and knowledge of health workers</a:t>
            </a:r>
          </a:p>
          <a:p>
            <a:pPr marR="190500" fontAlgn="base"/>
            <a:r>
              <a:rPr lang="en-US" sz="1600" dirty="0"/>
              <a:t>People with disabilities were more than twice as likely to report finding health care provider skills inadequate to meet their needs</a:t>
            </a:r>
          </a:p>
          <a:p>
            <a:endParaRPr lang="en-US" sz="1600" dirty="0"/>
          </a:p>
        </p:txBody>
      </p:sp>
    </p:spTree>
    <p:extLst>
      <p:ext uri="{BB962C8B-B14F-4D97-AF65-F5344CB8AC3E}">
        <p14:creationId xmlns:p14="http://schemas.microsoft.com/office/powerpoint/2010/main" val="928349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566035"/>
            <a:ext cx="7975350" cy="4351338"/>
          </a:xfrm>
        </p:spPr>
        <p:txBody>
          <a:bodyPr>
            <a:noAutofit/>
          </a:bodyPr>
          <a:lstStyle/>
          <a:p>
            <a:pPr marL="0" indent="0">
              <a:buNone/>
            </a:pPr>
            <a:r>
              <a:rPr lang="en-US" sz="1600" b="1" dirty="0"/>
              <a:t>Learning Objective 3</a:t>
            </a:r>
          </a:p>
          <a:p>
            <a:pPr marL="0" indent="0">
              <a:buNone/>
            </a:pPr>
            <a:r>
              <a:rPr lang="en-US" sz="1600" b="1" dirty="0"/>
              <a:t>Identify emerging issues that impact people with disabilities. </a:t>
            </a:r>
          </a:p>
          <a:p>
            <a:pPr marL="0" indent="0">
              <a:buNone/>
            </a:pPr>
            <a:r>
              <a:rPr lang="en-US" sz="1600" dirty="0"/>
              <a:t>There are many issues to be aware of that impact the lives of people with disabilities. These emerging issues should be considered when planning public health programs.</a:t>
            </a:r>
          </a:p>
          <a:p>
            <a:pPr marL="0" indent="0">
              <a:buNone/>
            </a:pPr>
            <a:r>
              <a:rPr lang="en-US" sz="1600" b="1" dirty="0"/>
              <a:t>Emerging Issues:</a:t>
            </a:r>
          </a:p>
          <a:p>
            <a:pPr marL="0" indent="0">
              <a:buNone/>
            </a:pPr>
            <a:r>
              <a:rPr lang="en-US" sz="1600" b="1" dirty="0"/>
              <a:t>Housing</a:t>
            </a:r>
            <a:r>
              <a:rPr lang="en-US" sz="1600" dirty="0"/>
              <a:t> </a:t>
            </a:r>
            <a:endParaRPr lang="en-US" sz="1600" dirty="0" smtClean="0"/>
          </a:p>
          <a:p>
            <a:r>
              <a:rPr lang="en-US" sz="1600" dirty="0" smtClean="0"/>
              <a:t>For </a:t>
            </a:r>
            <a:r>
              <a:rPr lang="en-US" sz="1600" dirty="0"/>
              <a:t>many people with significant and long-term disabilities safety and accessibility in housing is an </a:t>
            </a:r>
            <a:r>
              <a:rPr lang="en-US" sz="1600" dirty="0" smtClean="0"/>
              <a:t>issue</a:t>
            </a:r>
          </a:p>
          <a:p>
            <a:r>
              <a:rPr lang="en-US" sz="1600" dirty="0" smtClean="0"/>
              <a:t>As </a:t>
            </a:r>
            <a:r>
              <a:rPr lang="en-US" sz="1600" dirty="0"/>
              <a:t>the population ages the rate of people with disabilities may increase, and so will the danger of falls and </a:t>
            </a:r>
            <a:r>
              <a:rPr lang="en-US" sz="1600" dirty="0" smtClean="0"/>
              <a:t>injury</a:t>
            </a:r>
          </a:p>
          <a:p>
            <a:r>
              <a:rPr lang="en-US" sz="1600" dirty="0" smtClean="0"/>
              <a:t>For </a:t>
            </a:r>
            <a:r>
              <a:rPr lang="en-US" sz="1600" dirty="0"/>
              <a:t>people with mobility issues, having housing that is accessible and safe </a:t>
            </a:r>
            <a:r>
              <a:rPr lang="en-US" sz="1600" dirty="0" smtClean="0"/>
              <a:t>is </a:t>
            </a:r>
            <a:r>
              <a:rPr lang="en-US" sz="1600" dirty="0"/>
              <a:t>a daunting </a:t>
            </a:r>
            <a:r>
              <a:rPr lang="en-US" sz="1600" dirty="0" smtClean="0"/>
              <a:t>task</a:t>
            </a:r>
          </a:p>
          <a:p>
            <a:r>
              <a:rPr lang="en-US" sz="1600" dirty="0" smtClean="0"/>
              <a:t>Also </a:t>
            </a:r>
            <a:r>
              <a:rPr lang="en-US" sz="1600" dirty="0"/>
              <a:t>having communities that are safe and accessible is also a </a:t>
            </a:r>
            <a:r>
              <a:rPr lang="en-US" sz="1600" dirty="0" smtClean="0"/>
              <a:t>challenge</a:t>
            </a: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480766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7975350" cy="4351338"/>
          </a:xfrm>
        </p:spPr>
        <p:txBody>
          <a:bodyPr>
            <a:noAutofit/>
          </a:bodyPr>
          <a:lstStyle/>
          <a:p>
            <a:pPr marL="0" indent="0">
              <a:buNone/>
            </a:pPr>
            <a:r>
              <a:rPr lang="en-US" sz="1800" b="1" dirty="0"/>
              <a:t>Emerging </a:t>
            </a:r>
            <a:r>
              <a:rPr lang="en-US" sz="1800" b="1" dirty="0" smtClean="0"/>
              <a:t>Issues:</a:t>
            </a:r>
            <a:endParaRPr lang="en-US" sz="1800" b="1" dirty="0"/>
          </a:p>
          <a:p>
            <a:pPr marL="0" indent="0">
              <a:buNone/>
            </a:pPr>
            <a:r>
              <a:rPr lang="en-US" sz="1800" b="1" dirty="0"/>
              <a:t>Emergency Preparedness </a:t>
            </a:r>
            <a:endParaRPr lang="en-US" sz="1800" dirty="0"/>
          </a:p>
          <a:p>
            <a:r>
              <a:rPr lang="en-US" sz="1800" dirty="0" smtClean="0"/>
              <a:t>Mobility </a:t>
            </a:r>
            <a:r>
              <a:rPr lang="en-US" sz="1800" dirty="0"/>
              <a:t>and other challenges for people with disabilities can add difficulty when emergencies </a:t>
            </a:r>
            <a:r>
              <a:rPr lang="en-US" sz="1800" dirty="0" smtClean="0"/>
              <a:t>arise</a:t>
            </a:r>
          </a:p>
          <a:p>
            <a:r>
              <a:rPr lang="en-US" sz="1800" dirty="0" smtClean="0"/>
              <a:t>Emergency </a:t>
            </a:r>
            <a:r>
              <a:rPr lang="en-US" sz="1800" dirty="0"/>
              <a:t>preparedness for people with disabilities that take into account challenges and issues is essential for public </a:t>
            </a:r>
            <a:r>
              <a:rPr lang="en-US" sz="1800" dirty="0" smtClean="0"/>
              <a:t>safety</a:t>
            </a:r>
            <a:endParaRPr lang="en-US" sz="1800" dirty="0"/>
          </a:p>
          <a:p>
            <a:pPr marL="0" indent="0">
              <a:buNone/>
            </a:pPr>
            <a:r>
              <a:rPr lang="en-US" sz="1800" dirty="0"/>
              <a:t> </a:t>
            </a:r>
          </a:p>
          <a:p>
            <a:pPr marL="0" indent="0">
              <a:buNone/>
            </a:pPr>
            <a:r>
              <a:rPr lang="en-US" sz="1800" b="1" dirty="0"/>
              <a:t>Building Healthy Communities for Active Aging </a:t>
            </a:r>
            <a:endParaRPr lang="en-US" sz="1800" dirty="0"/>
          </a:p>
          <a:p>
            <a:r>
              <a:rPr lang="en-US" sz="1800" dirty="0" smtClean="0"/>
              <a:t>As </a:t>
            </a:r>
            <a:r>
              <a:rPr lang="en-US" sz="1800" dirty="0"/>
              <a:t>people age they may experience some form of disability. Also as people who have disabilities age their needs change as </a:t>
            </a:r>
            <a:r>
              <a:rPr lang="en-US" sz="1800" dirty="0" smtClean="0"/>
              <a:t>well</a:t>
            </a:r>
          </a:p>
          <a:p>
            <a:r>
              <a:rPr lang="en-US" sz="1800" dirty="0" smtClean="0"/>
              <a:t>Older </a:t>
            </a:r>
            <a:r>
              <a:rPr lang="en-US" sz="1800" dirty="0"/>
              <a:t>people with disabilities need sustainable environments free of hazards and accessibility </a:t>
            </a:r>
            <a:r>
              <a:rPr lang="en-US" sz="1800" dirty="0" smtClean="0"/>
              <a:t>challenges</a:t>
            </a:r>
            <a:endParaRPr lang="en-US" sz="1800" dirty="0"/>
          </a:p>
          <a:p>
            <a:pPr marL="0" indent="0">
              <a:buNone/>
            </a:pPr>
            <a:endParaRPr lang="en-US" sz="1800" dirty="0"/>
          </a:p>
          <a:p>
            <a:pPr marL="0" indent="0">
              <a:buNone/>
            </a:pP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149484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7975350" cy="4351338"/>
          </a:xfrm>
        </p:spPr>
        <p:txBody>
          <a:bodyPr>
            <a:noAutofit/>
          </a:bodyPr>
          <a:lstStyle/>
          <a:p>
            <a:pPr marL="0" indent="0">
              <a:buNone/>
            </a:pPr>
            <a:r>
              <a:rPr lang="en-US" sz="1800" b="1" dirty="0"/>
              <a:t>Emerging </a:t>
            </a:r>
            <a:r>
              <a:rPr lang="en-US" sz="1800" b="1" dirty="0" smtClean="0"/>
              <a:t>Issues:</a:t>
            </a:r>
            <a:endParaRPr lang="en-US" sz="1800" b="1" dirty="0"/>
          </a:p>
          <a:p>
            <a:pPr marL="0" indent="0">
              <a:buNone/>
            </a:pPr>
            <a:r>
              <a:rPr lang="en-US" sz="1800" b="1" dirty="0"/>
              <a:t>Preventive Screening </a:t>
            </a:r>
            <a:endParaRPr lang="en-US" sz="1800" dirty="0"/>
          </a:p>
          <a:p>
            <a:r>
              <a:rPr lang="en-US" sz="1800" dirty="0" smtClean="0"/>
              <a:t>People </a:t>
            </a:r>
            <a:r>
              <a:rPr lang="en-US" sz="1800" dirty="0"/>
              <a:t>with disabilities have a greater incidence of chronic disease than people without </a:t>
            </a:r>
            <a:r>
              <a:rPr lang="en-US" sz="1800" dirty="0" smtClean="0"/>
              <a:t>disabilities</a:t>
            </a:r>
            <a:endParaRPr lang="en-US" sz="1800" dirty="0"/>
          </a:p>
          <a:p>
            <a:r>
              <a:rPr lang="en-US" sz="1800" dirty="0" smtClean="0"/>
              <a:t> There is </a:t>
            </a:r>
            <a:r>
              <a:rPr lang="en-US" sz="1800" dirty="0"/>
              <a:t>a greater need for people with disabilities to have access to preventative screenings for chronic health </a:t>
            </a:r>
            <a:r>
              <a:rPr lang="en-US" sz="1800" dirty="0" smtClean="0"/>
              <a:t>issues</a:t>
            </a:r>
          </a:p>
          <a:p>
            <a:r>
              <a:rPr lang="en-US" sz="1800" dirty="0"/>
              <a:t>I</a:t>
            </a:r>
            <a:r>
              <a:rPr lang="en-US" sz="1800" dirty="0" smtClean="0"/>
              <a:t>ssues </a:t>
            </a:r>
            <a:r>
              <a:rPr lang="en-US" sz="1800" dirty="0"/>
              <a:t>like access, and cost there may be barriers to preventative screening that public health professionals should be aware of to help decrease health </a:t>
            </a:r>
            <a:r>
              <a:rPr lang="en-US" sz="1800" dirty="0" smtClean="0"/>
              <a:t>disparities</a:t>
            </a:r>
            <a:endParaRPr lang="en-US" sz="1800" dirty="0"/>
          </a:p>
          <a:p>
            <a:pPr marL="0" indent="0">
              <a:buNone/>
            </a:pPr>
            <a:r>
              <a:rPr lang="en-US" sz="1800" b="1" dirty="0"/>
              <a:t>Transportation </a:t>
            </a:r>
            <a:endParaRPr lang="en-US" sz="1800" dirty="0" smtClean="0"/>
          </a:p>
          <a:p>
            <a:r>
              <a:rPr lang="en-US" sz="1800" dirty="0" smtClean="0"/>
              <a:t>People </a:t>
            </a:r>
            <a:r>
              <a:rPr lang="en-US" sz="1800" dirty="0"/>
              <a:t>with disabilities may have difficulty accessing transportation </a:t>
            </a:r>
            <a:r>
              <a:rPr lang="en-US" sz="1800" dirty="0" smtClean="0"/>
              <a:t>services</a:t>
            </a:r>
          </a:p>
          <a:p>
            <a:r>
              <a:rPr lang="en-US" sz="1800" dirty="0" smtClean="0"/>
              <a:t>Transportation </a:t>
            </a:r>
            <a:r>
              <a:rPr lang="en-US" sz="1800" dirty="0"/>
              <a:t>is vital for people with disabilities to access health care, employment and life in the </a:t>
            </a:r>
            <a:r>
              <a:rPr lang="en-US" sz="1800" dirty="0" smtClean="0"/>
              <a:t>community</a:t>
            </a:r>
            <a:endParaRPr lang="en-US" sz="1800" dirty="0"/>
          </a:p>
          <a:p>
            <a:pPr marL="0" indent="0">
              <a:buNone/>
            </a:pPr>
            <a:endParaRPr lang="en-US" sz="1800" dirty="0"/>
          </a:p>
          <a:p>
            <a:pPr marL="0" indent="0">
              <a:buNone/>
            </a:pP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3187845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74945" y="1134427"/>
            <a:ext cx="7975350" cy="509432"/>
          </a:xfrm>
        </p:spPr>
        <p:txBody>
          <a:bodyPr>
            <a:noAutofit/>
          </a:bodyPr>
          <a:lstStyle/>
          <a:p>
            <a:pPr marL="0" indent="0">
              <a:buNone/>
            </a:pPr>
            <a:r>
              <a:rPr lang="en-US" sz="1600" b="1" dirty="0"/>
              <a:t>Learn more - Emerging Issues in Disability and Health </a:t>
            </a:r>
          </a:p>
          <a:p>
            <a:pPr marL="0" indent="0">
              <a:buNone/>
            </a:pPr>
            <a:endParaRPr lang="en-US" sz="1600" b="1" dirty="0"/>
          </a:p>
          <a:p>
            <a:pPr marL="0" indent="0">
              <a:buNone/>
            </a:pPr>
            <a:endParaRPr lang="en-US" sz="1600" dirty="0"/>
          </a:p>
          <a:p>
            <a:pPr marL="0" indent="0">
              <a:buNone/>
            </a:pP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11" name="Rectangle 10"/>
          <p:cNvSpPr/>
          <p:nvPr>
            <p:custDataLst>
              <p:tags r:id="rId2"/>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3"/>
            </p:custDataLst>
          </p:nvPr>
        </p:nvSpPr>
        <p:spPr>
          <a:xfrm>
            <a:off x="4572000" y="6529301"/>
            <a:ext cx="4572000" cy="261610"/>
          </a:xfrm>
          <a:prstGeom prst="rect">
            <a:avLst/>
          </a:prstGeom>
        </p:spPr>
        <p:txBody>
          <a:bodyPr>
            <a:spAutoFit/>
          </a:bodyPr>
          <a:lstStyle/>
          <a:p>
            <a:r>
              <a:rPr lang="en-US" sz="1100" dirty="0"/>
              <a:t>Source: </a:t>
            </a:r>
            <a:r>
              <a:rPr lang="en-US" sz="1100" u="sng" dirty="0">
                <a:hlinkClick r:id="rId8"/>
              </a:rPr>
              <a:t>Healthy People 2020, Topics &amp; Objectives, Disability and Health</a:t>
            </a:r>
            <a:endPar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pic>
        <p:nvPicPr>
          <p:cNvPr id="2" name="Picture 1"/>
          <p:cNvPicPr>
            <a:picLocks noChangeAspect="1"/>
          </p:cNvPicPr>
          <p:nvPr/>
        </p:nvPicPr>
        <p:blipFill>
          <a:blip r:embed="rId9"/>
          <a:stretch>
            <a:fillRect/>
          </a:stretch>
        </p:blipFill>
        <p:spPr>
          <a:xfrm>
            <a:off x="1274400" y="1389143"/>
            <a:ext cx="6949953" cy="4978453"/>
          </a:xfrm>
          <a:prstGeom prst="rect">
            <a:avLst/>
          </a:prstGeom>
        </p:spPr>
      </p:pic>
    </p:spTree>
    <p:extLst>
      <p:ext uri="{BB962C8B-B14F-4D97-AF65-F5344CB8AC3E}">
        <p14:creationId xmlns:p14="http://schemas.microsoft.com/office/powerpoint/2010/main" val="3756437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325563"/>
            <a:ext cx="7975350" cy="4351338"/>
          </a:xfrm>
        </p:spPr>
        <p:txBody>
          <a:bodyPr>
            <a:noAutofit/>
          </a:bodyPr>
          <a:lstStyle/>
          <a:p>
            <a:pPr marL="0" indent="0">
              <a:buNone/>
            </a:pPr>
            <a:r>
              <a:rPr lang="en-US" sz="1600" b="1" i="1" dirty="0"/>
              <a:t>Examples</a:t>
            </a:r>
          </a:p>
          <a:p>
            <a:pPr marL="0" indent="0">
              <a:buNone/>
            </a:pPr>
            <a:r>
              <a:rPr lang="en-US" sz="1600" b="1" dirty="0"/>
              <a:t>Housing</a:t>
            </a:r>
          </a:p>
          <a:p>
            <a:r>
              <a:rPr lang="en-US" sz="1600" dirty="0"/>
              <a:t>In Montana, one in four adults has a mobility limitation, and many require special equipment for </a:t>
            </a:r>
            <a:r>
              <a:rPr lang="en-US" sz="1600" dirty="0" smtClean="0"/>
              <a:t>mobility</a:t>
            </a:r>
            <a:endParaRPr lang="en-US" sz="1600" dirty="0"/>
          </a:p>
          <a:p>
            <a:r>
              <a:rPr lang="en-US" sz="1600" dirty="0" smtClean="0"/>
              <a:t>Fewer than </a:t>
            </a:r>
            <a:r>
              <a:rPr lang="en-US" sz="1600" dirty="0"/>
              <a:t>20% of Montana homes are “visitable” and finding accessible housing is a major challenge for people with disabilities who want to live independently in the </a:t>
            </a:r>
            <a:r>
              <a:rPr lang="en-US" sz="1600" dirty="0" smtClean="0"/>
              <a:t>community</a:t>
            </a:r>
            <a:endParaRPr lang="en-US" sz="1600" dirty="0"/>
          </a:p>
          <a:p>
            <a:r>
              <a:rPr lang="en-US" sz="1600" dirty="0" smtClean="0"/>
              <a:t>A </a:t>
            </a:r>
            <a:r>
              <a:rPr lang="en-US" sz="1600" dirty="0"/>
              <a:t>lack of accessibility in a home can lead to greater possibility of falls, decreased independence, and </a:t>
            </a:r>
            <a:r>
              <a:rPr lang="en-US" sz="1600" dirty="0" smtClean="0"/>
              <a:t>isolation</a:t>
            </a:r>
            <a:endParaRPr lang="en-US" sz="1600" dirty="0"/>
          </a:p>
          <a:p>
            <a:pPr marL="0" indent="0">
              <a:buNone/>
            </a:pPr>
            <a:r>
              <a:rPr lang="en-US" sz="1600" b="1" dirty="0"/>
              <a:t>Emergency Preparedness</a:t>
            </a:r>
          </a:p>
          <a:p>
            <a:r>
              <a:rPr lang="en-US" sz="1600" dirty="0"/>
              <a:t>In 2009, the Oregon Office on Disability and Health (OODH) developed the “Ready Now! Emergency Preparedness Toolkit” </a:t>
            </a:r>
            <a:endParaRPr lang="en-US" sz="1600" dirty="0" smtClean="0"/>
          </a:p>
          <a:p>
            <a:r>
              <a:rPr lang="en-US" sz="1600" dirty="0" smtClean="0"/>
              <a:t>“</a:t>
            </a:r>
            <a:r>
              <a:rPr lang="en-US" sz="1600" dirty="0"/>
              <a:t>Ready Now!” encourages self-reliance, teaching people with disabilities how to prepare and care for themselves in case of an </a:t>
            </a:r>
            <a:r>
              <a:rPr lang="en-US" sz="1600" dirty="0" smtClean="0"/>
              <a:t>emergency</a:t>
            </a:r>
          </a:p>
          <a:p>
            <a:r>
              <a:rPr lang="en-US" sz="1600" dirty="0" smtClean="0"/>
              <a:t>Participants </a:t>
            </a:r>
            <a:r>
              <a:rPr lang="en-US" sz="1600" dirty="0"/>
              <a:t>learn to identify emergency situations, develop personal contact lists, and assemble “to-go bags” and “72-hour kits,” care for their pets and service animals during an emergency, develop evacuation plans, and update emergency preparedness </a:t>
            </a:r>
            <a:r>
              <a:rPr lang="en-US" sz="1600" dirty="0" smtClean="0"/>
              <a:t>plans</a:t>
            </a: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4053882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209710"/>
            <a:ext cx="7975350" cy="4351338"/>
          </a:xfrm>
        </p:spPr>
        <p:txBody>
          <a:bodyPr>
            <a:noAutofit/>
          </a:bodyPr>
          <a:lstStyle/>
          <a:p>
            <a:pPr marL="0" indent="0">
              <a:buNone/>
            </a:pPr>
            <a:r>
              <a:rPr lang="en-US" sz="1600" b="1" i="1" dirty="0"/>
              <a:t>Examples</a:t>
            </a:r>
          </a:p>
          <a:p>
            <a:pPr marL="0" indent="0">
              <a:buNone/>
            </a:pPr>
            <a:r>
              <a:rPr lang="en-US" sz="1600" b="1" dirty="0"/>
              <a:t>Building Healthy Communities for Active Aging</a:t>
            </a:r>
          </a:p>
          <a:p>
            <a:r>
              <a:rPr lang="en-US" sz="1600" dirty="0"/>
              <a:t>The </a:t>
            </a:r>
            <a:r>
              <a:rPr lang="en-US" sz="1600" u="sng" dirty="0">
                <a:hlinkClick r:id="rId6"/>
              </a:rPr>
              <a:t>CDC Healthy Aging Research Network (HAN)</a:t>
            </a:r>
            <a:r>
              <a:rPr lang="en-US" sz="1600" dirty="0"/>
              <a:t> brought together diverse communities and multi-disciplinary expertise from across the country to identify and address health promotion needs for healthy </a:t>
            </a:r>
            <a:r>
              <a:rPr lang="en-US" sz="1600" dirty="0" smtClean="0"/>
              <a:t>aging</a:t>
            </a:r>
          </a:p>
          <a:p>
            <a:r>
              <a:rPr lang="en-US" sz="1600" dirty="0" smtClean="0"/>
              <a:t>Strong </a:t>
            </a:r>
            <a:r>
              <a:rPr lang="en-US" sz="1600" dirty="0"/>
              <a:t>partnerships at local, regional and national levels were fundamental to HAN's successes</a:t>
            </a:r>
            <a:r>
              <a:rPr lang="en-US" sz="1600" dirty="0" smtClean="0"/>
              <a:t>.</a:t>
            </a:r>
          </a:p>
          <a:p>
            <a:r>
              <a:rPr lang="en-US" sz="1600" dirty="0" smtClean="0"/>
              <a:t> </a:t>
            </a:r>
            <a:r>
              <a:rPr lang="en-US" sz="1600" dirty="0"/>
              <a:t>Through these partnerships, HAN delivered on a mission to:</a:t>
            </a:r>
          </a:p>
          <a:p>
            <a:pPr lvl="1"/>
            <a:r>
              <a:rPr lang="en-US" sz="1400" dirty="0"/>
              <a:t>Better understand the determinants of healthy aging in diverse populations and settings;</a:t>
            </a:r>
          </a:p>
          <a:p>
            <a:pPr lvl="1"/>
            <a:r>
              <a:rPr lang="en-US" sz="1400" dirty="0"/>
              <a:t>Identify, develop and evaluate programs and policies that promote healthy aging; and</a:t>
            </a:r>
          </a:p>
          <a:p>
            <a:pPr lvl="1"/>
            <a:r>
              <a:rPr lang="en-US" sz="1400" dirty="0"/>
              <a:t>Translate and disseminate research into effective and sustainable public health programs and policies throughout the </a:t>
            </a:r>
            <a:r>
              <a:rPr lang="en-US" sz="1400" dirty="0" smtClean="0"/>
              <a:t>nation</a:t>
            </a:r>
          </a:p>
          <a:p>
            <a:pPr marL="457200" lvl="1" indent="0">
              <a:buNone/>
            </a:pPr>
            <a:endParaRPr lang="en-US" sz="1400" dirty="0"/>
          </a:p>
          <a:p>
            <a:r>
              <a:rPr lang="en-US" sz="1600" dirty="0" smtClean="0"/>
              <a:t> </a:t>
            </a:r>
            <a:r>
              <a:rPr lang="en-US" sz="1600" dirty="0"/>
              <a:t>“</a:t>
            </a:r>
            <a:r>
              <a:rPr lang="en-US" sz="1600" u="sng" dirty="0">
                <a:hlinkClick r:id="rId7"/>
              </a:rPr>
              <a:t>Building Healthy Communities For Active Aging - National Recognition</a:t>
            </a:r>
            <a:r>
              <a:rPr lang="en-US" sz="1600" dirty="0"/>
              <a:t>" Program supported by the U.S. Environmental Protection Agency (EPA) encourages and rewards existing and new communities to design senior friendly neighborhoods and </a:t>
            </a:r>
            <a:r>
              <a:rPr lang="en-US" sz="1600" dirty="0" smtClean="0"/>
              <a:t>environments</a:t>
            </a: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22670927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325563"/>
            <a:ext cx="7975350" cy="4351338"/>
          </a:xfrm>
        </p:spPr>
        <p:txBody>
          <a:bodyPr>
            <a:noAutofit/>
          </a:bodyPr>
          <a:lstStyle/>
          <a:p>
            <a:pPr marL="0" indent="0">
              <a:buNone/>
            </a:pPr>
            <a:r>
              <a:rPr lang="en-US" sz="1800" b="1" i="1" dirty="0"/>
              <a:t>Examples</a:t>
            </a:r>
          </a:p>
          <a:p>
            <a:pPr marL="0" indent="0">
              <a:buNone/>
            </a:pPr>
            <a:r>
              <a:rPr lang="en-US" sz="1800" b="1" dirty="0"/>
              <a:t>Preventive Screening</a:t>
            </a:r>
          </a:p>
          <a:p>
            <a:r>
              <a:rPr lang="en-US" sz="1600" dirty="0"/>
              <a:t>The </a:t>
            </a:r>
            <a:r>
              <a:rPr lang="en-US" sz="1600" u="sng" dirty="0">
                <a:hlinkClick r:id="rId6"/>
              </a:rPr>
              <a:t>Right to Know Campaign</a:t>
            </a:r>
            <a:r>
              <a:rPr lang="en-US" sz="1600" dirty="0"/>
              <a:t> is a breast cancer education project developed by the Centers for Disease Control and Prevention (CDC</a:t>
            </a:r>
            <a:r>
              <a:rPr lang="en-US" sz="1600" dirty="0" smtClean="0"/>
              <a:t>)</a:t>
            </a:r>
          </a:p>
          <a:p>
            <a:r>
              <a:rPr lang="en-US" sz="1600" dirty="0" smtClean="0"/>
              <a:t>The </a:t>
            </a:r>
            <a:r>
              <a:rPr lang="en-US" sz="1600" dirty="0"/>
              <a:t>campaign uses health promotion materials to target and encourage women with physical disabilities to get a </a:t>
            </a:r>
            <a:r>
              <a:rPr lang="en-US" sz="1600" dirty="0" smtClean="0"/>
              <a:t>mammogram</a:t>
            </a:r>
            <a:endParaRPr lang="en-US" sz="1600" dirty="0"/>
          </a:p>
          <a:p>
            <a:r>
              <a:rPr lang="en-US" sz="1600" dirty="0"/>
              <a:t>The </a:t>
            </a:r>
            <a:r>
              <a:rPr lang="en-US" sz="1600" u="sng" dirty="0">
                <a:hlinkClick r:id="rId7"/>
              </a:rPr>
              <a:t>Oregon Office on Disability and Health (OODH)</a:t>
            </a:r>
            <a:r>
              <a:rPr lang="en-US" sz="1600" dirty="0"/>
              <a:t> takes this campaign one step further by promoting breast cancer screenings for women with ALL types of disabilities, including women with sensory and/or cognitive </a:t>
            </a:r>
            <a:r>
              <a:rPr lang="en-US" sz="1600" dirty="0" smtClean="0"/>
              <a:t>disabilities</a:t>
            </a:r>
          </a:p>
          <a:p>
            <a:r>
              <a:rPr lang="en-US" sz="1600" dirty="0" smtClean="0"/>
              <a:t>They do this </a:t>
            </a:r>
            <a:r>
              <a:rPr lang="en-US" sz="1600" dirty="0"/>
              <a:t>by ensuring that </a:t>
            </a:r>
            <a:r>
              <a:rPr lang="en-US" sz="1600" dirty="0" smtClean="0"/>
              <a:t>their activities</a:t>
            </a:r>
            <a:r>
              <a:rPr lang="en-US" sz="1600" dirty="0"/>
              <a:t>, educational materials and trainings include information targeting women with all forms of developmental, cognitive and intellectual </a:t>
            </a:r>
            <a:r>
              <a:rPr lang="en-US" sz="1600" dirty="0" smtClean="0"/>
              <a:t>disabilities</a:t>
            </a:r>
          </a:p>
          <a:p>
            <a:r>
              <a:rPr lang="en-US" sz="1600" dirty="0" smtClean="0"/>
              <a:t>In </a:t>
            </a:r>
            <a:r>
              <a:rPr lang="en-US" sz="1600" dirty="0"/>
              <a:t>addition, OODH provides trainings and resources to health care professionals on how they can best serve the needs of women with various types of </a:t>
            </a:r>
            <a:r>
              <a:rPr lang="en-US" sz="1600" dirty="0" smtClean="0"/>
              <a:t>disabilities</a:t>
            </a:r>
            <a:endParaRPr lang="en-US" sz="1600" dirty="0"/>
          </a:p>
          <a:p>
            <a:pPr marL="0" indent="0">
              <a:buNone/>
            </a:pP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4077033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325563"/>
            <a:ext cx="7975350" cy="4351338"/>
          </a:xfrm>
        </p:spPr>
        <p:txBody>
          <a:bodyPr>
            <a:noAutofit/>
          </a:bodyPr>
          <a:lstStyle/>
          <a:p>
            <a:pPr marL="0" indent="0">
              <a:buNone/>
            </a:pPr>
            <a:r>
              <a:rPr lang="en-US" sz="1600" b="1" i="1" dirty="0"/>
              <a:t>Examples</a:t>
            </a:r>
          </a:p>
          <a:p>
            <a:pPr marL="0" indent="0">
              <a:buNone/>
            </a:pPr>
            <a:r>
              <a:rPr lang="en-US" sz="1600" b="1" dirty="0"/>
              <a:t>Transportation</a:t>
            </a:r>
          </a:p>
          <a:p>
            <a:r>
              <a:rPr lang="en-US" sz="1600" dirty="0"/>
              <a:t>In Gainesville, Florida, the fixed-route bus system is the city’s primary form of public </a:t>
            </a:r>
            <a:r>
              <a:rPr lang="en-US" sz="1600" dirty="0" smtClean="0"/>
              <a:t>transportation</a:t>
            </a:r>
          </a:p>
          <a:p>
            <a:r>
              <a:rPr lang="en-US" sz="1600" dirty="0" smtClean="0"/>
              <a:t>Although </a:t>
            </a:r>
            <a:r>
              <a:rPr lang="en-US" sz="1600" dirty="0"/>
              <a:t>individuals with disabilities are offered a reduced fare, or are able to ride free of charge (if they have an ADA identification card), many have to rely on expensive and limited paratransit services instead of riding the </a:t>
            </a:r>
            <a:r>
              <a:rPr lang="en-US" sz="1600" dirty="0" smtClean="0"/>
              <a:t>bus</a:t>
            </a:r>
          </a:p>
          <a:p>
            <a:r>
              <a:rPr lang="en-US" sz="1600" dirty="0" smtClean="0"/>
              <a:t>In </a:t>
            </a:r>
            <a:r>
              <a:rPr lang="en-US" sz="1600" dirty="0"/>
              <a:t>a partnership between the Center for Independent Living of North Center Florida and the University of Florida’s College of Public Health students used a Bus Stop Checklist published by Easter Seals Project Action </a:t>
            </a:r>
            <a:endParaRPr lang="en-US" sz="1600" dirty="0" smtClean="0"/>
          </a:p>
          <a:p>
            <a:r>
              <a:rPr lang="en-US" sz="1600" dirty="0" smtClean="0"/>
              <a:t>Of </a:t>
            </a:r>
            <a:r>
              <a:rPr lang="en-US" sz="1600" dirty="0"/>
              <a:t>the 254 bus stops assessed, only 15 (5.9%) met the criteria necessary to be deemed </a:t>
            </a:r>
            <a:r>
              <a:rPr lang="en-US" sz="1600" dirty="0" smtClean="0"/>
              <a:t>accessible</a:t>
            </a:r>
          </a:p>
          <a:p>
            <a:r>
              <a:rPr lang="en-US" sz="1600" dirty="0" smtClean="0"/>
              <a:t>The </a:t>
            </a:r>
            <a:r>
              <a:rPr lang="en-US" sz="1600" dirty="0"/>
              <a:t>findings were presented at a community meeting and again during a City Commission meeting, which prompted a motion carried that required the Regional Transit System to submit a report on the current ADA compliance of their bus </a:t>
            </a:r>
            <a:r>
              <a:rPr lang="en-US" sz="1600" dirty="0" smtClean="0"/>
              <a:t>stops</a:t>
            </a: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2686553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445387"/>
            <a:ext cx="7975350" cy="4351338"/>
          </a:xfrm>
        </p:spPr>
        <p:txBody>
          <a:bodyPr>
            <a:noAutofit/>
          </a:bodyPr>
          <a:lstStyle/>
          <a:p>
            <a:pPr marL="0" indent="0">
              <a:buNone/>
            </a:pPr>
            <a:r>
              <a:rPr lang="en-US" sz="1600" b="1" dirty="0"/>
              <a:t>Learning Objective 4</a:t>
            </a:r>
          </a:p>
          <a:p>
            <a:pPr marL="0" indent="0">
              <a:buNone/>
            </a:pPr>
            <a:r>
              <a:rPr lang="en-US" sz="1600" b="1" dirty="0"/>
              <a:t>Define how environment can impact health outcomes for people with disabilities.</a:t>
            </a:r>
          </a:p>
          <a:p>
            <a:r>
              <a:rPr lang="en-US" sz="1600" dirty="0"/>
              <a:t>There is a direct relationship between how the environment where people live, work and recreate in affects their physical and mental health </a:t>
            </a:r>
            <a:r>
              <a:rPr lang="en-US" sz="1600" dirty="0" smtClean="0"/>
              <a:t>outcomes</a:t>
            </a:r>
          </a:p>
          <a:p>
            <a:r>
              <a:rPr lang="en-US" sz="1600" dirty="0" smtClean="0"/>
              <a:t>Environment is a social and physical determinant of health</a:t>
            </a:r>
          </a:p>
          <a:p>
            <a:r>
              <a:rPr lang="en-US" sz="1600" dirty="0" smtClean="0"/>
              <a:t>Poor health outcomes can be made worse because of the interaction between people with disabilities with their social and physical environments</a:t>
            </a:r>
          </a:p>
          <a:p>
            <a:r>
              <a:rPr lang="en-US" sz="1600" dirty="0" smtClean="0"/>
              <a:t>Physical </a:t>
            </a:r>
            <a:r>
              <a:rPr lang="en-US" sz="1600" dirty="0"/>
              <a:t>determinates of health related to environments include built environments </a:t>
            </a:r>
            <a:endParaRPr lang="en-US" sz="1600" dirty="0" smtClean="0"/>
          </a:p>
          <a:p>
            <a:r>
              <a:rPr lang="en-US" sz="1600" dirty="0" smtClean="0"/>
              <a:t>Social </a:t>
            </a:r>
            <a:r>
              <a:rPr lang="en-US" sz="1600" dirty="0"/>
              <a:t>determinates of health related to environments include availability of resources, employment, and healthy foods, exposure to crime and violence, social supports, transportation options, and socioeconomic </a:t>
            </a:r>
            <a:r>
              <a:rPr lang="en-US" sz="1600" dirty="0" smtClean="0"/>
              <a:t>conditions</a:t>
            </a:r>
          </a:p>
          <a:p>
            <a:r>
              <a:rPr lang="en-US" sz="1600" dirty="0" smtClean="0"/>
              <a:t>A “visitable</a:t>
            </a:r>
            <a:r>
              <a:rPr lang="en-US" sz="1600" dirty="0"/>
              <a:t>” home is one which has at least one zero-step entrance, a bathroom on the main floor, and hallways and doorways wide enough to accommodate a </a:t>
            </a:r>
            <a:r>
              <a:rPr lang="en-US" sz="1600" dirty="0" smtClean="0"/>
              <a:t>wheelchair</a:t>
            </a: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4364151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415999"/>
            <a:ext cx="7975350" cy="4900580"/>
          </a:xfrm>
        </p:spPr>
        <p:txBody>
          <a:bodyPr>
            <a:noAutofit/>
          </a:bodyPr>
          <a:lstStyle/>
          <a:p>
            <a:pPr marL="0" indent="0">
              <a:buNone/>
            </a:pPr>
            <a:r>
              <a:rPr lang="en-US" sz="1800" b="1" i="1" dirty="0"/>
              <a:t>Example</a:t>
            </a:r>
          </a:p>
          <a:p>
            <a:r>
              <a:rPr lang="en-US" sz="1800" dirty="0"/>
              <a:t>Concrete Change is an international coalition organization formed in Atlanta that advocates for structural and legislative shifts that promote basic home </a:t>
            </a:r>
            <a:r>
              <a:rPr lang="en-US" sz="1800" dirty="0" smtClean="0"/>
              <a:t>access</a:t>
            </a:r>
          </a:p>
          <a:p>
            <a:r>
              <a:rPr lang="en-US" sz="1800" dirty="0" smtClean="0"/>
              <a:t>Information </a:t>
            </a:r>
            <a:r>
              <a:rPr lang="en-US" sz="1800" dirty="0"/>
              <a:t>and resources on making all homes accessible to </a:t>
            </a:r>
            <a:r>
              <a:rPr lang="en-US" sz="1800" dirty="0" smtClean="0"/>
              <a:t>everyone</a:t>
            </a:r>
          </a:p>
          <a:p>
            <a:r>
              <a:rPr lang="en-US" sz="1800" dirty="0" smtClean="0"/>
              <a:t>Includes </a:t>
            </a:r>
            <a:r>
              <a:rPr lang="en-US" sz="1800" dirty="0"/>
              <a:t>information for builders, contractors, realtors, architects and </a:t>
            </a:r>
            <a:r>
              <a:rPr lang="en-US" sz="1800" dirty="0" smtClean="0"/>
              <a:t>others</a:t>
            </a:r>
          </a:p>
          <a:p>
            <a:r>
              <a:rPr lang="en-US" sz="1800" dirty="0" smtClean="0"/>
              <a:t>The </a:t>
            </a:r>
            <a:r>
              <a:rPr lang="en-US" sz="1800" dirty="0"/>
              <a:t>site includes information about visitability, a movement to change home construction practices so that virtually all new homes offer a few specific features to make them easier for people with disabilities to live in or </a:t>
            </a:r>
            <a:r>
              <a:rPr lang="en-US" sz="1800" dirty="0" smtClean="0"/>
              <a:t>visit</a:t>
            </a:r>
          </a:p>
          <a:p>
            <a:r>
              <a:rPr lang="en-US" sz="1800" dirty="0" smtClean="0"/>
              <a:t>Concrete </a:t>
            </a:r>
            <a:r>
              <a:rPr lang="en-US" sz="1800" dirty="0"/>
              <a:t>Change worked with the city of Atlanta to pass the nation's first visitability law, which required that all public housing be </a:t>
            </a:r>
            <a:r>
              <a:rPr lang="en-US" sz="1800" dirty="0" smtClean="0"/>
              <a:t>accessible</a:t>
            </a:r>
            <a:endParaRPr lang="en-US" sz="1800" dirty="0"/>
          </a:p>
          <a:p>
            <a:r>
              <a:rPr lang="en-US" sz="1800" dirty="0" smtClean="0"/>
              <a:t> </a:t>
            </a:r>
            <a:r>
              <a:rPr lang="en-US" sz="1800" dirty="0"/>
              <a:t>Atlanta now has more than 500 single family homes with visitability </a:t>
            </a:r>
            <a:r>
              <a:rPr lang="en-US" sz="1800" dirty="0" smtClean="0"/>
              <a:t>features</a:t>
            </a: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17928126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354217"/>
            <a:ext cx="7975350" cy="4351338"/>
          </a:xfrm>
        </p:spPr>
        <p:txBody>
          <a:bodyPr>
            <a:noAutofit/>
          </a:bodyPr>
          <a:lstStyle/>
          <a:p>
            <a:pPr marL="0" indent="0">
              <a:buNone/>
            </a:pPr>
            <a:r>
              <a:rPr lang="en-US" sz="1800" b="1" dirty="0"/>
              <a:t>Learning Objective 5</a:t>
            </a:r>
          </a:p>
          <a:p>
            <a:pPr marL="0" indent="0">
              <a:buNone/>
            </a:pPr>
            <a:r>
              <a:rPr lang="en-US" sz="1800" b="1" dirty="0"/>
              <a:t>Apply evaluation strategies (needs assessment, process evaluation, and program evaluation) that can be used to demonstrate impact for people with disabilities.</a:t>
            </a:r>
          </a:p>
          <a:p>
            <a:r>
              <a:rPr lang="en-US" sz="1800" dirty="0"/>
              <a:t>People with disabilities are more likely to experience chronic health problems and health </a:t>
            </a:r>
            <a:r>
              <a:rPr lang="en-US" sz="1800" dirty="0" smtClean="0"/>
              <a:t>disparities </a:t>
            </a:r>
          </a:p>
          <a:p>
            <a:r>
              <a:rPr lang="en-US" sz="1800" dirty="0" smtClean="0"/>
              <a:t>Having </a:t>
            </a:r>
            <a:r>
              <a:rPr lang="en-US" sz="1800" dirty="0"/>
              <a:t>an understanding of program and process evaluations will increase the capacity of public health professionals to create and manage programs targeted at reducing health disparities for people with </a:t>
            </a:r>
            <a:r>
              <a:rPr lang="en-US" sz="1800" dirty="0" smtClean="0"/>
              <a:t>disabilities</a:t>
            </a:r>
            <a:endParaRPr lang="en-US" sz="1800" dirty="0"/>
          </a:p>
          <a:p>
            <a:pPr marL="0" indent="0">
              <a:buNone/>
            </a:pP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4276167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289679"/>
            <a:ext cx="7975350" cy="4900580"/>
          </a:xfrm>
        </p:spPr>
        <p:txBody>
          <a:bodyPr>
            <a:noAutofit/>
          </a:bodyPr>
          <a:lstStyle/>
          <a:p>
            <a:pPr marL="0" indent="0">
              <a:buNone/>
            </a:pPr>
            <a:r>
              <a:rPr lang="en-US" sz="1800" b="1" i="1" dirty="0"/>
              <a:t>Example</a:t>
            </a:r>
          </a:p>
          <a:p>
            <a:r>
              <a:rPr lang="en-US" sz="1800" dirty="0"/>
              <a:t>The </a:t>
            </a:r>
            <a:r>
              <a:rPr lang="en-US" sz="1800" u="sng" dirty="0">
                <a:hlinkClick r:id="rId6"/>
              </a:rPr>
              <a:t>Community Health Inclusion Index (CHII),</a:t>
            </a:r>
            <a:r>
              <a:rPr lang="en-US" sz="1800" dirty="0"/>
              <a:t> is an evaluation tool for improving inclusion of people with disabilities in community health </a:t>
            </a:r>
            <a:r>
              <a:rPr lang="en-US" sz="1800" dirty="0" smtClean="0"/>
              <a:t>initiatives</a:t>
            </a:r>
          </a:p>
          <a:p>
            <a:r>
              <a:rPr lang="en-US" sz="1800" dirty="0" smtClean="0"/>
              <a:t>The </a:t>
            </a:r>
            <a:r>
              <a:rPr lang="en-US" sz="1800" dirty="0"/>
              <a:t>information collected through the CHII can be used by public health professionals and community programs to understand the needs in their communities and develop new initiatives for improving healthy, active living among people with </a:t>
            </a:r>
            <a:r>
              <a:rPr lang="en-US" sz="1800" dirty="0" smtClean="0"/>
              <a:t>disabilities </a:t>
            </a:r>
          </a:p>
          <a:p>
            <a:r>
              <a:rPr lang="en-US" sz="1800" dirty="0" smtClean="0"/>
              <a:t>A </a:t>
            </a:r>
            <a:r>
              <a:rPr lang="en-US" sz="1800" u="sng" dirty="0">
                <a:hlinkClick r:id="rId7"/>
              </a:rPr>
              <a:t>recent study</a:t>
            </a:r>
            <a:r>
              <a:rPr lang="en-US" sz="1800" dirty="0"/>
              <a:t> on the CHII was co-authored by the Institute on Disability and Human Development at the University of Illinois at Chicago; the University of Alabama at Birmingham/Lakeshore Foundation Research Collaborative; and the National Center on Birth Defects and Developmental Disabilities (NCBDDD) at the Centers for Disease Control and Prevention (CDC</a:t>
            </a:r>
            <a:r>
              <a:rPr lang="en-US" sz="1800" dirty="0" smtClean="0"/>
              <a:t>)</a:t>
            </a:r>
            <a:endParaRPr lang="en-US" sz="18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18440250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289679"/>
            <a:ext cx="7975350" cy="4900580"/>
          </a:xfrm>
        </p:spPr>
        <p:txBody>
          <a:bodyPr>
            <a:noAutofit/>
          </a:bodyPr>
          <a:lstStyle/>
          <a:p>
            <a:pPr marL="0" indent="0">
              <a:buNone/>
            </a:pPr>
            <a:r>
              <a:rPr lang="en-US" sz="1600" b="1" i="1" dirty="0"/>
              <a:t>Example</a:t>
            </a:r>
          </a:p>
          <a:p>
            <a:r>
              <a:rPr lang="en-US" sz="1600" u="sng" dirty="0">
                <a:hlinkClick r:id="rId6"/>
              </a:rPr>
              <a:t>Special Olympics Healthy Athletes</a:t>
            </a:r>
            <a:r>
              <a:rPr lang="en-US" sz="1600" dirty="0"/>
              <a:t> program has provided more than 1.6 million free health screenings in more than 130 countries to people with intellectual </a:t>
            </a:r>
            <a:r>
              <a:rPr lang="en-US" sz="1600" dirty="0" smtClean="0"/>
              <a:t>disabilities</a:t>
            </a:r>
          </a:p>
          <a:p>
            <a:r>
              <a:rPr lang="en-US" sz="1600" dirty="0" smtClean="0"/>
              <a:t> The </a:t>
            </a:r>
            <a:r>
              <a:rPr lang="en-US" sz="1600" dirty="0"/>
              <a:t>Special Olympics Healthy Athletes® program offers health services and information to athletes in dire </a:t>
            </a:r>
            <a:r>
              <a:rPr lang="en-US" sz="1600" dirty="0" smtClean="0"/>
              <a:t>need</a:t>
            </a:r>
          </a:p>
          <a:p>
            <a:r>
              <a:rPr lang="en-US" sz="1600" dirty="0" smtClean="0"/>
              <a:t>In </a:t>
            </a:r>
            <a:r>
              <a:rPr lang="en-US" sz="1600" dirty="0"/>
              <a:t>the process, Special Olympics has become the largest global public health organization dedicated to serving people with intellectual </a:t>
            </a:r>
            <a:r>
              <a:rPr lang="en-US" sz="1600" dirty="0" smtClean="0"/>
              <a:t>disabilities</a:t>
            </a:r>
          </a:p>
          <a:p>
            <a:r>
              <a:rPr lang="en-US" sz="1600" dirty="0" smtClean="0"/>
              <a:t>Data </a:t>
            </a:r>
            <a:r>
              <a:rPr lang="en-US" sz="1600" dirty="0"/>
              <a:t>collection is incorporated at every phase of planning and implementation, which is then aggregated to demonstrate progress towards the goal of reduced health disparities for people with </a:t>
            </a:r>
            <a:r>
              <a:rPr lang="en-US" sz="1600" dirty="0" smtClean="0"/>
              <a:t>disabilities </a:t>
            </a:r>
          </a:p>
          <a:p>
            <a:r>
              <a:rPr lang="en-US" sz="1600" dirty="0" smtClean="0"/>
              <a:t>Data </a:t>
            </a:r>
            <a:r>
              <a:rPr lang="en-US" sz="1600" dirty="0"/>
              <a:t>on the health of athletes collected through free health screenings is used to demonstrate need for the program’s medical services provided by program </a:t>
            </a:r>
            <a:r>
              <a:rPr lang="en-US" sz="1600" dirty="0" smtClean="0"/>
              <a:t>volunteers </a:t>
            </a:r>
          </a:p>
          <a:p>
            <a:r>
              <a:rPr lang="en-US" sz="1600" dirty="0" smtClean="0"/>
              <a:t>Both </a:t>
            </a:r>
            <a:r>
              <a:rPr lang="en-US" sz="1600" dirty="0"/>
              <a:t>program participants and program volunteers report on their satisfaction and increase in knowledge during and after the program, and provide feedback on program success and </a:t>
            </a:r>
            <a:r>
              <a:rPr lang="en-US" sz="1600" dirty="0" smtClean="0"/>
              <a:t>worth</a:t>
            </a:r>
          </a:p>
          <a:p>
            <a:r>
              <a:rPr lang="en-US" sz="1600" dirty="0" smtClean="0"/>
              <a:t>Findings </a:t>
            </a:r>
            <a:r>
              <a:rPr lang="en-US" sz="1600" dirty="0"/>
              <a:t>from these combined strategies are used to educate policymakers, expand research and programming, and promote greater awareness of health disparities and </a:t>
            </a:r>
            <a:r>
              <a:rPr lang="en-US" sz="1600" dirty="0" smtClean="0"/>
              <a:t>needs</a:t>
            </a:r>
            <a:endParaRPr lang="en-US" sz="1600" dirty="0"/>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Rectangle 8"/>
          <p:cNvSpPr/>
          <p:nvPr>
            <p:custDataLst>
              <p:tags r:id="rId3"/>
            </p:custDataLst>
          </p:nvPr>
        </p:nvSpPr>
        <p:spPr>
          <a:xfrm>
            <a:off x="473420" y="246221"/>
            <a:ext cx="4572000" cy="707886"/>
          </a:xfrm>
          <a:prstGeom prst="rect">
            <a:avLst/>
          </a:prstGeom>
        </p:spPr>
        <p:txBody>
          <a:bodyPr>
            <a:spAutoFit/>
          </a:bodyPr>
          <a:lstStyle/>
          <a:p>
            <a:r>
              <a:rPr lang="en-US" sz="2000" b="1" dirty="0">
                <a:solidFill>
                  <a:schemeClr val="bg1"/>
                </a:solidFill>
              </a:rPr>
              <a:t>Including People with Disabilities:</a:t>
            </a:r>
            <a:br>
              <a:rPr lang="en-US" sz="2000" b="1" dirty="0">
                <a:solidFill>
                  <a:schemeClr val="bg1"/>
                </a:solidFill>
              </a:rPr>
            </a:br>
            <a:r>
              <a:rPr lang="en-US" sz="2000" b="1" dirty="0">
                <a:solidFill>
                  <a:schemeClr val="bg1"/>
                </a:solidFill>
              </a:rPr>
              <a:t>Public Health Workforce Competencies</a:t>
            </a:r>
            <a:endParaRPr lang="en-US" sz="2000" dirty="0"/>
          </a:p>
        </p:txBody>
      </p:sp>
      <p:sp>
        <p:nvSpPr>
          <p:cNvPr id="8" name="Rectangle 7"/>
          <p:cNvSpPr/>
          <p:nvPr>
            <p:custDataLst>
              <p:tags r:id="rId4"/>
            </p:custDataLst>
          </p:nvPr>
        </p:nvSpPr>
        <p:spPr>
          <a:xfrm>
            <a:off x="4900246" y="130804"/>
            <a:ext cx="4087446" cy="938719"/>
          </a:xfrm>
          <a:prstGeom prst="rect">
            <a:avLst/>
          </a:prstGeom>
        </p:spPr>
        <p:txBody>
          <a:bodyPr wrap="square">
            <a:spAutoFit/>
          </a:bodyPr>
          <a:lstStyle/>
          <a:p>
            <a:r>
              <a:rPr lang="en-US" sz="1100" b="1" dirty="0">
                <a:solidFill>
                  <a:schemeClr val="bg1"/>
                </a:solidFill>
              </a:rPr>
              <a:t>Module 5</a:t>
            </a:r>
          </a:p>
          <a:p>
            <a:r>
              <a:rPr lang="en-US" sz="1100" b="1" dirty="0">
                <a:solidFill>
                  <a:schemeClr val="bg1"/>
                </a:solidFill>
              </a:rPr>
              <a:t>Competency 4: Implement and evaluate strategies to include people with disabilities in public health programs that promote health, prevent disease, and manage chronic and other health conditions</a:t>
            </a:r>
          </a:p>
        </p:txBody>
      </p:sp>
    </p:spTree>
    <p:custDataLst>
      <p:tags r:id="rId1"/>
    </p:custDataLst>
    <p:extLst>
      <p:ext uri="{BB962C8B-B14F-4D97-AF65-F5344CB8AC3E}">
        <p14:creationId xmlns:p14="http://schemas.microsoft.com/office/powerpoint/2010/main" val="39101306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289"/>
  <p:tag name="MMPROD_DATA" val="&lt;object type=&quot;10002&quot; unique_id=&quot;901&quot;&gt;&lt;property id=&quot;10007&quot; value=&quot;Next&quot;/&gt;&lt;property id=&quot;10008&quot; value=&quot;Back&quot;/&gt;&lt;property id=&quot;10009&quot; value=&quot;Submit&quot;/&gt;&lt;property id=&quot;10012&quot; value=&quot;0&quot;/&gt;&lt;property id=&quot;10022&quot; value=&quot;Try again&quot;/&gt;&lt;property id=&quot;10068&quot; value=&quot;Correct - Click anywhere to continue&quot;/&gt;&lt;property id=&quot;10069&quot; value=&quot;Incorrect - Click anywhere to continue&quot;/&gt;&lt;property id=&quot;10124&quot; value=&quot;Click to continue&quot;/&gt;&lt;property id=&quot;10125&quot; value=&quot;Click to submit answer&quot;/&gt;&lt;property id=&quot;10126&quot; value=&quot;Click to go back&quot;/&gt;&lt;property id=&quot;10127&quot; value=&quot;Clear&quot;/&gt;&lt;property id=&quot;10128&quot; value=&quot;Click to clear&quot;/&gt;&lt;property id=&quot;10133&quot; value=&quot;6&quot;/&gt;&lt;property id=&quot;10134&quot; value=&quot;0&quot;/&gt;&lt;property id=&quot;10135&quot; value=&quot;,&quot;/&gt;&lt;property id=&quot;10136&quot; value=&quot;2&quot;/&gt;&lt;property id=&quot;10156&quot; value=&quot;1&quot;/&gt;&lt;property id=&quot;10157&quot; value=&quot;1&quot;/&gt;&lt;property id=&quot;10158&quot; value=&quot;1&quot;/&gt;&lt;property id=&quot;10177&quot; value=&quot;1&quot;/&gt;&lt;property id=&quot;10183&quot; value=&quot;You must answer the question before continuing&quot;/&gt;&lt;property id=&quot;10185&quot; value=&quot;1&quot;/&gt;&lt;property id=&quot;10188&quot; value=&quot;The time to answer this question has expired.&quot;/&gt;&lt;property id=&quot;10189&quot; value=&quot;1&quot;/&gt;&lt;property id=&quot;10194&quot; value=&quot;0&quot;/&gt;&lt;property id=&quot;10195&quot; value=&quot;1&quot;/&gt;&lt;property id=&quot;10196&quot; value=&quot;0&quot;/&gt;&lt;property id=&quot;10198&quot; value=&quot;100&quot;/&gt;&lt;property id=&quot;10200&quot; value=&quot;1&quot;/&gt;&lt;property id=&quot;10212&quot; value=&quot;1&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0&quot; value=&quot;&amp;lt;Format Name=&amp;quot;Presentation Default&amp;quot;&amp;gt;&amp;lt;Question FontName=&amp;quot;Calibri Light&amp;quot; IsBold=&amp;quot;0&amp;quot; IsItalic=&amp;quot;0&amp;quot; IsUnderline=&amp;quot;0&amp;quot; FontSize=&amp;quot;44&amp;quot; UseDefFont=&amp;quot;0&amp;quot;/&amp;gt;&amp;lt;Answer FontName=&amp;quot;Calibri&amp;quot; IsBold=&amp;quot;0&amp;quot; IsItalic=&amp;quot;0&amp;quot; IsUnderline=&amp;quot;0&amp;quot; FontSize=&amp;quot;24&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quot;/&gt;&lt;property id=&quot;10221&quot; value=&quot;&amp;lt;Format Name=&amp;quot;Presentation Default&amp;quot;&amp;gt;&amp;lt;Question FontName=&amp;quot;Calibri Light&amp;quot; IsBold=&amp;quot;0&amp;quot; IsItalic=&amp;quot;0&amp;quot; IsUnderline=&amp;quot;0&amp;quot; FontSize=&amp;quot;44&amp;quot;/&amp;gt;&amp;lt;Answer FontName=&amp;quot;Calibri&amp;quot; IsBold=&amp;quot;0&amp;quot; IsItalic=&amp;quot;0&amp;quot; IsUnderline=&amp;quot;0&amp;quot; FontSize=&amp;quot;24&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 &quot;/&gt;&lt;property id=&quot;10227&quot; value=&quot;1&quot;/&gt;&lt;property id=&quot;10229&quot; value=&quot;0&quot;/&gt;&lt;property id=&quot;10235&quot; value=&quot;0&quot;/&gt;&lt;property id=&quot;10236&quot; value=&quot;0&quot;/&gt;&lt;property id=&quot;10237&quot; value=&quot;0&quot;/&gt;&lt;property id=&quot;10238&quot; value=&quot;-1&quot;/&gt;&lt;property id=&quot;10239&quot; value=&quot;-1&quot;/&gt;&lt;property id=&quot;10240&quot; value=&quot;-1&quot;/&gt;&lt;property id=&quot;10241&quot; value=&quot;-1&quot;/&gt;&lt;property id=&quot;10242&quot; value=&quot;-1&quot;/&gt;&lt;property id=&quot;10243&quot; value=&quot;-1&quot;/&gt;&lt;property id=&quot;10244&quot; value=&quot;1&quot;/&gt;&lt;property id=&quot;10245&quot; value=&quot;0&quot;/&gt;&lt;object type=&quot;10054&quot; unique_id=&quot;10002&quot;&gt;&lt;property id=&quot;10139&quot; value=&quot;1.0&quot;/&gt;&lt;property id=&quot;10141&quot; value=&quot;80&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object&gt;&lt;object type=&quot;10042&quot; unique_id=&quot;903&quot;&gt;&lt;object type=&quot;10003&quot; unique_id=&quot;10189&quot;&gt;&lt;property id=&quot;10002&quot; value=&quot;Practice Quiz- Module 5&quot;/&gt;&lt;property id=&quot;10003&quot; value=&quot;0&quot;/&gt;&lt;property id=&quot;10004&quot; value=&quot;0&quot;/&gt;&lt;property id=&quot;10005&quot; value=&quot;0&quot;/&gt;&lt;property id=&quot;10006&quot; value=&quot;0&quot;/&gt;&lt;property id=&quot;10010&quot; value=&quot;1&quot;/&gt;&lt;property id=&quot;10014&quot; value=&quot;1&quot;/&gt;&lt;property id=&quot;10015&quot; value=&quot;1&quot;/&gt;&lt;property id=&quot;10016&quot; value=&quot;0&quot;/&gt;&lt;property id=&quot;10017&quot; value=&quot;1&quot;/&gt;&lt;property id=&quot;10018&quot; value=&quot;0&quot;/&gt;&lt;property id=&quot;10029&quot; value=&quot;2&quot;/&gt;&lt;property id=&quot;10072&quot; value=&quot;Quiz10189&quot;/&gt;&lt;property id=&quot;10123&quot; value=&quot;0&quot;/&gt;&lt;property id=&quot;10129&quot; value=&quot;1&quot;/&gt;&lt;property id=&quot;10130&quot; value=&quot;0&quot;/&gt;&lt;property id=&quot;10160&quot; value=&quot;1&quot;/&gt;&lt;property id=&quot;10161&quot; value=&quot;1&quot;/&gt;&lt;property id=&quot;10162&quot; value=&quot;0&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0&quot;/&gt;&lt;object type=&quot;10062&quot; unique_id=&quot;10191&quot;&gt;&lt;object type=&quot;10050&quot; unique_id=&quot;10192&quot;&gt;&lt;property id=&quot;10020&quot; value=&quot;2&quot;/&gt;&lt;property id=&quot;10102&quot; value=&quot;1&quot;/&gt;&lt;property id=&quot;10191&quot; value=&quot;-1&quot;/&gt;&lt;/object&gt;&lt;object type=&quot;10051&quot; unique_id=&quot;10193&quot;&gt;&lt;property id=&quot;10020&quot; value=&quot;2&quot;/&gt;&lt;property id=&quot;10102&quot; value=&quot;1&quot;/&gt;&lt;property id=&quot;10191&quot; value=&quot;-1&quot;/&gt;&lt;/object&gt;&lt;/object&gt;&lt;object type=&quot;10061&quot; unique_id=&quot;20000&quot;/&gt;&lt;/object&gt;&lt;object type=&quot;10003&quot; unique_id=&quot;10253&quot;&gt;&lt;property id=&quot;10002&quot; value=&quot;Final Quiz - Module 5&quot;/&gt;&lt;property id=&quot;10003&quot; value=&quot;0&quot;/&gt;&lt;property id=&quot;10004&quot; value=&quot;1&quot;/&gt;&lt;property id=&quot;10005&quot; value=&quot;0&quot;/&gt;&lt;property id=&quot;10006&quot; value=&quot;0&quot;/&gt;&lt;property id=&quot;10010&quot; value=&quot;1&quot;/&gt;&lt;property id=&quot;10014&quot; value=&quot;-1&quot;/&gt;&lt;property id=&quot;10015&quot; value=&quot;1&quot;/&gt;&lt;property id=&quot;10016&quot; value=&quot;1&quot;/&gt;&lt;property id=&quot;10017&quot; value=&quot;1&quot;/&gt;&lt;property id=&quot;10018&quot; value=&quot;1&quot;/&gt;&lt;property id=&quot;10029&quot; value=&quot;2&quot;/&gt;&lt;property id=&quot;10072&quot; value=&quot;Quiz10253&quot;/&gt;&lt;property id=&quot;10123&quot; value=&quot;1&quot;/&gt;&lt;property id=&quot;10129&quot; value=&quot;0&quot;/&gt;&lt;property id=&quot;10130&quot; value=&quot;75&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100&quot;/&gt;&lt;object type=&quot;10062&quot; unique_id=&quot;10255&quot;&gt;&lt;object type=&quot;10050&quot; unique_id=&quot;10256&quot;&gt;&lt;property id=&quot;10020&quot; value=&quot;4&quot;/&gt;&lt;property id=&quot;10021&quot; value=&quot;https://disabilityinpublichealth.files.wordpress.com/2016/02/certificate-of-completion-module-5.pdf&quot;/&gt;&lt;property id=&quot;10101&quot; value=&quot;[jumptourl],Value=https://disabilityinpublichealth.files.wordpress.com/2016/02/certificate-of-completion-module-5.pdf,&quot;/&gt;&lt;property id=&quot;10102&quot; value=&quot;1&quot;/&gt;&lt;property id=&quot;10191&quot; value=&quot;-1&quot;/&gt;&lt;/object&gt;&lt;object type=&quot;10051&quot; unique_id=&quot;10257&quot;&gt;&lt;property id=&quot;10020&quot; value=&quot;2&quot;/&gt;&lt;property id=&quot;10102&quot; value=&quot;1&quot;/&gt;&lt;property id=&quot;10191&quot; value=&quot;-1&quot;/&gt;&lt;/object&gt;&lt;/object&gt;&lt;object type=&quot;10061&quot; unique_id=&quot;20000&quot;/&gt;&lt;/object&gt;&lt;/object&gt;&lt;/object&gt;&#10;"/>
  <p:tag name="MMPROD_THEME_BG_IMAGE" val=""/>
  <p:tag name="MMPROD_TAG_VCONFIG" val="PD94bWwgdmVyc2lvbj0iMS4wIj8+DQo8Y29uZmlndXJhdGlvbj4NCgk8YnJhbmRpbmc+DQoJCTx1aWZvbnQgbmFtZT0iRk9OVF9OT1RFU19URVhUIiB2YWx1ZT0iVmVyZGFuYSw5LGZhbHNlLGZhbHNlLGZhbHNlIi8+DQoJPC9icmFuZGluZz4NCgk8Y29sb3JzPg0KCQk8dWljb2xvciBuYW1lPSJwcmltYXJ5IiB2YWx1ZT0iMHg2NjY2NjYiLz4NCgkJPHVpY29sb3IgbmFtZT0iZ2xvdyIgdmFsdWU9IjB4OTlDQ0ZGIi8+DQoJCTx1aWNvbG9yIG5hbWU9InRleHQiIHZhbHVlPSIweEZGRkZGRiIvPg0KCQk8dWljb2xvciBuYW1lPSJsaWdodCIgdmFsdWU9IjB4NDg0ODQ4Ii8+DQoJCTx1aWNvbG9yIG5hbWU9InNoYWRvdyIgdmFsdWU9IjB4MDAwMDAwIi8+DQoJCTx1aWNvbG9yIG5hbWU9ImJhY2tncm91bmQiIHZhbHVlPSIweDVGNUY1OCIvPg0KCTwvY29sb3JzPg0KCTxsYXlvdXQ+DQoJCTx1aXNob3cgbmFtZT0icHJlc2VudGF0aW9udGl0bGUiIHZhbHVlPSJ0cnVlIi8+DQoJCTx1aXNob3cgbmFtZT0icHJlc2VudGVycGhvdG8iIHZhbHVlPSJmYWxzZSIvPg0KCQk8dWlzaG93IG5hbWU9InByZXNlbnRlcm5hbWUiIHZhbHVlPSJmYWxzZSIvPg0KCQk8dWlzaG93IG5hbWU9InByZXNlbnRlcnRpdGxlIiB2YWx1ZT0iZmFsc2UiLz4NCgkJPHVpc2hvdyBuYW1lPSJwcmVzZW50ZXJlbWFpbCIgdmFsdWU9ImZhbHNlIi8+DQoJCTx1aXNob3cgbmFtZT0icHJlc2VudGVyYmlvIiB2YWx1ZT0iZmFsc2UiLz4NCgkJPHVpc2hvdyBuYW1lPSJjb21wYW55bG9nbyIgdmFsdWU9ImZhbHNlIi8+DQoJCTx1aXNob3cgbmFtZT0ic2lkZWJhciIgdmFsdWU9InRydWUiLz4NCgkJPHVpc2hvdyBuYW1lPSJvdXRsaW5lIiB2YWx1ZT0idHJ1ZSIvPg0KCQk8dWlzaG93IG5hbWU9InRodW1ibmFpbCIgdmFsdWU9ImZhbHNlIi8+DQoJCTx1aXNob3cgbmFtZT0ibm90ZXMiIHZhbHVlPSJ0cnVlIi8+DQoJCTx1aXNob3cgbmFtZT0ic2VhcmNoIiB2YWx1ZT0iZmFsc2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Qk8dWlzaG93IG5hbWU9ImNjdGV4dGhpZ2hsaWdodGluZyIgdmFsdWU9InRydW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9.0&quot;&gt;&lt;object type=&quot;1&quot; unique_id=&quot;10001&quot;&gt;&lt;property id=&quot;20141&quot; value=&quot;Quiz_01&quot;/&gt;&lt;property id=&quot;20144&quot; value=&quot;1&quot;/&gt;&lt;property id=&quot;20146&quot; value=&quot;0&quot;/&gt;&lt;property id=&quot;20147&quot; value=&quot;0&quot;/&gt;&lt;property id=&quot;20148&quot; value=&quot;5&quot;/&gt;&lt;property id=&quot;20184&quot; value=&quot;7&quot;/&gt;&lt;property id=&quot;20191&quot; value=&quot;aucd&quot;/&gt;&lt;property id=&quot;20192&quot; value=&quot;http://aucd.adobeconnect.com&quot;/&gt;&lt;property id=&quot;20193&quot; value=&quot;1&quot;/&gt;&lt;property id=&quot;20250&quot; value=&quot;6&quot;/&gt;&lt;property id=&quot;20251&quot; value=&quot;0&quot;/&gt;&lt;property id=&quot;20259&quot; value=&quot;0&quot;/&gt;&lt;property id=&quot;20262&quot; value=&quot;1770124433&quot;/&gt;&lt;property id=&quot;20600&quot; value=&quot;0&quot;/&gt;&lt;property id=&quot;20700&quot; value=&quot;0&quot;/&gt;&lt;object type=&quot;2&quot; unique_id=&quot;10174&quot;&gt;&lt;object type=&quot;3&quot; unique_id=&quot;10175&quot;&gt;&lt;property id=&quot;20148&quot; value=&quot;5&quot;/&gt;&lt;property id=&quot;20300&quot; value=&quot;Slide 1&quot;/&gt;&lt;property id=&quot;20307&quot; value=&quot;256&quot;/&gt;&lt;property id=&quot;20309&quot; value=&quot;-1&quot;/&gt;&lt;/object&gt;&lt;object type=&quot;3&quot; unique_id=&quot;14001&quot;&gt;&lt;property id=&quot;20148&quot; value=&quot;5&quot;/&gt;&lt;property id=&quot;20300&quot; value=&quot;Slide 2&quot;/&gt;&lt;property id=&quot;20307&quot; value=&quot;268&quot;/&gt;&lt;property id=&quot;20309&quot; value=&quot;-1&quot;/&gt;&lt;/object&gt;&lt;object type=&quot;3&quot; unique_id=&quot;14003&quot;&gt;&lt;property id=&quot;20148&quot; value=&quot;5&quot;/&gt;&lt;property id=&quot;20300&quot; value=&quot;Slide 4&quot;/&gt;&lt;property id=&quot;20307&quot; value=&quot;270&quot;/&gt;&lt;property id=&quot;20309&quot; value=&quot;-1&quot;/&gt;&lt;/object&gt;&lt;object type=&quot;3&quot; unique_id=&quot;14127&quot;&gt;&lt;property id=&quot;20148&quot; value=&quot;5&quot;/&gt;&lt;property id=&quot;20300&quot; value=&quot;Slide 6&quot;/&gt;&lt;property id=&quot;20307&quot; value=&quot;275&quot;/&gt;&lt;property id=&quot;20309&quot; value=&quot;-1&quot;/&gt;&lt;/object&gt;&lt;object type=&quot;3&quot; unique_id=&quot;15036&quot;&gt;&lt;property id=&quot;20148&quot; value=&quot;5&quot;/&gt;&lt;property id=&quot;20300&quot; value=&quot;Slide 3&quot;/&gt;&lt;property id=&quot;20307&quot; value=&quot;279&quot;/&gt;&lt;property id=&quot;20309&quot; value=&quot;-1&quot;/&gt;&lt;/object&gt;&lt;object type=&quot;3&quot; unique_id=&quot;15037&quot;&gt;&lt;property id=&quot;20148&quot; value=&quot;5&quot;/&gt;&lt;property id=&quot;20300&quot; value=&quot;Slide 5&quot;/&gt;&lt;property id=&quot;20307&quot; value=&quot;277&quot;/&gt;&lt;property id=&quot;20309&quot; value=&quot;-1&quot;/&gt;&lt;/object&gt;&lt;object type=&quot;3&quot; unique_id=&quot;15038&quot;&gt;&lt;property id=&quot;20148&quot; value=&quot;5&quot;/&gt;&lt;property id=&quot;20300&quot; value=&quot;Slide 7&quot;/&gt;&lt;property id=&quot;20307&quot; value=&quot;284&quot;/&gt;&lt;property id=&quot;20309&quot; value=&quot;-1&quot;/&gt;&lt;/object&gt;&lt;object type=&quot;3&quot; unique_id=&quot;15039&quot;&gt;&lt;property id=&quot;20148&quot; value=&quot;5&quot;/&gt;&lt;property id=&quot;20300&quot; value=&quot;Slide 8&quot;/&gt;&lt;property id=&quot;20307&quot; value=&quot;286&quot;/&gt;&lt;property id=&quot;20309&quot; value=&quot;-1&quot;/&gt;&lt;/object&gt;&lt;object type=&quot;3&quot; unique_id=&quot;15040&quot;&gt;&lt;property id=&quot;20148&quot; value=&quot;5&quot;/&gt;&lt;property id=&quot;20300&quot; value=&quot;Slide 9&quot;/&gt;&lt;property id=&quot;20307&quot; value=&quot;285&quot;/&gt;&lt;property id=&quot;20309&quot; value=&quot;-1&quot;/&gt;&lt;/object&gt;&lt;object type=&quot;3&quot; unique_id=&quot;15041&quot;&gt;&lt;property id=&quot;20148&quot; value=&quot;5&quot;/&gt;&lt;property id=&quot;20300&quot; value=&quot;Slide 10&quot;/&gt;&lt;property id=&quot;20307&quot; value=&quot;290&quot;/&gt;&lt;property id=&quot;20309&quot; value=&quot;-1&quot;/&gt;&lt;/object&gt;&lt;object type=&quot;3&quot; unique_id=&quot;15042&quot;&gt;&lt;property id=&quot;20148&quot; value=&quot;5&quot;/&gt;&lt;property id=&quot;20300&quot; value=&quot;Slide 11&quot;/&gt;&lt;property id=&quot;20307&quot; value=&quot;291&quot;/&gt;&lt;property id=&quot;20309&quot; value=&quot;-1&quot;/&gt;&lt;/object&gt;&lt;object type=&quot;3&quot; unique_id=&quot;15043&quot;&gt;&lt;property id=&quot;20148&quot; value=&quot;5&quot;/&gt;&lt;property id=&quot;20300&quot; value=&quot;Slide 12&quot;/&gt;&lt;property id=&quot;20307&quot; value=&quot;289&quot;/&gt;&lt;property id=&quot;20309&quot; value=&quot;-1&quot;/&gt;&lt;/object&gt;&lt;object type=&quot;3&quot; unique_id=&quot;15044&quot;&gt;&lt;property id=&quot;20148&quot; value=&quot;5&quot;/&gt;&lt;property id=&quot;20300&quot; value=&quot;Slide 13&quot;/&gt;&lt;property id=&quot;20307&quot; value=&quot;287&quot;/&gt;&lt;property id=&quot;20309&quot; value=&quot;-1&quot;/&gt;&lt;/object&gt;&lt;object type=&quot;3&quot; unique_id=&quot;15045&quot;&gt;&lt;property id=&quot;20148&quot; value=&quot;5&quot;/&gt;&lt;property id=&quot;20300&quot; value=&quot;Slide 14&quot;/&gt;&lt;property id=&quot;20307&quot; value=&quot;292&quot;/&gt;&lt;property id=&quot;20309&quot; value=&quot;-1&quot;/&gt;&lt;/object&gt;&lt;object type=&quot;3&quot; unique_id=&quot;15046&quot;&gt;&lt;property id=&quot;20148&quot; value=&quot;5&quot;/&gt;&lt;property id=&quot;20300&quot; value=&quot;Slide 15&quot;/&gt;&lt;property id=&quot;20307&quot; value=&quot;293&quot;/&gt;&lt;property id=&quot;20309&quot; value=&quot;-1&quot;/&gt;&lt;/object&gt;&lt;object type=&quot;3&quot; unique_id=&quot;15047&quot;&gt;&lt;property id=&quot;20148&quot; value=&quot;5&quot;/&gt;&lt;property id=&quot;20300&quot; value=&quot;Slide 16&quot;/&gt;&lt;property id=&quot;20307&quot; value=&quot;294&quot;/&gt;&lt;property id=&quot;20309&quot; value=&quot;-1&quot;/&gt;&lt;/object&gt;&lt;object type=&quot;3&quot; unique_id=&quot;15048&quot;&gt;&lt;property id=&quot;20148&quot; value=&quot;5&quot;/&gt;&lt;property id=&quot;20300&quot; value=&quot;Slide 17&quot;/&gt;&lt;property id=&quot;20307&quot; value=&quot;282&quot;/&gt;&lt;property id=&quot;20309&quot; value=&quot;-1&quot;/&gt;&lt;/object&gt;&lt;object type=&quot;3&quot; unique_id=&quot;15049&quot;&gt;&lt;property id=&quot;20148&quot; value=&quot;5&quot;/&gt;&lt;property id=&quot;20300&quot; value=&quot;Slide 18&quot;/&gt;&lt;property id=&quot;20307&quot; value=&quot;288&quot;/&gt;&lt;property id=&quot;20309&quot; value=&quot;-1&quot;/&gt;&lt;/object&gt;&lt;object type=&quot;3&quot; unique_id=&quot;15050&quot;&gt;&lt;property id=&quot;20148&quot; value=&quot;5&quot;/&gt;&lt;property id=&quot;20300&quot; value=&quot;Slide 19&quot;/&gt;&lt;property id=&quot;20307&quot; value=&quot;281&quot;/&gt;&lt;property id=&quot;20309&quot; value=&quot;-1&quot;/&gt;&lt;/object&gt;&lt;object type=&quot;3&quot; unique_id=&quot;15051&quot;&gt;&lt;property id=&quot;20148&quot; value=&quot;5&quot;/&gt;&lt;property id=&quot;20300&quot; value=&quot;Slide 20&quot;/&gt;&lt;property id=&quot;20307&quot; value=&quot;295&quot;/&gt;&lt;property id=&quot;20309&quot; value=&quot;-1&quot;/&gt;&lt;/object&gt;&lt;object type=&quot;3&quot; unique_id=&quot;15052&quot;&gt;&lt;property id=&quot;20148&quot; value=&quot;5&quot;/&gt;&lt;property id=&quot;20300&quot; value=&quot;Slide 21&quot;/&gt;&lt;property id=&quot;20307&quot; value=&quot;296&quot;/&gt;&lt;property id=&quot;20309&quot; value=&quot;-1&quot;/&gt;&lt;/object&gt;&lt;/object&gt;&lt;object type=&quot;8&quot; unique_id=&quot;10178&quot;&gt;&lt;/object&gt;&lt;object type=&quot;4&quot; unique_id=&quot;10223&quot;&gt;&lt;/object&gt;&lt;object type=&quot;10&quot; unique_id=&quot;10224&quot;&gt;&lt;object type=&quot;11&quot; unique_id=&quot;10225&quot;&gt;&lt;property id=&quot;20180&quot; value=&quot;1&quot;/&gt;&lt;property id=&quot;20181&quot; value=&quot;1&quot;/&gt;&lt;property id=&quot;20183&quot; value=&quot;1&quot;/&gt;&lt;/object&gt;&lt;object type=&quot;12&quot; unique_id=&quot;1824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wav"/>
  <p:tag name="PPSNARRATION" val="1,2014706026,C:\Users\shaworth\Desktop\Module 5- Comp 4_final 5.18.16 - no quiz_pptx\Media.ppcx"/>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53&quot;/&gt;&lt;lineCharCount val=&quot;49&quot;/&gt;&lt;lineCharCount val=&quot;54&quot;/&gt;&lt;lineCharCount val=&quot;21&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4.wav"/>
  <p:tag name="PPSNARRATION" val="3,2014706026,C:\Users\shaworth\Desktop\Module 5- Comp 4_final 5.18.16 - no quiz_pptx\Media.ppcx"/>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71&quot;/&gt;&lt;lineCharCount val=&quot;81&quot;/&gt;&lt;lineCharCount val=&quot;43&quot;/&gt;&lt;lineCharCount val=&quot;77&quot;/&gt;&lt;lineCharCount val=&quot;21&quot;/&gt;&lt;lineCharCount val=&quot;78&quot;/&gt;&lt;lineCharCount val=&quot;54&quot;/&gt;&lt;lineCharCount val=&quot;77&quot;/&gt;&lt;lineCharCount val=&quot;34&quot;/&gt;&lt;lineCharCount val=&quot;72&quot;/&gt;&lt;lineCharCount val=&quot;60&quot;/&gt;&lt;lineCharCount val=&quot;80&quot;/&gt;&lt;lineCharCount val=&quot;74&quot;/&gt;&lt;lineCharCount val=&quot;76&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5.wav"/>
  <p:tag name="PPSNARRATION" val="4,2014706026,C:\Users\shaworth\Desktop\Module 5- Comp 4_final 5.18.16 - no quiz_pptx\Media.ppcx"/>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20&quot;/&gt;&lt;lineCharCount val=&quot;81&quot;/&gt;&lt;lineCharCount val=&quot;83&quot;/&gt;&lt;lineCharCount val=&quot;10&quot;/&gt;&lt;lineCharCount val=&quot;67&quot;/&gt;&lt;lineCharCount val=&quot;83&quot;/&gt;&lt;lineCharCount val=&quot;82&quot;/&gt;&lt;lineCharCount val=&quot;8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6.wav"/>
  <p:tag name="PPSNARRATION" val="5,2014706026,C:\Users\shaworth\Desktop\Module 5- Comp 4_final 5.18.16 - no quiz_pptx\Media.ppcx"/>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21&quot;/&gt;&lt;lineCharCount val=&quot;78&quot;/&gt;&lt;lineCharCount val=&quot;71&quot;/&gt;&lt;lineCharCount val=&quot;82&quot;/&gt;&lt;lineCharCount val=&quot;82&quot;/&gt;&lt;lineCharCount val=&quot;75&quot;/&gt;&lt;lineCharCount val=&quot;30&quot;/&gt;&lt;lineCharCount val=&quot;38&quot;/&gt;&lt;lineCharCount val=&quot;74&quot;/&gt;&lt;lineCharCount val=&quot;56&quot;/&gt;&lt;lineCharCount val=&quot;78&quot;/&gt;&lt;lineCharCount val=&quot;63&quot;/&gt;&lt;lineCharCount val=&quot;50&quot;/&gt;&lt;lineCharCount val=&quot;1&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7.wav"/>
  <p:tag name="PPSNARRATION" val="6,2014706026,C:\Users\shaworth\Desktop\Module 5- Comp 4_final 5.18.16 - no quiz_pptx\Media.ppcx"/>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8&quot;/&gt;&lt;lineCharCount val=&quot;1&quot;/&gt;&lt;lineCharCount val=&quot;85&quot;/&gt;&lt;lineCharCount val=&quot;88&quot;/&gt;&lt;lineCharCount val=&quot;90&quot;/&gt;&lt;lineCharCount val=&quot;17&quot;/&gt;&lt;lineCharCount val=&quot;79&quot;/&gt;&lt;lineCharCount val=&quot;44&quot;/&gt;&lt;lineCharCount val=&quot;81&quot;/&gt;&lt;lineCharCount val=&quot;84&quot;/&gt;&lt;lineCharCount val=&quot;37&quot;/&gt;&lt;lineCharCount val=&quot;86&quot;/&gt;&lt;lineCharCount val=&quot;71&quot;/&gt;&lt;lineCharCount val=&quot;89&quot;/&gt;&lt;lineCharCount val=&quot;9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8.wav"/>
  <p:tag name="PPSNARRATION" val="7,2014706026,C:\Users\shaworth\Desktop\Module 5- Comp 4_final 5.18.16 - no quiz_pptx\Media.ppcx"/>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21&quot;/&gt;&lt;lineCharCount val=&quot;40&quot;/&gt;&lt;lineCharCount val=&quot;40&quot;/&gt;&lt;lineCharCount val=&quot;10&quot;/&gt;&lt;lineCharCount val=&quot;42&quot;/&gt;&lt;lineCharCount val=&quot;37&quot;/&gt;&lt;lineCharCount val=&quot;44&quot;/&gt;&lt;lineCharCount val=&quot;40&quot;/&gt;&lt;lineCharCount val=&quot;39&quot;/&gt;&lt;lineCharCount val=&quot;40&quot;/&gt;&lt;lineCharCount val=&quot;38&quot;/&gt;&lt;lineCharCount val=&quot;42&quot;/&gt;&lt;lineCharCount val=&quot;25&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9.wav"/>
  <p:tag name="PPSNARRATION" val="8,2014706026,C:\Users\shaworth\Desktop\Module 5- Comp 4_final 5.18.16 - no quiz_pptx\Media.ppcx"/>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8&quot;/&gt;&lt;lineCharCount val=&quot;89&quot;/&gt;&lt;lineCharCount val=&quot;65&quot;/&gt;&lt;lineCharCount val=&quot;83&quot;/&gt;&lt;lineCharCount val=&quot;83&quot;/&gt;&lt;lineCharCount val=&quot;45&quot;/&gt;&lt;lineCharCount val=&quot;80&quot;/&gt;&lt;lineCharCount val=&quot;86&quot;/&gt;&lt;lineCharCount val=&quot;54&quot;/&gt;&lt;lineCharCount val=&quot;79&quot;/&gt;&lt;lineCharCount val=&quot;67&quot;/&gt;&lt;lineCharCount val=&quot;86&quot;/&gt;&lt;lineCharCount val=&quot;89&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73&quot;/&gt;&lt;lineCharCount val=&quot;2&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2&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8&quot;/&gt;&lt;lineCharCount val=&quot;83&quot;/&gt;&lt;lineCharCount val=&quot;37&quot;/&gt;&lt;lineCharCount val=&quot;18&quot;/&gt;&lt;lineCharCount val=&quot;77&quot;/&gt;&lt;lineCharCount val=&quot;84&quot;/&gt;&lt;lineCharCount val=&quot;1&quot;/&gt;&lt;lineCharCount val=&quot;33&quot;/&gt;&lt;lineCharCount val=&quot;90&quot;/&gt;&lt;lineCharCount val=&quot;13&quot;/&gt;&lt;lineCharCount val=&quot;1&quot;/&gt;&lt;lineCharCount val=&quot;18&quot;/&gt;&lt;lineCharCount val=&quot;77&quot;/&gt;&lt;lineCharCount val=&quot;78&quot;/&gt;&lt;lineCharCount val=&quot;87&quot;/&gt;&lt;lineCharCount val=&quot;1&quot;/&gt;&lt;lineCharCount val=&quot;50&quot;/&gt;&lt;lineCharCount val=&quot;86&quot;/&gt;&lt;lineCharCount val=&quot;47&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1.wav"/>
  <p:tag name="PPSNARRATION" val="9,2014706026,C:\Users\shaworth\Desktop\Module 5- Comp 4_final 5.18.16 - no quiz_pptx\Media.ppcx"/>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21&quot;/&gt;&lt;lineCharCount val=&quot;64&quot;/&gt;&lt;lineCharCount val=&quot;94&quot;/&gt;&lt;lineCharCount val=&quot;75&quot;/&gt;&lt;lineCharCount val=&quot;17&quot;/&gt;&lt;lineCharCount val=&quot;9&quot;/&gt;&lt;lineCharCount val=&quot;88&quot;/&gt;&lt;lineCharCount val=&quot;20&quot;/&gt;&lt;lineCharCount val=&quot;90&quot;/&gt;&lt;lineCharCount val=&quot;27&quot;/&gt;&lt;lineCharCount val=&quot;95&quot;/&gt;&lt;lineCharCount val=&quot;72&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2.wav"/>
  <p:tag name="PPSNARRATION" val="10,2014706026,C:\Users\shaworth\Desktop\Module 5- Comp 4_final 5.18.16 - no quiz_pptx\Media.ppcx"/>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17&quot;/&gt;&lt;lineCharCount val=&quot;24&quot;/&gt;&lt;lineCharCount val=&quot;83&quot;/&gt;&lt;lineCharCount val=&quot;18&quot;/&gt;&lt;lineCharCount val=&quot;75&quot;/&gt;&lt;lineCharCount val=&quot;53&quot;/&gt;&lt;lineCharCount val=&quot;2&quot;/&gt;&lt;lineCharCount val=&quot;47&quot;/&gt;&lt;lineCharCount val=&quot;78&quot;/&gt;&lt;lineCharCount val=&quot;49&quot;/&gt;&lt;lineCharCount val=&quot;81&quot;/&gt;&lt;lineCharCount val=&quot;25&quot;/&gt;&lt;lineCharCount val=&quot;1&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3.wav"/>
  <p:tag name="PPSNARRATION" val="11,2014706026,C:\Users\shaworth\Desktop\Module 5- Comp 4_final 5.18.16 - no quiz_pptx\Media.ppcx"/>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17&quot;/&gt;&lt;lineCharCount val=&quot;22&quot;/&gt;&lt;lineCharCount val=&quot;81&quot;/&gt;&lt;lineCharCount val=&quot;21&quot;/&gt;&lt;lineCharCount val=&quot;85&quot;/&gt;&lt;lineCharCount val=&quot;37&quot;/&gt;&lt;lineCharCount val=&quot;82&quot;/&gt;&lt;lineCharCount val=&quot;83&quot;/&gt;&lt;lineCharCount val=&quot;16&quot;/&gt;&lt;lineCharCount val=&quot;79&quot;/&gt;&lt;lineCharCount val=&quot;76&quot;/&gt;&lt;lineCharCount val=&quot;37&quot;/&gt;&lt;lineCharCount val=&quot;1&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55&quot;/&gt;&lt;lineCharCount val=&quot;1&quot;/&gt;&lt;lineCharCount val=&quot;1&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1&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5.wav"/>
  <p:tag name="PPSNARRATION" val="12,2014706026,C:\Users\shaworth\Desktop\Module 5- Comp 4_final 5.18.16 - no quiz_pptx\Media.ppcx"/>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9&quot;/&gt;&lt;lineCharCount val=&quot;8&quot;/&gt;&lt;lineCharCount val=&quot;83&quot;/&gt;&lt;lineCharCount val=&quot;23&quot;/&gt;&lt;lineCharCount val=&quot;90&quot;/&gt;&lt;lineCharCount val=&quot;87&quot;/&gt;&lt;lineCharCount val=&quot;86&quot;/&gt;&lt;lineCharCount val=&quot;28&quot;/&gt;&lt;lineCharCount val=&quot;23&quot;/&gt;&lt;lineCharCount val=&quot;85&quot;/&gt;&lt;lineCharCount val=&quot;33&quot;/&gt;&lt;lineCharCount val=&quot;88&quot;/&gt;&lt;lineCharCount val=&quot;48&quot;/&gt;&lt;lineCharCount val=&quot;89&quot;/&gt;&lt;lineCharCount val=&quot;92&quot;/&gt;&lt;lineCharCount val=&quot;76&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6.wav"/>
  <p:tag name="PPSNARRATION" val="13,2014706026,C:\Users\shaworth\Desktop\Module 5- Comp 4_final 5.18.16 - no quiz_pptx\Media.ppcx"/>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9&quot;/&gt;&lt;lineCharCount val=&quot;46&quot;/&gt;&lt;lineCharCount val=&quot;86&quot;/&gt;&lt;lineCharCount val=&quot;84&quot;/&gt;&lt;lineCharCount val=&quot;34&quot;/&gt;&lt;lineCharCount val=&quot;85&quot;/&gt;&lt;lineCharCount val=&quot;11&quot;/&gt;&lt;lineCharCount val=&quot;60&quot;/&gt;&lt;lineCharCount val=&quot;89&quot;/&gt;&lt;lineCharCount val=&quot;85&quot;/&gt;&lt;lineCharCount val=&quot;93&quot;/&gt;&lt;lineCharCount val=&quot;31&quot;/&gt;&lt;lineCharCount val=&quot;1&quot;/&gt;&lt;lineCharCount val=&quot;80&quot;/&gt;&lt;lineCharCount val=&quot;83&quot;/&gt;&lt;lineCharCount val=&quot;85&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7.wav"/>
  <p:tag name="PPSNARRATION" val="14,2014706026,C:\Users\shaworth\Desktop\Module 5- Comp 4_final 5.18.16 - no quiz_pptx\Media.ppcx"/>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9&quot;/&gt;&lt;lineCharCount val=&quot;21&quot;/&gt;&lt;lineCharCount val=&quot;89&quot;/&gt;&lt;lineCharCount val=&quot;41&quot;/&gt;&lt;lineCharCount val=&quot;80&quot;/&gt;&lt;lineCharCount val=&quot;41&quot;/&gt;&lt;lineCharCount val=&quot;90&quot;/&gt;&lt;lineCharCount val=&quot;87&quot;/&gt;&lt;lineCharCount val=&quot;49&quot;/&gt;&lt;lineCharCount val=&quot;92&quot;/&gt;&lt;lineCharCount val=&quot;88&quot;/&gt;&lt;lineCharCount val=&quot;13&quot;/&gt;&lt;lineCharCount val=&quot;87&quot;/&gt;&lt;lineCharCount val=&quot;74&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8.wav"/>
  <p:tag name="PPSNARRATION" val="15,2014706026,C:\Users\shaworth\Desktop\Module 5- Comp 4_final 5.18.16 - no quiz_pptx\Media.ppcx"/>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9&quot;/&gt;&lt;lineCharCount val=&quot;15&quot;/&gt;&lt;lineCharCount val=&quot;89&quot;/&gt;&lt;lineCharCount val=&quot;15&quot;/&gt;&lt;lineCharCount val=&quot;95&quot;/&gt;&lt;lineCharCount val=&quot;93&quot;/&gt;&lt;lineCharCount val=&quot;47&quot;/&gt;&lt;lineCharCount val=&quot;91&quot;/&gt;&lt;lineCharCount val=&quot;94&quot;/&gt;&lt;lineCharCount val=&quot;32&quot;/&gt;&lt;lineCharCount val=&quot;86&quot;/&gt;&lt;lineCharCount val=&quot;11&quot;/&gt;&lt;lineCharCount val=&quot;86&quot;/&gt;&lt;lineCharCount val=&quot;86&quot;/&gt;&lt;lineCharCount val=&quot;64&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19.wav"/>
  <p:tag name="PPSNARRATION" val="16,2014706026,C:\Users\shaworth\Desktop\Module 5- Comp 4_final 5.18.16 - no quiz_pptx\Media.ppcx"/>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21&quot;/&gt;&lt;lineCharCount val=&quot;80&quot;/&gt;&lt;lineCharCount val=&quot;87&quot;/&gt;&lt;lineCharCount val=&quot;62&quot;/&gt;&lt;lineCharCount val=&quot;59&quot;/&gt;&lt;lineCharCount val=&quot;86&quot;/&gt;&lt;lineCharCount val=&quot;57&quot;/&gt;&lt;lineCharCount val=&quot;84&quot;/&gt;&lt;lineCharCount val=&quot;89&quot;/&gt;&lt;lineCharCount val=&quot;80&quot;/&gt;&lt;lineCharCount val=&quot;53&quot;/&gt;&lt;lineCharCount val=&quot;87&quot;/&gt;&lt;lineCharCount val=&quot;77&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20.wav"/>
  <p:tag name="PPSNARRATION" val="17,2014706026,C:\Users\shaworth\Desktop\Module 5- Comp 4_final 5.18.16 - no quiz_pptx\Media.ppcx"/>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8&quot;/&gt;&lt;lineCharCount val=&quot;82&quot;/&gt;&lt;lineCharCount val=&quot;79&quot;/&gt;&lt;lineCharCount val=&quot;69&quot;/&gt;&lt;lineCharCount val=&quot;80&quot;/&gt;&lt;lineCharCount val=&quot;76&quot;/&gt;&lt;lineCharCount val=&quot;85&quot;/&gt;&lt;lineCharCount val=&quot;69&quot;/&gt;&lt;lineCharCount val=&quot;75&quot;/&gt;&lt;lineCharCount val=&quot;71&quot;/&gt;&lt;lineCharCount val=&quot;77&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21.wav"/>
  <p:tag name="PPSNARRATION" val="18,2014706026,C:\Users\shaworth\Desktop\Module 5- Comp 4_final 5.18.16 - no quiz_pptx\Media.ppcx"/>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21&quot;/&gt;&lt;lineCharCount val=&quot;79&quot;/&gt;&lt;lineCharCount val=&quot;81&quot;/&gt;&lt;lineCharCount val=&quot;79&quot;/&gt;&lt;lineCharCount val=&quot;24&quot;/&gt;&lt;lineCharCount val=&quot;77&quot;/&gt;&lt;lineCharCount val=&quot;79&quot;/&gt;&lt;lineCharCount val=&quot;60&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22.wav"/>
  <p:tag name="PPSNARRATION" val="19,2014706026,C:\Users\shaworth\Desktop\Module 5- Comp 4_final 5.18.16 - no quiz_pptx\Media.ppcx"/>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8&quot;/&gt;&lt;lineCharCount val=&quot;81&quot;/&gt;&lt;lineCharCount val=&quot;70&quot;/&gt;&lt;lineCharCount val=&quot;72&quot;/&gt;&lt;lineCharCount val=&quot;70&quot;/&gt;&lt;lineCharCount val=&quot;77&quot;/&gt;&lt;lineCharCount val=&quot;32&quot;/&gt;&lt;lineCharCount val=&quot;78&quot;/&gt;&lt;lineCharCount val=&quot;78&quot;/&gt;&lt;lineCharCount val=&quot;75&quot;/&gt;&lt;lineCharCount val=&quot;80&quot;/&gt;&lt;lineCharCount val=&quot;48&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5\Module 5 final 5.17.16\voice\Including People with Disabilities Module 5\Module 5 Slide 23.wav"/>
  <p:tag name="PPSNARRATION" val="20,2014706026,C:\Users\shaworth\Desktop\Module 5- Comp 4_final 5.18.16 - no quiz_pptx\Media.ppcx"/>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8&quot;/&gt;&lt;lineCharCount val=&quot;89&quot;/&gt;&lt;lineCharCount val=&quot;79&quot;/&gt;&lt;lineCharCount val=&quot;90&quot;/&gt;&lt;lineCharCount val=&quot;22&quot;/&gt;&lt;lineCharCount val=&quot;90&quot;/&gt;&lt;lineCharCount val=&quot;59&quot;/&gt;&lt;lineCharCount val=&quot;88&quot;/&gt;&lt;lineCharCount val=&quot;91&quot;/&gt;&lt;lineCharCount val=&quot;26&quot;/&gt;&lt;lineCharCount val=&quot;83&quot;/&gt;&lt;lineCharCount val=&quot;84&quot;/&gt;&lt;lineCharCount val=&quot;91&quot;/&gt;&lt;lineCharCount val=&quot;87&quot;/&gt;&lt;lineCharCount val=&quot;6&quot;/&gt;&lt;lineCharCount val=&quot;81&quot;/&gt;&lt;lineCharCount val=&quot;87&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9&quot;/&gt;&lt;lineCharCount val=&quot;59&quot;/&gt;&lt;lineCharCount val=&quot;64&quot;/&gt;&lt;lineCharCount val=&quot;61&quot;/&gt;&lt;lineCharCount val=&quot;10&quot;/&gt;&lt;/TableIndex&gt;&lt;/ShapeTextInfo&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994</TotalTime>
  <Words>3173</Words>
  <Application>Microsoft Office PowerPoint</Application>
  <PresentationFormat>On-screen Show (4:3)</PresentationFormat>
  <Paragraphs>212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Oksana Klimova</dc:creator>
  <cp:lastModifiedBy>Shannon Haworth</cp:lastModifiedBy>
  <cp:revision>172</cp:revision>
  <dcterms:created xsi:type="dcterms:W3CDTF">2016-03-18T18:07:59Z</dcterms:created>
  <dcterms:modified xsi:type="dcterms:W3CDTF">2016-05-25T14:21:32Z</dcterms:modified>
</cp:coreProperties>
</file>