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82" r:id="rId4"/>
    <p:sldId id="283" r:id="rId5"/>
    <p:sldId id="290" r:id="rId6"/>
    <p:sldId id="285" r:id="rId7"/>
    <p:sldId id="286" r:id="rId8"/>
    <p:sldId id="287" r:id="rId9"/>
    <p:sldId id="288" r:id="rId10"/>
    <p:sldId id="289" r:id="rId11"/>
  </p:sldIdLst>
  <p:sldSz cx="9144000" cy="6858000" type="screen4x3"/>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p:cViewPr varScale="1">
        <p:scale>
          <a:sx n="122" d="100"/>
          <a:sy n="122" d="100"/>
        </p:scale>
        <p:origin x="11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Master" Target="../slideMasters/slideMaster1.xml"/><Relationship Id="rId4" Type="http://schemas.openxmlformats.org/officeDocument/2006/relationships/tags" Target="../tags/tag1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Master" Target="../slideMasters/slideMaster1.xml"/><Relationship Id="rId4" Type="http://schemas.openxmlformats.org/officeDocument/2006/relationships/tags" Target="../tags/tag1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custDataLst>
              <p:tags r:id="rId1"/>
            </p:custDataLst>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3"/>
          <p:cNvSpPr>
            <a:spLocks noGrp="1"/>
          </p:cNvSpPr>
          <p:nvPr>
            <p:ph type="dt" sz="half" idx="2"/>
            <p:custDataLst>
              <p:tags r:id="rId2"/>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5/24/2016</a:t>
            </a:fld>
            <a:endParaRPr lang="en-US" dirty="0"/>
          </a:p>
        </p:txBody>
      </p:sp>
      <p:sp>
        <p:nvSpPr>
          <p:cNvPr id="8" name="Footer Placeholder 4"/>
          <p:cNvSpPr>
            <a:spLocks noGrp="1"/>
          </p:cNvSpPr>
          <p:nvPr>
            <p:ph type="ftr" sz="quarter" idx="3"/>
            <p:custDataLst>
              <p:tags r:id="rId3"/>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1203561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Content Placeholder 2"/>
          <p:cNvSpPr>
            <a:spLocks noGrp="1"/>
          </p:cNvSpPr>
          <p:nvPr>
            <p:ph idx="1"/>
            <p:custDataLst>
              <p:tags r:id="rId2"/>
            </p:custDataLst>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2"/>
            <p:custDataLst>
              <p:tags r:id="rId3"/>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5/24/2016</a:t>
            </a:fld>
            <a:endParaRPr lang="en-US" dirty="0"/>
          </a:p>
        </p:txBody>
      </p:sp>
      <p:sp>
        <p:nvSpPr>
          <p:cNvPr id="8" name="Footer Placeholder 4"/>
          <p:cNvSpPr>
            <a:spLocks noGrp="1"/>
          </p:cNvSpPr>
          <p:nvPr>
            <p:ph type="ftr" sz="quarter" idx="3"/>
            <p:custDataLst>
              <p:tags r:id="rId4"/>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36100129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5/24/2016</a:t>
            </a:fld>
            <a:endParaRPr lang="en-US" dirty="0"/>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293183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A1C7EB-8A96-47F0-8B26-0C60CD0C6A15}" type="datetimeFigureOut">
              <a:rPr lang="en-US" smtClean="0"/>
              <a:t>5/24/2016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189822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A1C7EB-8A96-47F0-8B26-0C60CD0C6A15}" type="datetimeFigureOut">
              <a:rPr lang="en-US" smtClean="0"/>
              <a:t>5/24/2016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3316139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Date Placeholder 2"/>
          <p:cNvSpPr>
            <a:spLocks noGrp="1"/>
          </p:cNvSpPr>
          <p:nvPr>
            <p:ph type="dt" sz="half" idx="10"/>
            <p:custDataLst>
              <p:tags r:id="rId2"/>
            </p:custDataLst>
          </p:nvPr>
        </p:nvSpPr>
        <p:spPr/>
        <p:txBody>
          <a:bodyPr/>
          <a:lstStyle/>
          <a:p>
            <a:fld id="{83A1C7EB-8A96-47F0-8B26-0C60CD0C6A15}" type="datetimeFigureOut">
              <a:rPr lang="en-US" smtClean="0"/>
              <a:t>5/24/2016</a:t>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135200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1C7EB-8A96-47F0-8B26-0C60CD0C6A15}" type="datetimeFigureOut">
              <a:rPr lang="en-US" smtClean="0"/>
              <a:t>5/24/2016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3204051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A1C7EB-8A96-47F0-8B26-0C60CD0C6A15}" type="datetimeFigureOut">
              <a:rPr lang="en-US" smtClean="0"/>
              <a:t>5/24/2016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279689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A1C7EB-8A96-47F0-8B26-0C60CD0C6A15}" type="datetimeFigureOut">
              <a:rPr lang="en-US" smtClean="0"/>
              <a:t>5/24/2016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1066183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1C7EB-8A96-47F0-8B26-0C60CD0C6A15}" type="datetimeFigureOut">
              <a:rPr lang="en-US" smtClean="0"/>
              <a:t>5/24/2016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239275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1C7EB-8A96-47F0-8B26-0C60CD0C6A15}" type="datetimeFigureOut">
              <a:rPr lang="en-US" smtClean="0"/>
              <a:t>5/24/2016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231662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custDataLst>
              <p:tags r:id="rId14"/>
            </p:custDataLst>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custDataLst>
              <p:tags r:id="rId15"/>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5/24/2016</a:t>
            </a:fld>
            <a:endParaRPr lang="en-US" dirty="0"/>
          </a:p>
        </p:txBody>
      </p:sp>
      <p:sp>
        <p:nvSpPr>
          <p:cNvPr id="5" name="Footer Placeholder 4"/>
          <p:cNvSpPr>
            <a:spLocks noGrp="1"/>
          </p:cNvSpPr>
          <p:nvPr>
            <p:ph type="ftr" sz="quarter" idx="3"/>
            <p:custDataLst>
              <p:tags r:id="rId16"/>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
        <p:nvSpPr>
          <p:cNvPr id="7" name="Rectangle 6"/>
          <p:cNvSpPr/>
          <p:nvPr userDrawn="1">
            <p:custDataLst>
              <p:tags r:id="rId17"/>
            </p:custDataLst>
          </p:nvPr>
        </p:nvSpPr>
        <p:spPr>
          <a:xfrm>
            <a:off x="0" y="0"/>
            <a:ext cx="9144000" cy="114530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7289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20.xml"/><Relationship Id="rId7" Type="http://schemas.openxmlformats.org/officeDocument/2006/relationships/image" Target="../media/image1.gif"/><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1.xml"/><Relationship Id="rId5" Type="http://schemas.openxmlformats.org/officeDocument/2006/relationships/tags" Target="../tags/tag22.xml"/><Relationship Id="rId4" Type="http://schemas.openxmlformats.org/officeDocument/2006/relationships/tags" Target="../tags/tag21.xml"/><Relationship Id="rId9"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5.xml"/><Relationship Id="rId7" Type="http://schemas.openxmlformats.org/officeDocument/2006/relationships/image" Target="../media/image4.jpe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26.xml"/><Relationship Id="rId9"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tags" Target="../tags/tag29.xml"/><Relationship Id="rId7"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hyperlink" Target="http://www.disabilityinpublichealth.org/" TargetMode="External"/><Relationship Id="rId5" Type="http://schemas.openxmlformats.org/officeDocument/2006/relationships/tags" Target="../tags/tag31.xml"/><Relationship Id="rId10" Type="http://schemas.openxmlformats.org/officeDocument/2006/relationships/image" Target="../media/image3.JPG"/><Relationship Id="rId4" Type="http://schemas.openxmlformats.org/officeDocument/2006/relationships/tags" Target="../tags/tag30.xml"/><Relationship Id="rId9"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35.xml"/><Relationship Id="rId7" Type="http://schemas.openxmlformats.org/officeDocument/2006/relationships/image" Target="../media/image4.jpe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36.xml"/></Relationships>
</file>

<file path=ppt/slides/_rels/slide5.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39.xml"/><Relationship Id="rId7" Type="http://schemas.openxmlformats.org/officeDocument/2006/relationships/image" Target="../media/image4.jpe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40.xml"/></Relationships>
</file>

<file path=ppt/slides/_rels/slide6.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43.xml"/><Relationship Id="rId7" Type="http://schemas.openxmlformats.org/officeDocument/2006/relationships/image" Target="../media/image4.jpe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44.xml"/></Relationships>
</file>

<file path=ppt/slides/_rels/slide7.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47.xml"/><Relationship Id="rId7" Type="http://schemas.openxmlformats.org/officeDocument/2006/relationships/image" Target="../media/image4.jpe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48.xml"/></Relationships>
</file>

<file path=ppt/slides/_rels/slide8.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tags" Target="../tags/tag51.xml"/><Relationship Id="rId7"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10" Type="http://schemas.openxmlformats.org/officeDocument/2006/relationships/image" Target="../media/image3.JPG"/><Relationship Id="rId4" Type="http://schemas.openxmlformats.org/officeDocument/2006/relationships/tags" Target="../tags/tag52.xml"/><Relationship Id="rId9"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57.xml"/><Relationship Id="rId7" Type="http://schemas.openxmlformats.org/officeDocument/2006/relationships/image" Target="../media/image4.jpe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58.xml"/></Relationships>
</file>

<file path=ppt/slides/_rels/slide10.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image" Target="../media/image3.JP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4.jpeg"/><Relationship Id="rId5" Type="http://schemas.openxmlformats.org/officeDocument/2006/relationships/image" Target="../media/image1.gif"/><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custDataLst>
              <p:tags r:id="rId2"/>
            </p:custDataLst>
          </p:nvPr>
        </p:nvSpPr>
        <p:spPr>
          <a:xfrm>
            <a:off x="0" y="0"/>
            <a:ext cx="8144164" cy="1139867"/>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sp>
        <p:nvSpPr>
          <p:cNvPr id="5" name="TextBox 4"/>
          <p:cNvSpPr txBox="1"/>
          <p:nvPr>
            <p:custDataLst>
              <p:tags r:id="rId3"/>
            </p:custDataLst>
          </p:nvPr>
        </p:nvSpPr>
        <p:spPr>
          <a:xfrm>
            <a:off x="800054" y="1836182"/>
            <a:ext cx="8211128" cy="1323439"/>
          </a:xfrm>
          <a:prstGeom prst="rect">
            <a:avLst/>
          </a:prstGeom>
          <a:noFill/>
        </p:spPr>
        <p:txBody>
          <a:bodyPr wrap="square" rtlCol="0">
            <a:spAutoFit/>
          </a:bodyPr>
          <a:lstStyle/>
          <a:p>
            <a:r>
              <a:rPr lang="en-US" sz="2800" dirty="0"/>
              <a:t>Including People with Disabilities:</a:t>
            </a:r>
            <a:br>
              <a:rPr lang="en-US" sz="2800" dirty="0"/>
            </a:br>
            <a:r>
              <a:rPr lang="en-US" sz="2800" dirty="0"/>
              <a:t>Public Health Workforce </a:t>
            </a:r>
            <a:r>
              <a:rPr lang="en-US" sz="2800" dirty="0" smtClean="0"/>
              <a:t>Competencies</a:t>
            </a:r>
          </a:p>
          <a:p>
            <a:r>
              <a:rPr lang="en-US" sz="2400" b="1" dirty="0" smtClean="0"/>
              <a:t>Learning </a:t>
            </a:r>
            <a:r>
              <a:rPr lang="en-US" sz="2400" b="1" dirty="0"/>
              <a:t>Modules Introduction</a:t>
            </a:r>
          </a:p>
        </p:txBody>
      </p:sp>
      <p:grpSp>
        <p:nvGrpSpPr>
          <p:cNvPr id="4" name="Group 3"/>
          <p:cNvGrpSpPr/>
          <p:nvPr/>
        </p:nvGrpSpPr>
        <p:grpSpPr>
          <a:xfrm>
            <a:off x="122905" y="5481759"/>
            <a:ext cx="3053781" cy="1315480"/>
            <a:chOff x="677305" y="4999359"/>
            <a:chExt cx="3053781" cy="1315480"/>
          </a:xfrm>
        </p:grpSpPr>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3" name="Rectangle 2"/>
          <p:cNvSpPr/>
          <p:nvPr>
            <p:custDataLst>
              <p:tags r:id="rId4"/>
            </p:custDataLst>
          </p:nvPr>
        </p:nvSpPr>
        <p:spPr>
          <a:xfrm>
            <a:off x="4006800" y="5889514"/>
            <a:ext cx="4572000" cy="830997"/>
          </a:xfrm>
          <a:prstGeom prst="rect">
            <a:avLst/>
          </a:prstGeom>
        </p:spPr>
        <p:txBody>
          <a:bodyPr>
            <a:spAutoFit/>
          </a:bodyPr>
          <a:lstStyle/>
          <a:p>
            <a:r>
              <a:rPr lang="en-US" sz="1200" dirty="0"/>
              <a:t>These modules were made possible by funding from the Association of Teachers of Maternal Child Health (ATMCH), and the Association of University Centers on Disabilities (AUCD).</a:t>
            </a:r>
          </a:p>
          <a:p>
            <a:endParaRPr lang="en-US" sz="1200" dirty="0"/>
          </a:p>
        </p:txBody>
      </p:sp>
      <p:sp>
        <p:nvSpPr>
          <p:cNvPr id="8" name="TextBox 7"/>
          <p:cNvSpPr txBox="1"/>
          <p:nvPr>
            <p:custDataLst>
              <p:tags r:id="rId5"/>
            </p:custDataLst>
          </p:nvPr>
        </p:nvSpPr>
        <p:spPr>
          <a:xfrm>
            <a:off x="902858" y="3788488"/>
            <a:ext cx="6939563" cy="1600438"/>
          </a:xfrm>
          <a:prstGeom prst="rect">
            <a:avLst/>
          </a:prstGeom>
          <a:noFill/>
        </p:spPr>
        <p:txBody>
          <a:bodyPr wrap="square" rtlCol="0">
            <a:spAutoFit/>
          </a:bodyPr>
          <a:lstStyle/>
          <a:p>
            <a:r>
              <a:rPr lang="en-US" sz="1400" dirty="0" smtClean="0"/>
              <a:t>Lead Authors:</a:t>
            </a:r>
          </a:p>
          <a:p>
            <a:r>
              <a:rPr lang="en-US" sz="1400" dirty="0" smtClean="0"/>
              <a:t>Shannon M. Haworth, MA</a:t>
            </a:r>
          </a:p>
          <a:p>
            <a:r>
              <a:rPr lang="en-US" sz="1400" dirty="0" smtClean="0"/>
              <a:t>Senior Program Manager, Disability and Public Health, AUCD</a:t>
            </a:r>
          </a:p>
          <a:p>
            <a:endParaRPr lang="en-US" sz="1400" dirty="0" smtClean="0"/>
          </a:p>
          <a:p>
            <a:r>
              <a:rPr lang="en-US" sz="1400" dirty="0"/>
              <a:t>Adriane K. Griffen, DrPH, MPH, MCHES</a:t>
            </a:r>
          </a:p>
          <a:p>
            <a:r>
              <a:rPr lang="en-US" sz="1400" dirty="0"/>
              <a:t>Senior Director, Public </a:t>
            </a:r>
            <a:r>
              <a:rPr lang="en-US" sz="1400" dirty="0" smtClean="0"/>
              <a:t>Health and Leadership, </a:t>
            </a:r>
            <a:r>
              <a:rPr lang="en-US" sz="1400" dirty="0"/>
              <a:t>AUCD</a:t>
            </a:r>
          </a:p>
          <a:p>
            <a:endParaRPr lang="en-US" sz="1400" dirty="0"/>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Tree>
    <p:custDataLst>
      <p:tags r:id="rId1"/>
    </p:custDataLst>
    <p:extLst>
      <p:ext uri="{BB962C8B-B14F-4D97-AF65-F5344CB8AC3E}">
        <p14:creationId xmlns:p14="http://schemas.microsoft.com/office/powerpoint/2010/main" val="3563769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3"/>
            </p:custDataLst>
          </p:nvPr>
        </p:nvSpPr>
        <p:spPr>
          <a:xfrm>
            <a:off x="74945" y="1129909"/>
            <a:ext cx="8211128" cy="461665"/>
          </a:xfrm>
          <a:prstGeom prst="rect">
            <a:avLst/>
          </a:prstGeom>
          <a:noFill/>
        </p:spPr>
        <p:txBody>
          <a:bodyPr wrap="square" rtlCol="0">
            <a:spAutoFit/>
          </a:bodyPr>
          <a:lstStyle/>
          <a:p>
            <a:r>
              <a:rPr lang="en-US" sz="2400" b="1" dirty="0"/>
              <a:t>Introduction</a:t>
            </a:r>
            <a:endParaRPr lang="en-US" sz="2400" dirty="0"/>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18806" y="3923638"/>
            <a:ext cx="535787" cy="535787"/>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
        <p:nvSpPr>
          <p:cNvPr id="14" name="TextBox 13"/>
          <p:cNvSpPr txBox="1"/>
          <p:nvPr>
            <p:custDataLst>
              <p:tags r:id="rId4"/>
            </p:custDataLst>
          </p:nvPr>
        </p:nvSpPr>
        <p:spPr>
          <a:xfrm>
            <a:off x="717656" y="1716621"/>
            <a:ext cx="7568417" cy="2862322"/>
          </a:xfrm>
          <a:prstGeom prst="rect">
            <a:avLst/>
          </a:prstGeom>
          <a:noFill/>
        </p:spPr>
        <p:txBody>
          <a:bodyPr wrap="square" rtlCol="0">
            <a:spAutoFit/>
          </a:bodyPr>
          <a:lstStyle/>
          <a:p>
            <a:pPr marL="285750" indent="-285750">
              <a:buFont typeface="Arial" panose="020B0604020202020204" pitchFamily="34" charset="0"/>
              <a:buChar char="•"/>
            </a:pPr>
            <a:r>
              <a:rPr lang="en-US" dirty="0"/>
              <a:t>Welcome to the Including People with Disabilities: Public Health Workforce Competencies Learning Modules</a:t>
            </a:r>
          </a:p>
          <a:p>
            <a:pPr marL="285750" indent="-285750">
              <a:buFont typeface="Arial" panose="020B0604020202020204" pitchFamily="34" charset="0"/>
              <a:buChar char="•"/>
            </a:pPr>
            <a:r>
              <a:rPr lang="en-US" dirty="0"/>
              <a:t>These modules are adapted from the </a:t>
            </a:r>
            <a:r>
              <a:rPr lang="en-US" i="1" dirty="0"/>
              <a:t>Including People with Disabilities: Public Health Workforce Competencies</a:t>
            </a:r>
          </a:p>
          <a:p>
            <a:endParaRPr lang="en-US" i="1" dirty="0"/>
          </a:p>
          <a:p>
            <a:r>
              <a:rPr lang="en-US" i="1" dirty="0"/>
              <a:t>A special thank you for assistance on these learning modules to</a:t>
            </a:r>
            <a:r>
              <a:rPr lang="en-US" dirty="0"/>
              <a:t>:</a:t>
            </a:r>
          </a:p>
          <a:p>
            <a:pPr marL="285750" indent="-285750">
              <a:buFont typeface="Arial" panose="020B0604020202020204" pitchFamily="34" charset="0"/>
              <a:buChar char="•"/>
            </a:pPr>
            <a:r>
              <a:rPr lang="en-US" dirty="0"/>
              <a:t>Oksana Klimova, Director Web Services, AUCD</a:t>
            </a:r>
          </a:p>
          <a:p>
            <a:pPr marL="285750" indent="-285750">
              <a:buFont typeface="Arial" panose="020B0604020202020204" pitchFamily="34" charset="0"/>
              <a:buChar char="•"/>
            </a:pPr>
            <a:r>
              <a:rPr lang="en-US" dirty="0"/>
              <a:t>Zipporah Levi-Shackleford, Owner &amp; Educational Consultant, Creative Approach Development Center, LLC</a:t>
            </a:r>
          </a:p>
          <a:p>
            <a:endParaRPr lang="en-US" dirty="0"/>
          </a:p>
        </p:txBody>
      </p:sp>
    </p:spTree>
    <p:custDataLst>
      <p:tags r:id="rId1"/>
    </p:custDataLst>
    <p:extLst>
      <p:ext uri="{BB962C8B-B14F-4D97-AF65-F5344CB8AC3E}">
        <p14:creationId xmlns:p14="http://schemas.microsoft.com/office/powerpoint/2010/main" val="2993688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3"/>
            </p:custDataLst>
          </p:nvPr>
        </p:nvSpPr>
        <p:spPr>
          <a:xfrm>
            <a:off x="74945" y="1129909"/>
            <a:ext cx="8211128" cy="461665"/>
          </a:xfrm>
          <a:prstGeom prst="rect">
            <a:avLst/>
          </a:prstGeom>
          <a:noFill/>
        </p:spPr>
        <p:txBody>
          <a:bodyPr wrap="square" rtlCol="0">
            <a:spAutoFit/>
          </a:bodyPr>
          <a:lstStyle/>
          <a:p>
            <a:r>
              <a:rPr lang="en-US" sz="2400" b="1" dirty="0"/>
              <a:t>About the Project</a:t>
            </a:r>
            <a:endParaRPr lang="en-US" sz="2400" dirty="0"/>
          </a:p>
        </p:txBody>
      </p:sp>
      <p:sp>
        <p:nvSpPr>
          <p:cNvPr id="9" name="Content Placeholder 2"/>
          <p:cNvSpPr txBox="1">
            <a:spLocks/>
          </p:cNvSpPr>
          <p:nvPr>
            <p:custDataLst>
              <p:tags r:id="rId4"/>
            </p:custDataLst>
          </p:nvPr>
        </p:nvSpPr>
        <p:spPr>
          <a:xfrm>
            <a:off x="717656" y="1623388"/>
            <a:ext cx="78867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
        <p:nvSpPr>
          <p:cNvPr id="12" name="TextBox 11"/>
          <p:cNvSpPr txBox="1"/>
          <p:nvPr>
            <p:custDataLst>
              <p:tags r:id="rId5"/>
            </p:custDataLst>
          </p:nvPr>
        </p:nvSpPr>
        <p:spPr>
          <a:xfrm>
            <a:off x="5022077" y="5345560"/>
            <a:ext cx="3423138" cy="369332"/>
          </a:xfrm>
          <a:prstGeom prst="rect">
            <a:avLst/>
          </a:prstGeom>
          <a:noFill/>
        </p:spPr>
        <p:txBody>
          <a:bodyPr wrap="square" rtlCol="0">
            <a:spAutoFit/>
          </a:bodyPr>
          <a:lstStyle/>
          <a:p>
            <a:r>
              <a:rPr lang="en-US" dirty="0" smtClean="0">
                <a:hlinkClick r:id="rId11"/>
              </a:rPr>
              <a:t>www.DisabilityinPublicHealth.org</a:t>
            </a:r>
            <a:r>
              <a:rPr lang="en-US" dirty="0" smtClean="0"/>
              <a:t> </a:t>
            </a:r>
            <a:endParaRPr lang="en-US" dirty="0"/>
          </a:p>
        </p:txBody>
      </p:sp>
      <p:sp>
        <p:nvSpPr>
          <p:cNvPr id="2" name="TextBox 1"/>
          <p:cNvSpPr txBox="1"/>
          <p:nvPr>
            <p:custDataLst>
              <p:tags r:id="rId6"/>
            </p:custDataLst>
          </p:nvPr>
        </p:nvSpPr>
        <p:spPr>
          <a:xfrm>
            <a:off x="717656" y="1781908"/>
            <a:ext cx="7568417" cy="4524315"/>
          </a:xfrm>
          <a:prstGeom prst="rect">
            <a:avLst/>
          </a:prstGeom>
          <a:noFill/>
        </p:spPr>
        <p:txBody>
          <a:bodyPr wrap="square" rtlCol="0">
            <a:spAutoFit/>
          </a:bodyPr>
          <a:lstStyle/>
          <a:p>
            <a:pPr marL="285750" indent="-285750">
              <a:buFont typeface="Arial" panose="020B0604020202020204" pitchFamily="34" charset="0"/>
              <a:buChar char="•"/>
            </a:pPr>
            <a:r>
              <a:rPr lang="en-US" dirty="0"/>
              <a:t>The </a:t>
            </a:r>
            <a:r>
              <a:rPr lang="en-US" i="1" dirty="0"/>
              <a:t>Including People with Disabilities: Public Health Workforce Competencies </a:t>
            </a:r>
            <a:r>
              <a:rPr lang="en-US" dirty="0"/>
              <a:t>was a multiyear Project funded by the National Center for Birth Defects and Developmental Disabilities (NCBDDD), Office of the Director, Centers for Disease Control &amp; Prevention (ODCDC), and the Office for State, Tribal, Local, And Territorial Support (OT), award# 5U38OT000140-03</a:t>
            </a:r>
          </a:p>
          <a:p>
            <a:pPr marL="285750" indent="-285750">
              <a:buFont typeface="Arial" panose="020B0604020202020204" pitchFamily="34" charset="0"/>
              <a:buChar char="•"/>
            </a:pPr>
            <a:r>
              <a:rPr lang="en-US" dirty="0"/>
              <a:t>The </a:t>
            </a:r>
            <a:r>
              <a:rPr lang="en-US" i="1" dirty="0"/>
              <a:t>Competencies</a:t>
            </a:r>
            <a:r>
              <a:rPr lang="en-US" dirty="0"/>
              <a:t> were developed by a national committee comprised of disability and public health experts </a:t>
            </a:r>
          </a:p>
          <a:p>
            <a:pPr marL="285750" indent="-285750">
              <a:buFont typeface="Arial" panose="020B0604020202020204" pitchFamily="34" charset="0"/>
              <a:buChar char="•"/>
            </a:pPr>
            <a:r>
              <a:rPr lang="en-US" dirty="0"/>
              <a:t>The </a:t>
            </a:r>
            <a:r>
              <a:rPr lang="en-US" i="1" dirty="0"/>
              <a:t>Competencies</a:t>
            </a:r>
            <a:r>
              <a:rPr lang="en-US" dirty="0"/>
              <a:t> provide foundational knowledge about the relationship between public health programs and health outcomes among people with disabilities, and are primarily designed for professionals already working in the public health field but can also be used for public health workforce training</a:t>
            </a:r>
          </a:p>
          <a:p>
            <a:pPr marL="285750" indent="-285750">
              <a:buFont typeface="Arial" panose="020B0604020202020204" pitchFamily="34" charset="0"/>
              <a:buChar char="•"/>
            </a:pPr>
            <a:r>
              <a:rPr lang="en-US" dirty="0"/>
              <a:t>For more information on the project here: </a:t>
            </a:r>
          </a:p>
          <a:p>
            <a:endParaRPr lang="en-US" dirty="0"/>
          </a:p>
          <a:p>
            <a:endParaRPr lang="en-US" dirty="0"/>
          </a:p>
        </p:txBody>
      </p:sp>
    </p:spTree>
    <p:custDataLst>
      <p:tags r:id="rId1"/>
    </p:custDataLst>
    <p:extLst>
      <p:ext uri="{BB962C8B-B14F-4D97-AF65-F5344CB8AC3E}">
        <p14:creationId xmlns:p14="http://schemas.microsoft.com/office/powerpoint/2010/main" val="3229354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3"/>
            </p:custDataLst>
          </p:nvPr>
        </p:nvSpPr>
        <p:spPr>
          <a:xfrm>
            <a:off x="74945" y="1129909"/>
            <a:ext cx="8211128" cy="461665"/>
          </a:xfrm>
          <a:prstGeom prst="rect">
            <a:avLst/>
          </a:prstGeom>
          <a:noFill/>
        </p:spPr>
        <p:txBody>
          <a:bodyPr wrap="square" rtlCol="0">
            <a:spAutoFit/>
          </a:bodyPr>
          <a:lstStyle/>
          <a:p>
            <a:r>
              <a:rPr lang="en-US" sz="2400" b="1" dirty="0"/>
              <a:t>About the Competencies</a:t>
            </a:r>
            <a:endParaRPr lang="en-US" sz="2400" dirty="0"/>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
        <p:nvSpPr>
          <p:cNvPr id="10" name="TextBox 9"/>
          <p:cNvSpPr txBox="1"/>
          <p:nvPr>
            <p:custDataLst>
              <p:tags r:id="rId4"/>
            </p:custDataLst>
          </p:nvPr>
        </p:nvSpPr>
        <p:spPr>
          <a:xfrm>
            <a:off x="717656" y="1899138"/>
            <a:ext cx="7194164" cy="4247317"/>
          </a:xfrm>
          <a:prstGeom prst="rect">
            <a:avLst/>
          </a:prstGeom>
          <a:noFill/>
        </p:spPr>
        <p:txBody>
          <a:bodyPr wrap="square" rtlCol="0">
            <a:spAutoFit/>
          </a:bodyPr>
          <a:lstStyle/>
          <a:p>
            <a:pPr marL="285750" indent="-285750">
              <a:buFont typeface="Arial" panose="020B0604020202020204" pitchFamily="34" charset="0"/>
              <a:buChar char="•"/>
            </a:pPr>
            <a:r>
              <a:rPr lang="en-US" dirty="0"/>
              <a:t>Compared to people without disabilities, people with disabilities are at a higher risk for poor health outcomes such as hypertension, obesity, falls-related injuries, and depression</a:t>
            </a:r>
          </a:p>
          <a:p>
            <a:pPr marL="285750" indent="-285750">
              <a:buFont typeface="Arial" panose="020B0604020202020204" pitchFamily="34" charset="0"/>
              <a:buChar char="•"/>
            </a:pPr>
            <a:r>
              <a:rPr lang="en-US" dirty="0"/>
              <a:t>Knowledge about the health status and public health needs of people with disabilities is essential for addressing these and other health disparities</a:t>
            </a:r>
          </a:p>
          <a:p>
            <a:pPr marL="285750" indent="-285750">
              <a:buFont typeface="Arial" panose="020B0604020202020204" pitchFamily="34" charset="0"/>
              <a:buChar char="•"/>
            </a:pPr>
            <a:r>
              <a:rPr lang="en-US" dirty="0"/>
              <a:t>However, most public health training programs do not include curriculum on people with disabilities and methods for including them in core public health efforts</a:t>
            </a:r>
          </a:p>
          <a:p>
            <a:pPr marL="285750" indent="-285750">
              <a:buFont typeface="Arial" panose="020B0604020202020204" pitchFamily="34" charset="0"/>
              <a:buChar char="•"/>
            </a:pPr>
            <a:r>
              <a:rPr lang="en-US" dirty="0"/>
              <a:t>There is a clear need for public health efforts to reduce health disparities among people with disabilities  </a:t>
            </a:r>
          </a:p>
          <a:p>
            <a:pPr marL="285750" indent="-285750">
              <a:buFont typeface="Arial" panose="020B0604020202020204" pitchFamily="34" charset="0"/>
              <a:buChar char="•"/>
            </a:pPr>
            <a:r>
              <a:rPr lang="en-US" dirty="0"/>
              <a:t>This may be achieved by building a stronger public health workforce skilled in ways to include people with disabilities in all public health efforts</a:t>
            </a:r>
          </a:p>
          <a:p>
            <a:endParaRPr lang="en-US" dirty="0"/>
          </a:p>
        </p:txBody>
      </p:sp>
    </p:spTree>
    <p:custDataLst>
      <p:tags r:id="rId1"/>
    </p:custDataLst>
    <p:extLst>
      <p:ext uri="{BB962C8B-B14F-4D97-AF65-F5344CB8AC3E}">
        <p14:creationId xmlns:p14="http://schemas.microsoft.com/office/powerpoint/2010/main" val="811788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3"/>
            </p:custDataLst>
          </p:nvPr>
        </p:nvSpPr>
        <p:spPr>
          <a:xfrm>
            <a:off x="74945" y="1129909"/>
            <a:ext cx="8211128" cy="461665"/>
          </a:xfrm>
          <a:prstGeom prst="rect">
            <a:avLst/>
          </a:prstGeom>
          <a:noFill/>
        </p:spPr>
        <p:txBody>
          <a:bodyPr wrap="square" rtlCol="0">
            <a:spAutoFit/>
          </a:bodyPr>
          <a:lstStyle/>
          <a:p>
            <a:r>
              <a:rPr lang="en-US" sz="2400" b="1" dirty="0"/>
              <a:t>About the Competencies</a:t>
            </a:r>
            <a:endParaRPr lang="en-US" sz="2400" dirty="0"/>
          </a:p>
        </p:txBody>
      </p:sp>
      <p:sp>
        <p:nvSpPr>
          <p:cNvPr id="9" name="TextBox 8"/>
          <p:cNvSpPr txBox="1"/>
          <p:nvPr>
            <p:custDataLst>
              <p:tags r:id="rId4"/>
            </p:custDataLst>
          </p:nvPr>
        </p:nvSpPr>
        <p:spPr>
          <a:xfrm>
            <a:off x="606883" y="1680519"/>
            <a:ext cx="7679190" cy="4770537"/>
          </a:xfrm>
          <a:prstGeom prst="rect">
            <a:avLst/>
          </a:prstGeom>
          <a:noFill/>
        </p:spPr>
        <p:txBody>
          <a:bodyPr wrap="square" rtlCol="0">
            <a:spAutoFit/>
          </a:bodyPr>
          <a:lstStyle/>
          <a:p>
            <a:pPr marL="285750" indent="-285750">
              <a:buFont typeface="Arial" panose="020B0604020202020204" pitchFamily="34" charset="0"/>
              <a:buChar char="•"/>
            </a:pPr>
            <a:r>
              <a:rPr lang="en-US" sz="1600" b="1" i="1" dirty="0"/>
              <a:t>Including People with Disabilities: Public Health Workforce Competencies </a:t>
            </a:r>
            <a:r>
              <a:rPr lang="en-US" sz="1600" dirty="0"/>
              <a:t>outlines recent advances in knowledge and practice skills that public health professionals need to include people with disabilities in the core public health functions - Assessment, Policy Development and </a:t>
            </a:r>
            <a:r>
              <a:rPr lang="en-US" sz="1600" dirty="0" smtClean="0"/>
              <a:t>Assurance </a:t>
            </a:r>
          </a:p>
          <a:p>
            <a:pPr marL="285750" indent="-285750">
              <a:buFont typeface="Arial" panose="020B0604020202020204" pitchFamily="34" charset="0"/>
              <a:buChar char="•"/>
            </a:pPr>
            <a:r>
              <a:rPr lang="en-US" sz="1600" dirty="0" smtClean="0"/>
              <a:t>This </a:t>
            </a:r>
            <a:r>
              <a:rPr lang="en-US" sz="1600" dirty="0"/>
              <a:t>document provides strategies to meet the competencies and real examples of how people with disabilities can be successfully included in public health </a:t>
            </a:r>
            <a:r>
              <a:rPr lang="en-US" sz="1600" dirty="0" smtClean="0"/>
              <a:t>activities </a:t>
            </a:r>
          </a:p>
          <a:p>
            <a:pPr marL="285750" indent="-285750">
              <a:buFont typeface="Arial" panose="020B0604020202020204" pitchFamily="34" charset="0"/>
              <a:buChar char="•"/>
            </a:pPr>
            <a:r>
              <a:rPr lang="en-US" sz="1600" dirty="0" smtClean="0"/>
              <a:t>These </a:t>
            </a:r>
            <a:r>
              <a:rPr lang="en-US" sz="1600" dirty="0"/>
              <a:t>competencies align with existing broad public health competencies, and compliment </a:t>
            </a:r>
            <a:r>
              <a:rPr lang="en-US" sz="1600" dirty="0" smtClean="0"/>
              <a:t>them </a:t>
            </a:r>
          </a:p>
          <a:p>
            <a:pPr marL="285750" indent="-285750">
              <a:buFont typeface="Arial" panose="020B0604020202020204" pitchFamily="34" charset="0"/>
              <a:buChar char="•"/>
            </a:pPr>
            <a:r>
              <a:rPr lang="en-US" sz="1600" dirty="0" smtClean="0"/>
              <a:t>These </a:t>
            </a:r>
            <a:r>
              <a:rPr lang="en-US" sz="1600" dirty="0"/>
              <a:t>existing competencies include those developed by the Association of Schools and Programs of Public Health, Masters in Public Health Core Competencies; Public Health Accreditation Board; Public Health Foundation Core Competencies for Public Health Professionals, Council on Linkages Between Public Health and Academia, and the 10 Essential Public Health </a:t>
            </a:r>
            <a:r>
              <a:rPr lang="en-US" sz="1600" dirty="0" smtClean="0"/>
              <a:t>Services</a:t>
            </a:r>
          </a:p>
          <a:p>
            <a:pPr marL="285750" indent="-285750">
              <a:buFont typeface="Arial" panose="020B0604020202020204" pitchFamily="34" charset="0"/>
              <a:buChar char="•"/>
            </a:pPr>
            <a:r>
              <a:rPr lang="en-US" sz="1600" dirty="0" smtClean="0"/>
              <a:t>In </a:t>
            </a:r>
            <a:r>
              <a:rPr lang="en-US" sz="1600" dirty="0"/>
              <a:t>addition, they foster workforce capacity-building priorities, such as the Healthy People 2020, Disability and Health Objective </a:t>
            </a:r>
            <a:r>
              <a:rPr lang="en-US" sz="1600" dirty="0" smtClean="0"/>
              <a:t>DH-3</a:t>
            </a:r>
          </a:p>
          <a:p>
            <a:pPr marL="285750" indent="-285750">
              <a:buFont typeface="Arial" panose="020B0604020202020204" pitchFamily="34" charset="0"/>
              <a:buChar char="•"/>
            </a:pPr>
            <a:endParaRPr lang="en-US" sz="1600" dirty="0">
              <a:effectLst/>
            </a:endParaRP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endParaRPr lang="en-US" sz="1600" dirty="0">
              <a:effectLst/>
            </a:endParaRPr>
          </a:p>
          <a:p>
            <a:pPr marL="285750" indent="-285750">
              <a:buFont typeface="Arial" panose="020B0604020202020204" pitchFamily="34" charset="0"/>
              <a:buChar char="•"/>
            </a:pPr>
            <a:endParaRPr lang="en-US" sz="1600" dirty="0">
              <a:effectLst/>
            </a:endParaRPr>
          </a:p>
        </p:txBody>
      </p:sp>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Tree>
    <p:custDataLst>
      <p:tags r:id="rId1"/>
    </p:custDataLst>
    <p:extLst>
      <p:ext uri="{BB962C8B-B14F-4D97-AF65-F5344CB8AC3E}">
        <p14:creationId xmlns:p14="http://schemas.microsoft.com/office/powerpoint/2010/main" val="838411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87126"/>
            <a:ext cx="7886700" cy="4351338"/>
          </a:xfrm>
        </p:spPr>
        <p:txBody>
          <a:bodyPr>
            <a:normAutofit/>
          </a:bodyPr>
          <a:lstStyle/>
          <a:p>
            <a:pPr marL="0" indent="0">
              <a:buNone/>
            </a:pPr>
            <a:r>
              <a:rPr lang="en-US" sz="1800" b="1" dirty="0"/>
              <a:t>Competency 1: </a:t>
            </a:r>
            <a:r>
              <a:rPr lang="en-US" sz="1800" dirty="0"/>
              <a:t>Discuss disability models across the lifespan</a:t>
            </a:r>
          </a:p>
          <a:p>
            <a:pPr marL="0" indent="0">
              <a:buNone/>
            </a:pPr>
            <a:r>
              <a:rPr lang="en-US" sz="1800" b="1" dirty="0"/>
              <a:t>Competency 2</a:t>
            </a:r>
            <a:r>
              <a:rPr lang="en-US" sz="1800" dirty="0"/>
              <a:t>: Discuss methods used to assess health issues for people with disabilities</a:t>
            </a:r>
            <a:r>
              <a:rPr lang="en-US" sz="1800" b="1" dirty="0"/>
              <a:t> </a:t>
            </a:r>
            <a:endParaRPr lang="en-US" sz="1800" dirty="0"/>
          </a:p>
          <a:p>
            <a:pPr marL="0" indent="0">
              <a:buNone/>
            </a:pPr>
            <a:r>
              <a:rPr lang="en-US" sz="1800" b="1" dirty="0"/>
              <a:t>Competency 3</a:t>
            </a:r>
            <a:r>
              <a:rPr lang="en-US" sz="1800" dirty="0"/>
              <a:t>: Identify how public health programs impact health outcomes for people with disabilities</a:t>
            </a:r>
          </a:p>
          <a:p>
            <a:pPr marL="0" indent="0">
              <a:buNone/>
            </a:pPr>
            <a:r>
              <a:rPr lang="en-US" sz="1800" b="1" dirty="0"/>
              <a:t>Competency 4:</a:t>
            </a:r>
            <a:r>
              <a:rPr lang="en-US" sz="1800" dirty="0"/>
              <a:t> Implement and evaluate strategies to include people with disabilities in public health programs that promote health, prevent disease, and manage chronic and other health conditions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4"/>
            </p:custDataLst>
          </p:nvPr>
        </p:nvSpPr>
        <p:spPr>
          <a:xfrm>
            <a:off x="74945" y="1129909"/>
            <a:ext cx="8211128" cy="461665"/>
          </a:xfrm>
          <a:prstGeom prst="rect">
            <a:avLst/>
          </a:prstGeom>
          <a:noFill/>
        </p:spPr>
        <p:txBody>
          <a:bodyPr wrap="square" rtlCol="0">
            <a:spAutoFit/>
          </a:bodyPr>
          <a:lstStyle/>
          <a:p>
            <a:r>
              <a:rPr lang="en-US" sz="2400" b="1" dirty="0"/>
              <a:t>Four Competencies</a:t>
            </a:r>
            <a:endParaRPr lang="en-US" sz="2400" dirty="0"/>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Tree>
    <p:custDataLst>
      <p:tags r:id="rId1"/>
    </p:custDataLst>
    <p:extLst>
      <p:ext uri="{BB962C8B-B14F-4D97-AF65-F5344CB8AC3E}">
        <p14:creationId xmlns:p14="http://schemas.microsoft.com/office/powerpoint/2010/main" val="40045686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714400"/>
            <a:ext cx="7886700" cy="4351338"/>
          </a:xfrm>
        </p:spPr>
        <p:txBody>
          <a:bodyPr>
            <a:normAutofit/>
          </a:bodyPr>
          <a:lstStyle/>
          <a:p>
            <a:pPr marL="0" indent="0">
              <a:buNone/>
            </a:pPr>
            <a:endParaRPr lang="en-US" sz="1800" dirty="0"/>
          </a:p>
          <a:p>
            <a:pPr marL="0" indent="0">
              <a:buNone/>
            </a:pPr>
            <a:r>
              <a:rPr lang="en-US" sz="1800" dirty="0"/>
              <a:t>These Learning Modules were created to provide public health professionals with foundational knowledge on disabilities, and provide  competencies to aide in the inclusion of people with disabilities into public health planning and health promotion efforts.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4"/>
            </p:custDataLst>
          </p:nvPr>
        </p:nvSpPr>
        <p:spPr>
          <a:xfrm>
            <a:off x="74945" y="1129909"/>
            <a:ext cx="8211128" cy="461665"/>
          </a:xfrm>
          <a:prstGeom prst="rect">
            <a:avLst/>
          </a:prstGeom>
          <a:noFill/>
        </p:spPr>
        <p:txBody>
          <a:bodyPr wrap="square" rtlCol="0">
            <a:spAutoFit/>
          </a:bodyPr>
          <a:lstStyle/>
          <a:p>
            <a:r>
              <a:rPr lang="en-US" sz="2400" b="1" dirty="0"/>
              <a:t>Purpose of the Learning Modules</a:t>
            </a:r>
            <a:endParaRPr lang="en-US" sz="2400" dirty="0"/>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Tree>
    <p:custDataLst>
      <p:tags r:id="rId1"/>
    </p:custDataLst>
    <p:extLst>
      <p:ext uri="{BB962C8B-B14F-4D97-AF65-F5344CB8AC3E}">
        <p14:creationId xmlns:p14="http://schemas.microsoft.com/office/powerpoint/2010/main" val="922824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474318" y="1591574"/>
            <a:ext cx="7886700" cy="2081657"/>
          </a:xfrm>
        </p:spPr>
        <p:txBody>
          <a:bodyPr>
            <a:noAutofit/>
          </a:bodyPr>
          <a:lstStyle/>
          <a:p>
            <a:pPr marL="0" indent="0">
              <a:lnSpc>
                <a:spcPct val="100000"/>
              </a:lnSpc>
              <a:spcBef>
                <a:spcPts val="0"/>
              </a:spcBef>
              <a:buNone/>
            </a:pPr>
            <a:r>
              <a:rPr lang="en-US" sz="1800" b="1" dirty="0"/>
              <a:t>There are 6 Learning Modules:</a:t>
            </a:r>
          </a:p>
          <a:p>
            <a:pPr marL="457200" indent="-457200">
              <a:lnSpc>
                <a:spcPct val="100000"/>
              </a:lnSpc>
              <a:spcBef>
                <a:spcPts val="0"/>
              </a:spcBef>
              <a:buAutoNum type="arabicPeriod"/>
            </a:pPr>
            <a:r>
              <a:rPr lang="en-US" sz="1800" dirty="0"/>
              <a:t>Disability and Public Health</a:t>
            </a:r>
          </a:p>
          <a:p>
            <a:pPr marL="457200" indent="-457200">
              <a:lnSpc>
                <a:spcPct val="100000"/>
              </a:lnSpc>
              <a:spcBef>
                <a:spcPts val="0"/>
              </a:spcBef>
              <a:buAutoNum type="arabicPeriod"/>
            </a:pPr>
            <a:r>
              <a:rPr lang="en-US" sz="1800" dirty="0"/>
              <a:t>Competency 1</a:t>
            </a:r>
          </a:p>
          <a:p>
            <a:pPr marL="457200" indent="-457200">
              <a:lnSpc>
                <a:spcPct val="100000"/>
              </a:lnSpc>
              <a:spcBef>
                <a:spcPts val="0"/>
              </a:spcBef>
              <a:buAutoNum type="arabicPeriod"/>
            </a:pPr>
            <a:r>
              <a:rPr lang="en-US" sz="1800" dirty="0"/>
              <a:t>Competency 2</a:t>
            </a:r>
          </a:p>
          <a:p>
            <a:pPr marL="457200" indent="-457200">
              <a:lnSpc>
                <a:spcPct val="100000"/>
              </a:lnSpc>
              <a:spcBef>
                <a:spcPts val="0"/>
              </a:spcBef>
              <a:buAutoNum type="arabicPeriod"/>
            </a:pPr>
            <a:r>
              <a:rPr lang="en-US" sz="1800" dirty="0"/>
              <a:t>Competency 3</a:t>
            </a:r>
          </a:p>
          <a:p>
            <a:pPr marL="457200" indent="-457200">
              <a:lnSpc>
                <a:spcPct val="100000"/>
              </a:lnSpc>
              <a:spcBef>
                <a:spcPts val="0"/>
              </a:spcBef>
              <a:buAutoNum type="arabicPeriod"/>
            </a:pPr>
            <a:r>
              <a:rPr lang="en-US" sz="1800" dirty="0"/>
              <a:t>Competency 4</a:t>
            </a:r>
          </a:p>
          <a:p>
            <a:pPr marL="457200" indent="-457200">
              <a:lnSpc>
                <a:spcPct val="100000"/>
              </a:lnSpc>
              <a:spcBef>
                <a:spcPts val="0"/>
              </a:spcBef>
              <a:buAutoNum type="arabicPeriod"/>
            </a:pPr>
            <a:r>
              <a:rPr lang="en-US" sz="1800" dirty="0"/>
              <a:t>Putting it All Together: </a:t>
            </a:r>
            <a:r>
              <a:rPr lang="en-US" sz="1800" dirty="0" smtClean="0"/>
              <a:t>Implementation</a:t>
            </a:r>
          </a:p>
          <a:p>
            <a:pPr marL="0" indent="0">
              <a:lnSpc>
                <a:spcPct val="100000"/>
              </a:lnSpc>
              <a:spcBef>
                <a:spcPts val="0"/>
              </a:spcBef>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4"/>
            </p:custDataLst>
          </p:nvPr>
        </p:nvSpPr>
        <p:spPr>
          <a:xfrm>
            <a:off x="74945" y="1129909"/>
            <a:ext cx="8211128" cy="400110"/>
          </a:xfrm>
          <a:prstGeom prst="rect">
            <a:avLst/>
          </a:prstGeom>
          <a:noFill/>
        </p:spPr>
        <p:txBody>
          <a:bodyPr wrap="square" rtlCol="0">
            <a:spAutoFit/>
          </a:bodyPr>
          <a:lstStyle/>
          <a:p>
            <a:r>
              <a:rPr lang="en-US" sz="2000" b="1" dirty="0"/>
              <a:t>Learning Modules</a:t>
            </a:r>
            <a:endParaRPr lang="en-US" sz="2000" dirty="0"/>
          </a:p>
        </p:txBody>
      </p:sp>
      <p:sp>
        <p:nvSpPr>
          <p:cNvPr id="2" name="TextBox 1"/>
          <p:cNvSpPr txBox="1"/>
          <p:nvPr>
            <p:custDataLst>
              <p:tags r:id="rId5"/>
            </p:custDataLst>
          </p:nvPr>
        </p:nvSpPr>
        <p:spPr>
          <a:xfrm>
            <a:off x="4417668" y="3881617"/>
            <a:ext cx="3389901" cy="1815882"/>
          </a:xfrm>
          <a:prstGeom prst="rect">
            <a:avLst/>
          </a:prstGeom>
          <a:noFill/>
        </p:spPr>
        <p:txBody>
          <a:bodyPr wrap="square" rtlCol="0">
            <a:spAutoFit/>
          </a:bodyPr>
          <a:lstStyle/>
          <a:p>
            <a:r>
              <a:rPr lang="en-US" sz="1600" b="1" dirty="0"/>
              <a:t>Module 6 has:</a:t>
            </a:r>
          </a:p>
          <a:p>
            <a:pPr marL="285750" indent="-285750">
              <a:buFont typeface="Arial" panose="020B0604020202020204" pitchFamily="34" charset="0"/>
              <a:buChar char="•"/>
            </a:pPr>
            <a:r>
              <a:rPr lang="en-US" sz="1600" dirty="0"/>
              <a:t>Examples of inclusive programs</a:t>
            </a:r>
          </a:p>
          <a:p>
            <a:pPr marL="285750" indent="-285750">
              <a:buFont typeface="Arial" panose="020B0604020202020204" pitchFamily="34" charset="0"/>
              <a:buChar char="•"/>
            </a:pPr>
            <a:r>
              <a:rPr lang="en-US" sz="1600" dirty="0"/>
              <a:t>Case studies</a:t>
            </a:r>
          </a:p>
          <a:p>
            <a:pPr marL="285750" indent="-285750">
              <a:buFont typeface="Arial" panose="020B0604020202020204" pitchFamily="34" charset="0"/>
              <a:buChar char="•"/>
            </a:pPr>
            <a:r>
              <a:rPr lang="en-US" sz="1600" dirty="0"/>
              <a:t>Resources</a:t>
            </a:r>
          </a:p>
          <a:p>
            <a:pPr marL="285750" indent="-285750">
              <a:buFont typeface="Arial" panose="020B0604020202020204" pitchFamily="34" charset="0"/>
              <a:buChar char="•"/>
            </a:pPr>
            <a:r>
              <a:rPr lang="en-US" sz="1600" dirty="0"/>
              <a:t>Link to </a:t>
            </a:r>
            <a:r>
              <a:rPr lang="en-US" sz="1600" dirty="0" smtClean="0"/>
              <a:t>the </a:t>
            </a:r>
            <a:r>
              <a:rPr lang="en-US" sz="1600" dirty="0"/>
              <a:t>Learning Modules Evaluation </a:t>
            </a:r>
          </a:p>
          <a:p>
            <a:pPr marL="285750" indent="-285750">
              <a:buFont typeface="Arial" panose="020B0604020202020204" pitchFamily="34" charset="0"/>
              <a:buChar char="•"/>
            </a:pPr>
            <a:r>
              <a:rPr lang="en-US" sz="1600" dirty="0"/>
              <a:t>Certificate of Completion</a:t>
            </a:r>
          </a:p>
        </p:txBody>
      </p:sp>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
        <p:nvSpPr>
          <p:cNvPr id="10" name="TextBox 9"/>
          <p:cNvSpPr txBox="1"/>
          <p:nvPr>
            <p:custDataLst>
              <p:tags r:id="rId6"/>
            </p:custDataLst>
          </p:nvPr>
        </p:nvSpPr>
        <p:spPr>
          <a:xfrm>
            <a:off x="606883" y="3881617"/>
            <a:ext cx="3457117" cy="2062103"/>
          </a:xfrm>
          <a:prstGeom prst="rect">
            <a:avLst/>
          </a:prstGeom>
          <a:noFill/>
        </p:spPr>
        <p:txBody>
          <a:bodyPr wrap="square" rtlCol="0">
            <a:spAutoFit/>
          </a:bodyPr>
          <a:lstStyle/>
          <a:p>
            <a:r>
              <a:rPr lang="en-US" sz="1600" b="1" dirty="0"/>
              <a:t>Modules 1-5 have:</a:t>
            </a:r>
          </a:p>
          <a:p>
            <a:pPr marL="285750" indent="-285750">
              <a:lnSpc>
                <a:spcPct val="100000"/>
              </a:lnSpc>
              <a:spcBef>
                <a:spcPts val="0"/>
              </a:spcBef>
              <a:buFont typeface="Arial" panose="020B0604020202020204" pitchFamily="34" charset="0"/>
              <a:buChar char="•"/>
            </a:pPr>
            <a:r>
              <a:rPr lang="en-US" sz="1600" dirty="0"/>
              <a:t>Practice Quiz </a:t>
            </a:r>
          </a:p>
          <a:p>
            <a:pPr marL="285750" indent="-285750">
              <a:lnSpc>
                <a:spcPct val="100000"/>
              </a:lnSpc>
              <a:spcBef>
                <a:spcPts val="0"/>
              </a:spcBef>
              <a:buFont typeface="Arial" panose="020B0604020202020204" pitchFamily="34" charset="0"/>
              <a:buChar char="•"/>
            </a:pPr>
            <a:r>
              <a:rPr lang="en-US" sz="1600" dirty="0"/>
              <a:t>Learning objectives </a:t>
            </a:r>
          </a:p>
          <a:p>
            <a:pPr marL="285750" indent="-285750">
              <a:lnSpc>
                <a:spcPct val="100000"/>
              </a:lnSpc>
              <a:spcBef>
                <a:spcPts val="0"/>
              </a:spcBef>
              <a:buFont typeface="Arial" panose="020B0604020202020204" pitchFamily="34" charset="0"/>
              <a:buChar char="•"/>
            </a:pPr>
            <a:r>
              <a:rPr lang="en-US" sz="1600" dirty="0"/>
              <a:t>Content to support the learning objectives</a:t>
            </a:r>
          </a:p>
          <a:p>
            <a:pPr marL="285750" indent="-285750">
              <a:lnSpc>
                <a:spcPct val="100000"/>
              </a:lnSpc>
              <a:spcBef>
                <a:spcPts val="0"/>
              </a:spcBef>
              <a:buFont typeface="Arial" panose="020B0604020202020204" pitchFamily="34" charset="0"/>
              <a:buChar char="•"/>
            </a:pPr>
            <a:r>
              <a:rPr lang="en-US" sz="1600" dirty="0"/>
              <a:t>Final Quiz</a:t>
            </a:r>
          </a:p>
          <a:p>
            <a:pPr marL="285750" indent="-285750">
              <a:lnSpc>
                <a:spcPct val="100000"/>
              </a:lnSpc>
              <a:spcBef>
                <a:spcPts val="0"/>
              </a:spcBef>
              <a:buFont typeface="Arial" panose="020B0604020202020204" pitchFamily="34" charset="0"/>
              <a:buChar char="•"/>
            </a:pPr>
            <a:r>
              <a:rPr lang="en-US" sz="1600" dirty="0"/>
              <a:t>Certificate of Completion</a:t>
            </a:r>
          </a:p>
          <a:p>
            <a:endParaRPr lang="en-US" sz="1600" dirty="0"/>
          </a:p>
        </p:txBody>
      </p:sp>
    </p:spTree>
    <p:custDataLst>
      <p:tags r:id="rId1"/>
    </p:custDataLst>
    <p:extLst>
      <p:ext uri="{BB962C8B-B14F-4D97-AF65-F5344CB8AC3E}">
        <p14:creationId xmlns:p14="http://schemas.microsoft.com/office/powerpoint/2010/main" val="959434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TextBox 7"/>
          <p:cNvSpPr txBox="1"/>
          <p:nvPr>
            <p:custDataLst>
              <p:tags r:id="rId3"/>
            </p:custDataLst>
          </p:nvPr>
        </p:nvSpPr>
        <p:spPr>
          <a:xfrm>
            <a:off x="74945" y="1166247"/>
            <a:ext cx="8211128" cy="461665"/>
          </a:xfrm>
          <a:prstGeom prst="rect">
            <a:avLst/>
          </a:prstGeom>
          <a:noFill/>
        </p:spPr>
        <p:txBody>
          <a:bodyPr wrap="square" rtlCol="0">
            <a:spAutoFit/>
          </a:bodyPr>
          <a:lstStyle/>
          <a:p>
            <a:r>
              <a:rPr lang="en-US" sz="2400" b="1" dirty="0"/>
              <a:t>Learning Modules</a:t>
            </a:r>
            <a:endParaRPr lang="en-US" sz="2400" dirty="0"/>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
        <p:nvSpPr>
          <p:cNvPr id="10" name="TextBox 9"/>
          <p:cNvSpPr txBox="1"/>
          <p:nvPr>
            <p:custDataLst>
              <p:tags r:id="rId4"/>
            </p:custDataLst>
          </p:nvPr>
        </p:nvSpPr>
        <p:spPr>
          <a:xfrm>
            <a:off x="717656" y="1627912"/>
            <a:ext cx="7816744" cy="4524315"/>
          </a:xfrm>
          <a:prstGeom prst="rect">
            <a:avLst/>
          </a:prstGeom>
          <a:noFill/>
        </p:spPr>
        <p:txBody>
          <a:bodyPr wrap="square" rtlCol="0">
            <a:spAutoFit/>
          </a:bodyPr>
          <a:lstStyle/>
          <a:p>
            <a:pPr marL="285750" indent="-285750">
              <a:buFont typeface="Arial" panose="020B0604020202020204" pitchFamily="34" charset="0"/>
              <a:buChar char="•"/>
            </a:pPr>
            <a:r>
              <a:rPr lang="en-US" dirty="0"/>
              <a:t>The Practice Quiz helps the user discern their baseline knowledge and will not be </a:t>
            </a:r>
            <a:r>
              <a:rPr lang="en-US" dirty="0" smtClean="0"/>
              <a:t>scored</a:t>
            </a:r>
          </a:p>
          <a:p>
            <a:pPr marL="285750" indent="-285750">
              <a:buFont typeface="Arial" panose="020B0604020202020204" pitchFamily="34" charset="0"/>
              <a:buChar char="•"/>
            </a:pPr>
            <a:r>
              <a:rPr lang="en-US" dirty="0" smtClean="0"/>
              <a:t>The </a:t>
            </a:r>
            <a:r>
              <a:rPr lang="en-US" dirty="0"/>
              <a:t>user can take the practice quiz once during the session</a:t>
            </a:r>
          </a:p>
          <a:p>
            <a:pPr marL="285750" indent="-285750">
              <a:buFont typeface="Arial" panose="020B0604020202020204" pitchFamily="34" charset="0"/>
              <a:buChar char="•"/>
            </a:pPr>
            <a:r>
              <a:rPr lang="en-US" dirty="0"/>
              <a:t>The Final Quiz is to assess if the user has fully understood the content</a:t>
            </a:r>
          </a:p>
          <a:p>
            <a:pPr marL="285750" indent="-285750">
              <a:buFont typeface="Arial" panose="020B0604020202020204" pitchFamily="34" charset="0"/>
              <a:buChar char="•"/>
            </a:pPr>
            <a:r>
              <a:rPr lang="en-US" dirty="0"/>
              <a:t>A score of at least 75% is needed to pass and receive a certificate of </a:t>
            </a:r>
            <a:r>
              <a:rPr lang="en-US" dirty="0" smtClean="0"/>
              <a:t>completion</a:t>
            </a:r>
          </a:p>
          <a:p>
            <a:pPr marL="285750" indent="-285750">
              <a:buFont typeface="Arial" panose="020B0604020202020204" pitchFamily="34" charset="0"/>
              <a:buChar char="•"/>
            </a:pPr>
            <a:r>
              <a:rPr lang="en-US" dirty="0" smtClean="0"/>
              <a:t>If </a:t>
            </a:r>
            <a:r>
              <a:rPr lang="en-US" dirty="0"/>
              <a:t>a passing score is not achieved on the first try, the quiz can be taken up to 3 times during the session</a:t>
            </a:r>
          </a:p>
          <a:p>
            <a:pPr marL="285750" indent="-285750">
              <a:buFont typeface="Arial" panose="020B0604020202020204" pitchFamily="34" charset="0"/>
              <a:buChar char="•"/>
            </a:pPr>
            <a:r>
              <a:rPr lang="en-US" dirty="0"/>
              <a:t>Answers will not be saved once the user closes the session</a:t>
            </a:r>
          </a:p>
          <a:p>
            <a:pPr marL="285750" indent="-285750">
              <a:buFont typeface="Arial" panose="020B0604020202020204" pitchFamily="34" charset="0"/>
              <a:buChar char="•"/>
            </a:pPr>
            <a:r>
              <a:rPr lang="en-US" dirty="0"/>
              <a:t>The modules do not have to be completed in order</a:t>
            </a:r>
          </a:p>
          <a:p>
            <a:pPr marL="285750" indent="-285750">
              <a:buFont typeface="Arial" panose="020B0604020202020204" pitchFamily="34" charset="0"/>
              <a:buChar char="•"/>
            </a:pPr>
            <a:r>
              <a:rPr lang="en-US" dirty="0"/>
              <a:t>At anytime you can go back to previous content</a:t>
            </a:r>
          </a:p>
          <a:p>
            <a:pPr marL="285750" indent="-285750">
              <a:buFont typeface="Arial" panose="020B0604020202020204" pitchFamily="34" charset="0"/>
              <a:buChar char="•"/>
            </a:pPr>
            <a:r>
              <a:rPr lang="en-US" dirty="0"/>
              <a:t>At the conclusion of the 6 modules there is an evaluation form to help with the continued evaluation of these modules</a:t>
            </a:r>
          </a:p>
          <a:p>
            <a:pPr marL="285750" indent="-285750">
              <a:buFont typeface="Arial" panose="020B0604020202020204" pitchFamily="34" charset="0"/>
              <a:buChar char="•"/>
            </a:pPr>
            <a:r>
              <a:rPr lang="en-US" dirty="0"/>
              <a:t>The participant will receive a certificate of participation after completing each module, for a total of 6 certificates</a:t>
            </a:r>
          </a:p>
          <a:p>
            <a:pPr marL="285750" indent="-285750">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2036390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p:txBody>
          <a:bodyPr>
            <a:normAutofit/>
          </a:bodyPr>
          <a:lstStyle/>
          <a:p>
            <a:pPr marL="0" indent="0">
              <a:buNone/>
            </a:pPr>
            <a:endParaRPr lang="en-US" sz="2400" dirty="0"/>
          </a:p>
          <a:p>
            <a:pPr marL="0" indent="0">
              <a:buNone/>
            </a:pPr>
            <a:endParaRPr lang="en-US" sz="2400" b="1" dirty="0"/>
          </a:p>
          <a:p>
            <a:pPr marL="0" indent="0">
              <a:buNone/>
            </a:pPr>
            <a:endParaRPr lang="en-US" sz="2400" b="1" dirty="0"/>
          </a:p>
          <a:p>
            <a:pPr marL="0" indent="0" algn="ctr">
              <a:buNone/>
            </a:pPr>
            <a:r>
              <a:rPr lang="en-US" sz="2400" b="1" dirty="0"/>
              <a:t>Please proceed to Module 1: Disability and Public Health</a:t>
            </a:r>
          </a:p>
          <a:p>
            <a:endParaRPr lang="en-US" sz="2400" dirty="0"/>
          </a:p>
          <a:p>
            <a:pPr marL="0" indent="0">
              <a:buNone/>
            </a:pPr>
            <a:endParaRPr lang="en-US" sz="2400" dirty="0"/>
          </a:p>
          <a:p>
            <a:endParaRPr lang="en-US" sz="2400" dirty="0"/>
          </a:p>
          <a:p>
            <a:pPr marL="0" indent="0">
              <a:buNone/>
            </a:pPr>
            <a:endParaRPr lang="en-US" sz="2400" dirty="0"/>
          </a:p>
          <a:p>
            <a:pPr marL="0" indent="0">
              <a:buNone/>
            </a:pPr>
            <a:endParaRPr lang="en-US" sz="2400" dirty="0"/>
          </a:p>
          <a:p>
            <a:pPr marL="0" indent="0">
              <a:buNone/>
            </a:pPr>
            <a:endParaRPr lang="en-US" dirty="0"/>
          </a:p>
          <a:p>
            <a:pPr marL="0" indent="0">
              <a:buNone/>
            </a:pPr>
            <a:endParaRPr lang="en-US"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Tree>
    <p:custDataLst>
      <p:tags r:id="rId1"/>
    </p:custDataLst>
    <p:extLst>
      <p:ext uri="{BB962C8B-B14F-4D97-AF65-F5344CB8AC3E}">
        <p14:creationId xmlns:p14="http://schemas.microsoft.com/office/powerpoint/2010/main" val="23403899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188"/>
  <p:tag name="MMPROD_DATA" val="&lt;object type=&quot;10002&quot; unique_id=&quot;901&quot;&gt;&lt;property id=&quot;10007&quot; value=&quot;Next&quot;/&gt;&lt;property id=&quot;10008&quot; value=&quot;Back&quot;/&gt;&lt;property id=&quot;10009&quot; value=&quot;Submit&quot;/&gt;&lt;property id=&quot;10012&quot; value=&quot;0&quot;/&gt;&lt;property id=&quot;10022&quot; value=&quot;Try again&quot;/&gt;&lt;property id=&quot;10068&quot; value=&quot;Correct - Click anywhere to continue&quot;/&gt;&lt;property id=&quot;10069&quot; value=&quot;Incorrect - Click anywhere to continue&quot;/&gt;&lt;property id=&quot;10124&quot; value=&quot;Click to continue&quot;/&gt;&lt;property id=&quot;10125&quot; value=&quot;Click to submit answer&quot;/&gt;&lt;property id=&quot;10126&quot; value=&quot;Click to go back&quot;/&gt;&lt;property id=&quot;10127&quot; value=&quot;Clear&quot;/&gt;&lt;property id=&quot;10128&quot; value=&quot;Click to clear&quot;/&gt;&lt;property id=&quot;10133&quot; value=&quot;6&quot;/&gt;&lt;property id=&quot;10134&quot; value=&quot;0&quot;/&gt;&lt;property id=&quot;10135&quot; value=&quot;,&quot;/&gt;&lt;property id=&quot;10136&quot; value=&quot;2&quot;/&gt;&lt;property id=&quot;10156&quot; value=&quot;1&quot;/&gt;&lt;property id=&quot;10157&quot; value=&quot;1&quot;/&gt;&lt;property id=&quot;10158&quot; value=&quot;1&quot;/&gt;&lt;property id=&quot;10177&quot; value=&quot;1&quot;/&gt;&lt;property id=&quot;10183&quot; value=&quot;You must answer the question before continuing&quot;/&gt;&lt;property id=&quot;10185&quot; value=&quot;1&quot;/&gt;&lt;property id=&quot;10188&quot; value=&quot;The time to answer this question has expired.&quot;/&gt;&lt;property id=&quot;10189&quot; value=&quot;1&quot;/&gt;&lt;property id=&quot;10194&quot; value=&quot;0&quot;/&gt;&lt;property id=&quot;10195&quot; value=&quot;1&quot;/&gt;&lt;property id=&quot;10196&quot; value=&quot;0&quot;/&gt;&lt;property id=&quot;10198&quot; value=&quot;100&quot;/&gt;&lt;property id=&quot;10200&quot; value=&quot;1&quot;/&gt;&lt;property id=&quot;10212&quot; value=&quot;1&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0&quot; value=&quot;&amp;lt;Format Name=&amp;quot;Presentation Default&amp;quot;&amp;gt;&amp;lt;Question FontName=&amp;quot;Calibri Light&amp;quot; IsBold=&amp;quot;0&amp;quot; IsItalic=&amp;quot;0&amp;quot; IsUnderline=&amp;quot;0&amp;quot; FontSize=&amp;quot;44&amp;quot; UseDefFont=&amp;quot;0&amp;quot;/&amp;gt;&amp;lt;Answer FontName=&amp;quot;Calibri&amp;quot; IsBold=&amp;quot;0&amp;quot; IsItalic=&amp;quot;0&amp;quot; IsUnderline=&amp;quot;0&amp;quot; FontSize=&amp;quot;24&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quot;/&gt;&lt;property id=&quot;10221&quot; value=&quot;&amp;lt;Format Name=&amp;quot;Presentation Default&amp;quot;&amp;gt;&amp;lt;Question FontName=&amp;quot;Calibri Light&amp;quot; IsBold=&amp;quot;0&amp;quot; IsItalic=&amp;quot;0&amp;quot; IsUnderline=&amp;quot;0&amp;quot; FontSize=&amp;quot;44&amp;quot;/&amp;gt;&amp;lt;Answer FontName=&amp;quot;Calibri&amp;quot; IsBold=&amp;quot;0&amp;quot; IsItalic=&amp;quot;0&amp;quot; IsUnderline=&amp;quot;0&amp;quot; FontSize=&amp;quot;24&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 &quot;/&gt;&lt;property id=&quot;10227&quot; value=&quot;1&quot;/&gt;&lt;property id=&quot;10229&quot; value=&quot;0&quot;/&gt;&lt;property id=&quot;10235&quot; value=&quot;0&quot;/&gt;&lt;property id=&quot;10236&quot; value=&quot;0&quot;/&gt;&lt;property id=&quot;10237&quot; value=&quot;0&quot;/&gt;&lt;property id=&quot;10238&quot; value=&quot;-1&quot;/&gt;&lt;property id=&quot;10239&quot; value=&quot;-1&quot;/&gt;&lt;property id=&quot;10240&quot; value=&quot;-1&quot;/&gt;&lt;property id=&quot;10241&quot; value=&quot;-1&quot;/&gt;&lt;property id=&quot;10242&quot; value=&quot;-1&quot;/&gt;&lt;property id=&quot;10243&quot; value=&quot;-1&quot;/&gt;&lt;property id=&quot;10244&quot; value=&quot;1&quot;/&gt;&lt;property id=&quot;10245&quot; value=&quot;0&quot;/&gt;&lt;object type=&quot;10054&quot; unique_id=&quot;10002&quot;&gt;&lt;property id=&quot;10139&quot; value=&quot;1.0&quot;/&gt;&lt;property id=&quot;10141&quot; value=&quot;80&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object&gt;&lt;object type=&quot;10042&quot; unique_id=&quot;903&quot;&gt;&lt;object type=&quot;10003&quot; unique_id=&quot;10071&quot;&gt;&lt;property id=&quot;10002&quot; value=&quot;Practice Quiz&quot;/&gt;&lt;property id=&quot;10003&quot; value=&quot;0&quot;/&gt;&lt;property id=&quot;10004&quot; value=&quot;1&quot;/&gt;&lt;property id=&quot;10005&quot; value=&quot;0&quot;/&gt;&lt;property id=&quot;10006&quot; value=&quot;0&quot;/&gt;&lt;property id=&quot;10010&quot; value=&quot;1&quot;/&gt;&lt;property id=&quot;10014&quot; value=&quot;1&quot;/&gt;&lt;property id=&quot;10015&quot; value=&quot;1&quot;/&gt;&lt;property id=&quot;10016&quot; value=&quot;0&quot;/&gt;&lt;property id=&quot;10017&quot; value=&quot;1&quot;/&gt;&lt;property id=&quot;10018&quot; value=&quot;0&quot;/&gt;&lt;property id=&quot;10029&quot; value=&quot;2&quot;/&gt;&lt;property id=&quot;10072&quot; value=&quot;Quiz10071&quot;/&gt;&lt;property id=&quot;10123&quot; value=&quot;1&quot;/&gt;&lt;property id=&quot;10129&quot; value=&quot;1&quot;/&gt;&lt;property id=&quot;10130&quot; value=&quot;0&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0&quot;/&gt;&lt;object type=&quot;10062&quot; unique_id=&quot;10073&quot;&gt;&lt;object type=&quot;10050&quot; unique_id=&quot;10074&quot;&gt;&lt;property id=&quot;10020&quot; value=&quot;2&quot;/&gt;&lt;property id=&quot;10102&quot; value=&quot;1&quot;/&gt;&lt;property id=&quot;10191&quot; value=&quot;-1&quot;/&gt;&lt;/object&gt;&lt;object type=&quot;10051&quot; unique_id=&quot;10075&quot;&gt;&lt;property id=&quot;10020&quot; value=&quot;2&quot;/&gt;&lt;property id=&quot;10102&quot; value=&quot;1&quot;/&gt;&lt;property id=&quot;10191&quot; value=&quot;-1&quot;/&gt;&lt;/object&gt;&lt;/object&gt;&lt;object type=&quot;10061&quot; unique_id=&quot;20000&quot;/&gt;&lt;/object&gt;&lt;object type=&quot;10003&quot; unique_id=&quot;10106&quot;&gt;&lt;property id=&quot;10002&quot; value=&quot;Final Quiz&quot;/&gt;&lt;property id=&quot;10003&quot; value=&quot;0&quot;/&gt;&lt;property id=&quot;10004&quot; value=&quot;2&quot;/&gt;&lt;property id=&quot;10005&quot; value=&quot;0&quot;/&gt;&lt;property id=&quot;10006&quot; value=&quot;0&quot;/&gt;&lt;property id=&quot;10010&quot; value=&quot;1&quot;/&gt;&lt;property id=&quot;10014&quot; value=&quot;3&quot;/&gt;&lt;property id=&quot;10015&quot; value=&quot;1&quot;/&gt;&lt;property id=&quot;10016&quot; value=&quot;1&quot;/&gt;&lt;property id=&quot;10017&quot; value=&quot;1&quot;/&gt;&lt;property id=&quot;10018&quot; value=&quot;1&quot;/&gt;&lt;property id=&quot;10029&quot; value=&quot;2&quot;/&gt;&lt;property id=&quot;10072&quot; value=&quot;Quiz10106&quot;/&gt;&lt;property id=&quot;10123&quot; value=&quot;1&quot;/&gt;&lt;property id=&quot;10129&quot; value=&quot;0&quot;/&gt;&lt;property id=&quot;10130&quot; value=&quot;75&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0&quot;/&gt;&lt;object type=&quot;10062&quot; unique_id=&quot;10108&quot;&gt;&lt;object type=&quot;10050&quot; unique_id=&quot;10109&quot;&gt;&lt;property id=&quot;10020&quot; value=&quot;2&quot;/&gt;&lt;property id=&quot;10102&quot; value=&quot;1&quot;/&gt;&lt;property id=&quot;10191&quot; value=&quot;-1&quot;/&gt;&lt;/object&gt;&lt;object type=&quot;10051&quot; unique_id=&quot;10110&quot;&gt;&lt;property id=&quot;10020&quot; value=&quot;3&quot;/&gt;&lt;property id=&quot;10021&quot; value=&quot;274&quot;/&gt;&lt;property id=&quot;10101&quot; value=&quot;[jumptoframe],Value=274,&quot;/&gt;&lt;property id=&quot;10102&quot; value=&quot;1&quot;/&gt;&lt;property id=&quot;10191&quot; value=&quot;-1&quot;/&gt;&lt;/object&gt;&lt;/object&gt;&lt;object type=&quot;10061&quot; unique_id=&quot;20000&quot;/&gt;&lt;/object&gt;&lt;/object&gt;&lt;/object&gt;&#10;"/>
  <p:tag name="MMPROD_THEME_BG_IMAGE" val=""/>
  <p:tag name="MMPROD_TAG_VCONFIG" val="PD94bWwgdmVyc2lvbj0iMS4wIj8+DQo8Y29uZmlndXJhdGlvbj4NCgk8YnJhbmRpbmc+DQoJCTx1aWZvbnQgbmFtZT0iRk9OVF9OT1RFU19URVhUIiB2YWx1ZT0iVmVyZGFuYSw5LGZhbHNlLGZhbHNlLGZhbHNlIi8+DQoJPC9icmFuZGluZz4NCgk8Y29sb3JzPg0KCQk8dWljb2xvciBuYW1lPSJwcmltYXJ5IiB2YWx1ZT0iMHg2NjY2NjYiLz4NCgkJPHVpY29sb3IgbmFtZT0iZ2xvdyIgdmFsdWU9IjB4OTlDQ0ZGIi8+DQoJCTx1aWNvbG9yIG5hbWU9InRleHQiIHZhbHVlPSIweEZGRkZGRiIvPg0KCQk8dWljb2xvciBuYW1lPSJsaWdodCIgdmFsdWU9IjB4NDg0ODQ4Ii8+DQoJCTx1aWNvbG9yIG5hbWU9InNoYWRvdyIgdmFsdWU9IjB4MDAwMDAwIi8+DQoJCTx1aWNvbG9yIG5hbWU9ImJhY2tncm91bmQiIHZhbHVlPSIweDVGNUY1OCIvPg0KCTwvY29sb3JzPg0KCTxsYXlvdXQ+DQoJCTx1aXNob3cgbmFtZT0icHJlc2VudGF0aW9udGl0bGUiIHZhbHVlPSJ0cnVlIi8+DQoJCTx1aXNob3cgbmFtZT0icHJlc2VudGVycGhvdG8iIHZhbHVlPSJmYWxzZSIvPg0KCQk8dWlzaG93IG5hbWU9InByZXNlbnRlcm5hbWUiIHZhbHVlPSJmYWxzZSIvPg0KCQk8dWlzaG93IG5hbWU9InByZXNlbnRlcnRpdGxlIiB2YWx1ZT0iZmFsc2UiLz4NCgkJPHVpc2hvdyBuYW1lPSJwcmVzZW50ZXJlbWFpbCIgdmFsdWU9ImZhbHNlIi8+DQoJCTx1aXNob3cgbmFtZT0icHJlc2VudGVyYmlvIiB2YWx1ZT0iZmFsc2UiLz4NCgkJPHVpc2hvdyBuYW1lPSJjb21wYW55bG9nbyIgdmFsdWU9ImZhbHNlIi8+DQoJCTx1aXNob3cgbmFtZT0ic2lkZWJhciIgdmFsdWU9InRydWUiLz4NCgkJPHVpc2hvdyBuYW1lPSJvdXRsaW5lIiB2YWx1ZT0idHJ1ZSIvPg0KCQk8dWlzaG93IG5hbWU9InRodW1ibmFpbCIgdmFsdWU9ImZhbHNlIi8+DQoJCTx1aXNob3cgbmFtZT0ibm90ZXMiIHZhbHVlPSJ0cnVlIi8+DQoJCTx1aXNob3cgbmFtZT0ic2VhcmNoIiB2YWx1ZT0iZmFsc2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Qk8dWlzaG93IG5hbWU9ImNjdGV4dGhpZ2hsaWdodGluZyIgdmFsdWU9InRydW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9.0&quot;&gt;&lt;object type=&quot;1&quot; unique_id=&quot;10001&quot;&gt;&lt;property id=&quot;20141&quot; value=&quot;Quiz_01&quot;/&gt;&lt;property id=&quot;20144&quot; value=&quot;1&quot;/&gt;&lt;property id=&quot;20146&quot; value=&quot;0&quot;/&gt;&lt;property id=&quot;20147&quot; value=&quot;0&quot;/&gt;&lt;property id=&quot;20148&quot; value=&quot;15&quot;/&gt;&lt;property id=&quot;20184&quot; value=&quot;7&quot;/&gt;&lt;property id=&quot;20191&quot; value=&quot;aucd&quot;/&gt;&lt;property id=&quot;20192&quot; value=&quot;http://aucd.adobeconnect.com&quot;/&gt;&lt;property id=&quot;20193&quot; value=&quot;1&quot;/&gt;&lt;property id=&quot;20250&quot; value=&quot;6&quot;/&gt;&lt;property id=&quot;20251&quot; value=&quot;0&quot;/&gt;&lt;property id=&quot;20259&quot; value=&quot;0&quot;/&gt;&lt;property id=&quot;20262&quot; value=&quot;1769767916&quot;/&gt;&lt;property id=&quot;20501&quot; value=&quot;P:\CDC\Competencies\2015-2016 Competencies Project\CDC Competencies Project\ATMCH Curriculum Modules\Module- intro\&quot;/&gt;&lt;property id=&quot;20600&quot; value=&quot;0&quot;/&gt;&lt;property id=&quot;20700&quot; value=&quot;0&quot;/&gt;&lt;object type=&quot;2&quot; unique_id=&quot;10174&quot;&gt;&lt;object type=&quot;3&quot; unique_id=&quot;10175&quot;&gt;&lt;property id=&quot;20148&quot; value=&quot;5&quot;/&gt;&lt;property id=&quot;20300&quot; value=&quot;Slide 1 - &amp;quot;Including People with Disabilities: Public Health Workforce Competencies&amp;quot;&quot;/&gt;&lt;property id=&quot;20303&quot; value=&quot;-1&quot;/&gt;&lt;property id=&quot;20307&quot; value=&quot;256&quot;/&gt;&lt;property id=&quot;20309&quot; value=&quot;-1&quot;/&gt;&lt;/object&gt;&lt;object type=&quot;3&quot; unique_id=&quot;12931&quot;&gt;&lt;property id=&quot;20148&quot; value=&quot;5&quot;/&gt;&lt;property id=&quot;20300&quot; value=&quot;Slide 2 - &amp;quot;Including People with Disabilities: Public Health Workforce Competencies&amp;quot;&quot;/&gt;&lt;property id=&quot;20303&quot; value=&quot;-1&quot;/&gt;&lt;property id=&quot;20307&quot; value=&quot;260&quot;/&gt;&lt;property id=&quot;20309&quot; value=&quot;-1&quot;/&gt;&lt;/object&gt;&lt;object type=&quot;3&quot; unique_id=&quot;14329&quot;&gt;&lt;property id=&quot;20148&quot; value=&quot;5&quot;/&gt;&lt;property id=&quot;20300&quot; value=&quot;Slide 3 - &amp;quot;Including People with Disabilities: Public Health Workforce Competencies&amp;quot;&quot;/&gt;&lt;property id=&quot;20303&quot; value=&quot;-1&quot;/&gt;&lt;property id=&quot;20307&quot; value=&quot;282&quot;/&gt;&lt;property id=&quot;20309&quot; value=&quot;-1&quot;/&gt;&lt;/object&gt;&lt;object type=&quot;3&quot; unique_id=&quot;14330&quot;&gt;&lt;property id=&quot;20148&quot; value=&quot;5&quot;/&gt;&lt;property id=&quot;20300&quot; value=&quot;Slide 4 - &amp;quot;Including People with Disabilities: Public Health Workforce Competencies&amp;quot;&quot;/&gt;&lt;property id=&quot;20303&quot; value=&quot;-1&quot;/&gt;&lt;property id=&quot;20307&quot; value=&quot;283&quot;/&gt;&lt;property id=&quot;20309&quot; value=&quot;-1&quot;/&gt;&lt;/object&gt;&lt;object type=&quot;3&quot; unique_id=&quot;14332&quot;&gt;&lt;property id=&quot;20148&quot; value=&quot;5&quot;/&gt;&lt;property id=&quot;20300&quot; value=&quot;Slide 6 - &amp;quot;Including People with Disabilities: Public Health Workforce Competencies&amp;quot;&quot;/&gt;&lt;property id=&quot;20303&quot; value=&quot;-1&quot;/&gt;&lt;property id=&quot;20307&quot; value=&quot;285&quot;/&gt;&lt;property id=&quot;20309&quot; value=&quot;-1&quot;/&gt;&lt;/object&gt;&lt;object type=&quot;3&quot; unique_id=&quot;14333&quot;&gt;&lt;property id=&quot;20148&quot; value=&quot;5&quot;/&gt;&lt;property id=&quot;20300&quot; value=&quot;Slide 7 - &amp;quot;Including People with Disabilities: Public Health Workforce Competencies&amp;quot;&quot;/&gt;&lt;property id=&quot;20303&quot; value=&quot;-1&quot;/&gt;&lt;property id=&quot;20307&quot; value=&quot;286&quot;/&gt;&lt;property id=&quot;20309&quot; value=&quot;-1&quot;/&gt;&lt;/object&gt;&lt;object type=&quot;3&quot; unique_id=&quot;14334&quot;&gt;&lt;property id=&quot;20148&quot; value=&quot;5&quot;/&gt;&lt;property id=&quot;20300&quot; value=&quot;Slide 8 - &amp;quot;Including People with Disabilities: Public Health Workforce Competencies&amp;quot;&quot;/&gt;&lt;property id=&quot;20303&quot; value=&quot;-1&quot;/&gt;&lt;property id=&quot;20307&quot; value=&quot;287&quot;/&gt;&lt;property id=&quot;20309&quot; value=&quot;-1&quot;/&gt;&lt;/object&gt;&lt;object type=&quot;3&quot; unique_id=&quot;14335&quot;&gt;&lt;property id=&quot;20148&quot; value=&quot;5&quot;/&gt;&lt;property id=&quot;20300&quot; value=&quot;Slide 9 - &amp;quot;Including People with Disabilities: Public Health Workforce Competencies&amp;quot;&quot;/&gt;&lt;property id=&quot;20303&quot; value=&quot;-1&quot;/&gt;&lt;property id=&quot;20307&quot; value=&quot;288&quot;/&gt;&lt;property id=&quot;20309&quot; value=&quot;-1&quot;/&gt;&lt;/object&gt;&lt;object type=&quot;3&quot; unique_id=&quot;14336&quot;&gt;&lt;property id=&quot;20148&quot; value=&quot;5&quot;/&gt;&lt;property id=&quot;20300&quot; value=&quot;Slide 10 - &amp;quot;Including People with Disabilities: Public Health Workforce Competencies&amp;quot;&quot;/&gt;&lt;property id=&quot;20303&quot; value=&quot;-1&quot;/&gt;&lt;property id=&quot;20307&quot; value=&quot;289&quot;/&gt;&lt;property id=&quot;20309&quot; value=&quot;-1&quot;/&gt;&lt;/object&gt;&lt;object type=&quot;3&quot; unique_id=&quot;15060&quot;&gt;&lt;property id=&quot;20148&quot; value=&quot;5&quot;/&gt;&lt;property id=&quot;20300&quot; value=&quot;Slide 5 - &amp;quot;Including People with Disabilities: Public Health Workforce Competencies&amp;quot;&quot;/&gt;&lt;property id=&quot;20307&quot; value=&quot;290&quot;/&gt;&lt;property id=&quot;20309&quot; value=&quot;-1&quot;/&gt;&lt;/object&gt;&lt;/object&gt;&lt;object type=&quot;8&quot; unique_id=&quot;10178&quot;&gt;&lt;/object&gt;&lt;object type=&quot;4&quot; unique_id=&quot;10223&quot;&gt;&lt;/object&gt;&lt;object type=&quot;10&quot; unique_id=&quot;10224&quot;&gt;&lt;object type=&quot;11&quot; unique_id=&quot;10225&quot;&gt;&lt;property id=&quot;20180&quot; value=&quot;1&quot;/&gt;&lt;property id=&quot;20181&quot; value=&quot;1&quot;/&gt;&lt;property id=&quot;20183&quot; value=&quot;1&quot;/&gt;&lt;/object&gt;&lt;object type=&quot;12&quot; unique_id=&quot;14446&quot;&gt;&lt;/object&gt;&lt;object type=&quot;13&quot; unique_id=&quot;14447&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PSNARRATION" val="1,1957355761,C:\Users\shaworth\Desktop\Module- Intro_final_5.17.16_pptx\Media.ppcx"/>
  <p:tag name="PPSNARRATIONPROPS" val="C:\Users\shaworth\Desktop\Intro Module Slide 1 Retake.wav"/>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6&quot;/&gt;&lt;lineCharCount val=&quot;37&quot;/&gt;&lt;lineCharCount val=&quot;29&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68&quot;/&gt;&lt;lineCharCount val=&quot;66&quot;/&gt;&lt;lineCharCount val=&quot;4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14&quot;/&gt;&lt;lineCharCount val=&quot;23&quot;/&gt;&lt;lineCharCount val=&quot;59&quot;/&gt;&lt;lineCharCount val=&quot;1&quot;/&gt;&lt;lineCharCount val=&quot;37&quot;/&gt;&lt;lineCharCount val=&quot;52&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PSNARRATION" val="2,1957355761,C:\Users\shaworth\Desktop\Module- Intro_final_5.17.16_pptx\Media.ppcx"/>
  <p:tag name="PPSNARRATIONPROPS" val="C:\Users\shaworth\Desktop\Intro Module Slide 2 Retake.wav"/>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75&quot;/&gt;&lt;lineCharCount val=&quot;30&quot;/&gt;&lt;lineCharCount val=&quot;71&quot;/&gt;&lt;lineCharCount val=&quot;37&quot;/&gt;&lt;lineCharCount val=&quot;1&quot;/&gt;&lt;lineCharCount val=&quot;65&quot;/&gt;&lt;lineCharCount val=&quot;44&quot;/&gt;&lt;lineCharCount val=&quot;68&quot;/&gt;&lt;lineCharCount val=&quot;33&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intro\Including People with Disabilities Intro Module- 5.16\updated voice intro\new Intro Modules Silde 3.wav"/>
  <p:tag name="PPSNARRATION" val="3,1957355761,C:\Users\shaworth\Desktop\Module- Intro_final_5.17.16_pptx\Media.ppcx"/>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7&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64&quot;/&gt;&lt;lineCharCount val=&quot;71&quot;/&gt;&lt;lineCharCount val=&quot;69&quot;/&gt;&lt;lineCharCount val=&quot;75&quot;/&gt;&lt;lineCharCount val=&quot;76&quot;/&gt;&lt;lineCharCount val=&quot;3&quot;/&gt;&lt;lineCharCount val=&quot;69&quot;/&gt;&lt;lineCharCount val=&quot;38&quot;/&gt;&lt;lineCharCount val=&quot;71&quot;/&gt;&lt;lineCharCount val=&quot;69&quot;/&gt;&lt;lineCharCount val=&quot;78&quot;/&gt;&lt;lineCharCount val=&quot;73&quot;/&gt;&lt;lineCharCount val=&quot;9&quot;/&gt;&lt;lineCharCount val=&quot;43&quot;/&gt;&lt;lineCharCount val=&quot;1&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intro\Including People with Disabilities Intro Module- 5.16\updated voice intro\new Intro Modules Silde 4.wav"/>
  <p:tag name="PPSNARRATION" val="4,1957355761,C:\Users\shaworth\Desktop\Module- Intro_final_5.17.16_pptx\Media.ppcx"/>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73&quot;/&gt;&lt;lineCharCount val=&quot;70&quot;/&gt;&lt;lineCharCount val=&quot;39&quot;/&gt;&lt;lineCharCount val=&quot;68&quot;/&gt;&lt;lineCharCount val=&quot;69&quot;/&gt;&lt;lineCharCount val=&quot;12&quot;/&gt;&lt;lineCharCount val=&quot;61&quot;/&gt;&lt;lineCharCount val=&quot;70&quot;/&gt;&lt;lineCharCount val=&quot;30&quot;/&gt;&lt;lineCharCount val=&quot;65&quot;/&gt;&lt;lineCharCount val=&quot;45&quot;/&gt;&lt;lineCharCount val=&quot;68&quot;/&gt;&lt;lineCharCount val=&quot;73&quot;/&gt;&lt;lineCharCount val=&quot;8&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PSNARRATION" val="11,1957355761,C:\Users\shaworth\Desktop\Module- Intro_final_5.17.16_pptx\Media.ppcx"/>
  <p:tag name="PPSNARRATIONPROPS" val="P:\CDC\Competencies\2015-2016 Competencies Project\CDC Competencies Project\ATMCH Curriculum Modules\Module- intro\Final\updated voice intro\new Intro Modules Silde 5.wav"/>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8&quot;/&gt;&lt;lineCharCount val=&quot;82&quot;/&gt;&lt;lineCharCount val=&quot;87&quot;/&gt;&lt;lineCharCount val=&quot;86&quot;/&gt;&lt;lineCharCount val=&quot;34&quot;/&gt;&lt;lineCharCount val=&quot;84&quot;/&gt;&lt;lineCharCount val=&quot;83&quot;/&gt;&lt;lineCharCount val=&quot;77&quot;/&gt;&lt;lineCharCount val=&quot;17&quot;/&gt;&lt;lineCharCount val=&quot;82&quot;/&gt;&lt;lineCharCount val=&quot;82&quot;/&gt;&lt;lineCharCount val=&quot;82&quot;/&gt;&lt;lineCharCount val=&quot;82&quot;/&gt;&lt;lineCharCount val=&quot;40&quot;/&gt;&lt;lineCharCount val=&quot;85&quot;/&gt;&lt;lineCharCount val=&quot;50&quot;/&gt;&lt;lineCharCount val=&quot;1&quot;/&gt;&lt;lineCharCount val=&quot;1&quot;/&gt;&lt;lineCharCount val=&quot;1&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intro\Including People with Disabilities Intro Module- 5.16\updated voice intro\new Intro Modules Silde 6.wav"/>
  <p:tag name="PPSNARRATION" val="6,1957355761,C:\Users\shaworth\Desktop\Module- Intro_final_5.17.16_pptx\Media.ppcx"/>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60&quot;/&gt;&lt;lineCharCount val=&quot;75&quot;/&gt;&lt;lineCharCount val=&quot;14&quot;/&gt;&lt;lineCharCount val=&quot;77&quot;/&gt;&lt;lineCharCount val=&quot;25&quot;/&gt;&lt;lineCharCount val=&quot;71&quot;/&gt;&lt;lineCharCount val=&quot;81&quot;/&gt;&lt;lineCharCount val=&quot;43&quot;/&gt;&lt;lineCharCount val=&quot;1&quot;/&gt;&lt;lineCharCount val=&quot;1&quot;/&gt;&lt;lineCharCount val=&quot;1&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7&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intro\Including People with Disabilities Intro Module- 5.16\updated voice intro\new Intro Modules Slide 7.wav"/>
  <p:tag name="PPSNARRATION" val="7,1957355761,C:\Users\shaworth\Desktop\Module- Intro_final_5.17.16_pptx\Media.ppcx"/>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1&quot;/&gt;&lt;lineCharCount val=&quot;80&quot;/&gt;&lt;lineCharCount val=&quot;81&quot;/&gt;&lt;lineCharCount val=&quot;77&quot;/&gt;&lt;lineCharCount val=&quot;19&quot;/&gt;&lt;lineCharCount val=&quot;1&quot;/&gt;&lt;lineCharCount val=&quot;1&quot;/&gt;&lt;lineCharCount val=&quot;1&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intro\Including People with Disabilities Intro Module- 5.16\updated voice intro\new Intro Module Slide 8.wav"/>
  <p:tag name="PPSNARRATION" val="8,1957355761,C:\Users\shaworth\Desktop\Module- Intro_final_5.17.16_pptx\Media.ppcx"/>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30&quot;/&gt;&lt;lineCharCount val=&quot;29&quot;/&gt;&lt;lineCharCount val=&quot;13&quot;/&gt;&lt;lineCharCount val=&quot;13&quot;/&gt;&lt;lineCharCount val=&quot;13&quot;/&gt;&lt;lineCharCount val=&quot;13&quot;/&gt;&lt;lineCharCount val=&quot;40&quot;/&gt;&lt;lineCharCount val=&quot;1&quot;/&gt;&lt;lineCharCount val=&quot;1&quot;/&gt;&lt;lineCharCount val=&quot;1&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14&quot;/&gt;&lt;lineCharCount val=&quot;31&quot;/&gt;&lt;lineCharCount val=&quot;13&quot;/&gt;&lt;lineCharCount val=&quot;10&quot;/&gt;&lt;lineCharCount val=&quot;29&quot;/&gt;&lt;lineCharCount val=&quot;12&quot;/&gt;&lt;lineCharCount val=&quot;25&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18&quot;/&gt;&lt;lineCharCount val=&quot;15&quot;/&gt;&lt;lineCharCount val=&quot;21&quot;/&gt;&lt;lineCharCount val=&quot;32&quot;/&gt;&lt;lineCharCount val=&quot;11&quot;/&gt;&lt;lineCharCount val=&quot;11&quot;/&gt;&lt;lineCharCount val=&quot;26&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intro\Including People with Disabilities Intro Module- 5.16\updated voice intro\new Intro Module Silde 9.wav"/>
  <p:tag name="PPSNARRATION" val="9,1957355761,C:\Users\shaworth\Desktop\Module- Intro_final_5.17.16_pptx\Media.ppcx"/>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79&quot;/&gt;&lt;lineCharCount val=&quot;10&quot;/&gt;&lt;lineCharCount val=&quot;60&quot;/&gt;&lt;lineCharCount val=&quot;73&quot;/&gt;&lt;lineCharCount val=&quot;71&quot;/&gt;&lt;lineCharCount val=&quot;11&quot;/&gt;&lt;lineCharCount val=&quot;83&quot;/&gt;&lt;lineCharCount val=&quot;25&quot;/&gt;&lt;lineCharCount val=&quot;59&quot;/&gt;&lt;lineCharCount val=&quot;49&quot;/&gt;&lt;lineCharCount val=&quot;47&quot;/&gt;&lt;lineCharCount val=&quot;80&quot;/&gt;&lt;lineCharCount val=&quot;38&quot;/&gt;&lt;lineCharCount val=&quot;82&quot;/&gt;&lt;lineCharCount val=&quot;38&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intro\Including People with Disabilities Intro Module - voice\Intro Module-Slide 10.wav"/>
  <p:tag name="PPSNARRATION" val="10,1957355761,C:\Users\shaworth\Desktop\Module- Intro_final_5.17.16_pptx\Media.ppcx"/>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1&quot;/&gt;&lt;lineCharCount val=&quot;1&quot;/&gt;&lt;lineCharCount val=&quot;1&quot;/&gt;&lt;lineCharCount val=&quot;57&quot;/&gt;&lt;lineCharCount val=&quot;1&quot;/&gt;&lt;lineCharCount val=&quot;1&quot;/&gt;&lt;lineCharCount val=&quot;1&quot;/&gt;&lt;lineCharCount val=&quot;1&quot;/&gt;&lt;lineCharCount val=&quot;1&quot;/&gt;&lt;lineCharCount val=&quot;1&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692</TotalTime>
  <Words>934</Words>
  <Application>Microsoft Office PowerPoint</Application>
  <PresentationFormat>On-screen Show (4:3)</PresentationFormat>
  <Paragraphs>100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Oksana Klimova</dc:creator>
  <cp:lastModifiedBy>Shannon Haworth</cp:lastModifiedBy>
  <cp:revision>180</cp:revision>
  <dcterms:created xsi:type="dcterms:W3CDTF">2016-03-18T18:07:59Z</dcterms:created>
  <dcterms:modified xsi:type="dcterms:W3CDTF">2016-05-24T22:23:06Z</dcterms:modified>
</cp:coreProperties>
</file>