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17.xml" ContentType="application/vnd.openxmlformats-officedocument.presentationml.tags+xml"/>
  <Override PartName="/ppt/tags/tag18.xml" ContentType="application/vnd.openxmlformats-officedocument.presentationml.tags+xml"/>
  <Override PartName="/ppt/notesSlides/notesSlide1.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2.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3.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4.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5.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6.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7.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notesSlides/notesSlide8.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notesSlides/notesSlide9.xml" ContentType="application/vnd.openxmlformats-officedocument.presentationml.notesSlide+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10.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notesSlides/notesSlide12.xml" ContentType="application/vnd.openxmlformats-officedocument.presentationml.notesSlide+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3.xml" ContentType="application/vnd.openxmlformats-officedocument.presentationml.notesSlid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14.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5.xml" ContentType="application/vnd.openxmlformats-officedocument.presentationml.notesSlid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6.xml" ContentType="application/vnd.openxmlformats-officedocument.presentationml.notesSlid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notesSlides/notesSlide17.xml" ContentType="application/vnd.openxmlformats-officedocument.presentationml.notesSlide+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notesSlides/notesSlide18.xml" ContentType="application/vnd.openxmlformats-officedocument.presentationml.notesSlide+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19.xml" ContentType="application/vnd.openxmlformats-officedocument.presentationml.notesSlid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notesSlides/notesSlide20.xml" ContentType="application/vnd.openxmlformats-officedocument.presentationml.notesSlide+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notesSlides/notesSlide21.xml" ContentType="application/vnd.openxmlformats-officedocument.presentationml.notesSlide+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notesSlides/notesSlide22.xml" ContentType="application/vnd.openxmlformats-officedocument.presentationml.notesSlide+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notesSlides/notesSlide23.xml" ContentType="application/vnd.openxmlformats-officedocument.presentationml.notesSlid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4.xml" ContentType="application/vnd.openxmlformats-officedocument.presentationml.notesSlide+xml"/>
  <Override PartName="/ppt/comments/comment1.xml" ContentType="application/vnd.openxmlformats-officedocument.presentationml.comment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notesSlides/notesSlide25.xml" ContentType="application/vnd.openxmlformats-officedocument.presentationml.notesSlide+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notesSlides/notesSlide26.xml" ContentType="application/vnd.openxmlformats-officedocument.presentationml.notesSlide+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notesSlides/notesSlide27.xml" ContentType="application/vnd.openxmlformats-officedocument.presentationml.notesSlide+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notesSlides/notesSlide28.xml" ContentType="application/vnd.openxmlformats-officedocument.presentationml.notesSlide+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notesSlides/notesSlide29.xml" ContentType="application/vnd.openxmlformats-officedocument.presentationml.notesSlide+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notesSlides/notesSlide30.xml" ContentType="application/vnd.openxmlformats-officedocument.presentationml.notesSlide+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notesSlides/notesSlide31.xml" ContentType="application/vnd.openxmlformats-officedocument.presentationml.notesSlide+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notesSlides/notesSlide32.xml" ContentType="application/vnd.openxmlformats-officedocument.presentationml.notesSlide+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notesSlides/notesSlide33.xml" ContentType="application/vnd.openxmlformats-officedocument.presentationml.notesSlide+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34.xml" ContentType="application/vnd.openxmlformats-officedocument.presentationml.notesSlid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notesSlides/notesSlide35.xml" ContentType="application/vnd.openxmlformats-officedocument.presentationml.notesSlide+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72" r:id="rId2"/>
  </p:sldMasterIdLst>
  <p:notesMasterIdLst>
    <p:notesMasterId r:id="rId52"/>
  </p:notesMasterIdLst>
  <p:handoutMasterIdLst>
    <p:handoutMasterId r:id="rId53"/>
  </p:handoutMasterIdLst>
  <p:sldIdLst>
    <p:sldId id="256" r:id="rId3"/>
    <p:sldId id="287" r:id="rId4"/>
    <p:sldId id="260" r:id="rId5"/>
    <p:sldId id="307" r:id="rId6"/>
    <p:sldId id="290" r:id="rId7"/>
    <p:sldId id="292" r:id="rId8"/>
    <p:sldId id="284" r:id="rId9"/>
    <p:sldId id="315" r:id="rId10"/>
    <p:sldId id="302" r:id="rId11"/>
    <p:sldId id="308" r:id="rId12"/>
    <p:sldId id="303" r:id="rId13"/>
    <p:sldId id="330" r:id="rId14"/>
    <p:sldId id="328" r:id="rId15"/>
    <p:sldId id="332" r:id="rId16"/>
    <p:sldId id="312" r:id="rId17"/>
    <p:sldId id="336" r:id="rId18"/>
    <p:sldId id="337" r:id="rId19"/>
    <p:sldId id="340" r:id="rId20"/>
    <p:sldId id="341" r:id="rId21"/>
    <p:sldId id="344" r:id="rId22"/>
    <p:sldId id="346" r:id="rId23"/>
    <p:sldId id="348" r:id="rId24"/>
    <p:sldId id="349" r:id="rId25"/>
    <p:sldId id="352" r:id="rId26"/>
    <p:sldId id="353" r:id="rId27"/>
    <p:sldId id="355" r:id="rId28"/>
    <p:sldId id="358" r:id="rId29"/>
    <p:sldId id="372" r:id="rId30"/>
    <p:sldId id="373" r:id="rId31"/>
    <p:sldId id="376" r:id="rId32"/>
    <p:sldId id="378" r:id="rId33"/>
    <p:sldId id="383" r:id="rId34"/>
    <p:sldId id="384" r:id="rId35"/>
    <p:sldId id="386" r:id="rId36"/>
    <p:sldId id="388" r:id="rId37"/>
    <p:sldId id="389" r:id="rId38"/>
    <p:sldId id="395" r:id="rId39"/>
    <p:sldId id="397" r:id="rId40"/>
    <p:sldId id="408" r:id="rId41"/>
    <p:sldId id="409" r:id="rId42"/>
    <p:sldId id="411" r:id="rId43"/>
    <p:sldId id="412" r:id="rId44"/>
    <p:sldId id="413" r:id="rId45"/>
    <p:sldId id="414" r:id="rId46"/>
    <p:sldId id="416" r:id="rId47"/>
    <p:sldId id="417" r:id="rId48"/>
    <p:sldId id="419" r:id="rId49"/>
    <p:sldId id="418" r:id="rId50"/>
    <p:sldId id="420" r:id="rId51"/>
  </p:sldIdLst>
  <p:sldSz cx="9144000" cy="6858000" type="screen4x3"/>
  <p:notesSz cx="7010400" cy="9296400"/>
  <p:custDataLst>
    <p:tags r:id="rId5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annon Haworth" initials="SH" lastIdx="2" clrIdx="0">
    <p:extLst>
      <p:ext uri="{19B8F6BF-5375-455C-9EA6-DF929625EA0E}">
        <p15:presenceInfo xmlns:p15="http://schemas.microsoft.com/office/powerpoint/2012/main" userId="S-1-5-21-343566277-419892813-1512734326-884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B00"/>
    <a:srgbClr val="FF9900"/>
    <a:srgbClr val="EA7125"/>
    <a:srgbClr val="47626D"/>
    <a:srgbClr val="FFD944"/>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76870" autoAdjust="0"/>
  </p:normalViewPr>
  <p:slideViewPr>
    <p:cSldViewPr snapToGrid="0">
      <p:cViewPr varScale="1">
        <p:scale>
          <a:sx n="93" d="100"/>
          <a:sy n="93" d="100"/>
        </p:scale>
        <p:origin x="1986" y="96"/>
      </p:cViewPr>
      <p:guideLst/>
    </p:cSldViewPr>
  </p:slideViewPr>
  <p:notesTextViewPr>
    <p:cViewPr>
      <p:scale>
        <a:sx n="1" d="1"/>
        <a:sy n="1" d="1"/>
      </p:scale>
      <p:origin x="0" y="0"/>
    </p:cViewPr>
  </p:notesTextViewPr>
  <p:notesViewPr>
    <p:cSldViewPr snapToGrid="0">
      <p:cViewPr varScale="1">
        <p:scale>
          <a:sx n="87" d="100"/>
          <a:sy n="87" d="100"/>
        </p:scale>
        <p:origin x="3804"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handoutMaster" Target="handoutMasters/handoutMaster1.xml"/><Relationship Id="rId58"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6-08-29T13:51:42.874" idx="1">
    <p:pos x="10" y="10"/>
    <p:text>Karen, the Competencies resource does not express the pros and cons of each model.  None of the models are recommended more than the other. I know the medical model has negative connotations but it is prevalent in public health literature so that is why it is included.  The competencies just provide foundational knowledge so they do not go into each model in detail. I can however, do pros/cons or an explanatin of the negative history of the medical model. Just let me know.</p:text>
    <p:extLst>
      <p:ext uri="{C676402C-5697-4E1C-873F-D02D1690AC5C}">
        <p15:threadingInfo xmlns:p15="http://schemas.microsoft.com/office/powerpoint/2012/main" timeZoneBias="24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94730256-9544-4BE1-AD0C-B2DCC0149813}" type="datetimeFigureOut">
              <a:rPr lang="en-US" smtClean="0"/>
              <a:t>10/24/2016</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0799B09D-1B58-4C9D-B2E2-39C2AED36574}" type="slidenum">
              <a:rPr lang="en-US" smtClean="0"/>
              <a:t>‹#›</a:t>
            </a:fld>
            <a:endParaRPr lang="en-US"/>
          </a:p>
        </p:txBody>
      </p:sp>
    </p:spTree>
    <p:extLst>
      <p:ext uri="{BB962C8B-B14F-4D97-AF65-F5344CB8AC3E}">
        <p14:creationId xmlns:p14="http://schemas.microsoft.com/office/powerpoint/2010/main" val="345906418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D860559B-9E0B-4E45-87C4-96A087E710EC}" type="datetimeFigureOut">
              <a:rPr lang="en-US" smtClean="0"/>
              <a:t>10/24/2016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AF746098-330C-4660-AE50-E1D57125FEB1}" type="slidenum">
              <a:rPr lang="en-US" smtClean="0"/>
              <a:t>‹#›</a:t>
            </a:fld>
            <a:endParaRPr lang="en-US"/>
          </a:p>
        </p:txBody>
      </p:sp>
    </p:spTree>
    <p:extLst>
      <p:ext uri="{BB962C8B-B14F-4D97-AF65-F5344CB8AC3E}">
        <p14:creationId xmlns:p14="http://schemas.microsoft.com/office/powerpoint/2010/main" val="391009155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www.aucd.org/docs/ncbddd/NY%20Success%20Story.pdf"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livingandworkingwell.ruralinstitute.umt.edu/"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www.aucd.org/docs/Success%20Story%20-%20SC%20IODH%20Physician%20Offices%20(JZ)%202%20FINAL%20CLEAN.pdf" TargetMode="External"/><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www.aucd.org/docs/KS%20Success%20Story.pdf" TargetMode="Externa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eweb.naccho.org/prd/?na598pdf"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746098-330C-4660-AE50-E1D57125FEB1}" type="slidenum">
              <a:rPr lang="en-US" smtClean="0"/>
              <a:t>1</a:t>
            </a:fld>
            <a:endParaRPr lang="en-US"/>
          </a:p>
        </p:txBody>
      </p:sp>
    </p:spTree>
    <p:extLst>
      <p:ext uri="{BB962C8B-B14F-4D97-AF65-F5344CB8AC3E}">
        <p14:creationId xmlns:p14="http://schemas.microsoft.com/office/powerpoint/2010/main" val="34779186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746098-330C-4660-AE50-E1D57125FEB1}" type="slidenum">
              <a:rPr lang="en-US" smtClean="0"/>
              <a:t>3</a:t>
            </a:fld>
            <a:endParaRPr lang="en-US"/>
          </a:p>
        </p:txBody>
      </p:sp>
    </p:spTree>
    <p:extLst>
      <p:ext uri="{BB962C8B-B14F-4D97-AF65-F5344CB8AC3E}">
        <p14:creationId xmlns:p14="http://schemas.microsoft.com/office/powerpoint/2010/main" val="38847294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746098-330C-4660-AE50-E1D57125FEB1}" type="slidenum">
              <a:rPr lang="en-US" smtClean="0"/>
              <a:t>5</a:t>
            </a:fld>
            <a:endParaRPr lang="en-US"/>
          </a:p>
        </p:txBody>
      </p:sp>
    </p:spTree>
    <p:extLst>
      <p:ext uri="{BB962C8B-B14F-4D97-AF65-F5344CB8AC3E}">
        <p14:creationId xmlns:p14="http://schemas.microsoft.com/office/powerpoint/2010/main" val="41520141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latin typeface="Trebuchet MS" panose="020B0603020202020204" pitchFamily="34" charset="0"/>
              </a:rPr>
              <a:t>After bullet 1</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latin typeface="Trebuchet MS" panose="020B0603020202020204" pitchFamily="34" charset="0"/>
              </a:rPr>
              <a:t>African </a:t>
            </a:r>
            <a:r>
              <a:rPr lang="en-US" sz="1200" dirty="0" smtClean="0">
                <a:latin typeface="Trebuchet MS" panose="020B0603020202020204" pitchFamily="34" charset="0"/>
              </a:rPr>
              <a:t>Americans and Hispanic/Latinos typically experience disability at a higher rate than Whites, experience even greater health disparities, and report poorer health in comparison to the general population (Assuring Health Equity for Minority Persons, OMH, 2011</a:t>
            </a:r>
            <a:r>
              <a:rPr lang="en-US" sz="1200" dirty="0" smtClean="0">
                <a:latin typeface="Trebuchet MS" panose="020B0603020202020204" pitchFamily="34" charset="0"/>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smtClean="0">
              <a:latin typeface="Trebuchet MS" panose="020B0603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latin typeface="Trebuchet MS" panose="020B0603020202020204" pitchFamily="34" charset="0"/>
              </a:rPr>
              <a:t>After bullet 3</a:t>
            </a:r>
            <a:endParaRPr lang="en-US" sz="1200" dirty="0" smtClean="0">
              <a:latin typeface="Trebuchet MS" panose="020B0603020202020204" pitchFamily="34" charset="0"/>
            </a:endParaRPr>
          </a:p>
          <a:p>
            <a:pPr marL="285750" indent="-285750">
              <a:buFont typeface="Arial" panose="020B0604020202020204" pitchFamily="34" charset="0"/>
              <a:buChar char="•"/>
            </a:pPr>
            <a:r>
              <a:rPr lang="en-US" sz="1200" dirty="0" smtClean="0">
                <a:latin typeface="Trebuchet MS" panose="020B0603020202020204" pitchFamily="34" charset="0"/>
              </a:rPr>
              <a:t>There is a clear need for public health efforts to reduce health disparities among people with disabilities  </a:t>
            </a:r>
          </a:p>
          <a:p>
            <a:pPr marL="285750" indent="-285750">
              <a:buFont typeface="Arial" panose="020B0604020202020204" pitchFamily="34" charset="0"/>
              <a:buChar char="•"/>
            </a:pPr>
            <a:r>
              <a:rPr lang="en-US" sz="1200" dirty="0" smtClean="0">
                <a:latin typeface="Trebuchet MS" panose="020B0603020202020204" pitchFamily="34" charset="0"/>
              </a:rPr>
              <a:t>This may be achieved by building a stronger public health workforce skilled in ways to include people with disabilities in all public health efforts</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AF746098-330C-4660-AE50-E1D57125FEB1}" type="slidenum">
              <a:rPr lang="en-US" smtClean="0"/>
              <a:t>6</a:t>
            </a:fld>
            <a:endParaRPr lang="en-US"/>
          </a:p>
        </p:txBody>
      </p:sp>
    </p:spTree>
    <p:extLst>
      <p:ext uri="{BB962C8B-B14F-4D97-AF65-F5344CB8AC3E}">
        <p14:creationId xmlns:p14="http://schemas.microsoft.com/office/powerpoint/2010/main" val="30653495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rebuchet MS" panose="020B0603020202020204" pitchFamily="34" charset="0"/>
              </a:rPr>
              <a:t> Bullet 2 -including those developed by the Association of Schools and Programs of Public Health, Masters in Public Health Core Competencies; Public Health Accreditation Board; Public Health Foundation Core Competencies for Public Health Professionals, Council on Linkages Between Public Health and Academia, and the 10 Essential Public Health Services</a:t>
            </a:r>
          </a:p>
          <a:p>
            <a:endParaRPr lang="en-US" dirty="0" smtClean="0"/>
          </a:p>
          <a:p>
            <a:pPr marL="285750" indent="-285750"/>
            <a:r>
              <a:rPr lang="en-US" dirty="0" smtClean="0"/>
              <a:t>Bullet 3 - </a:t>
            </a:r>
            <a:r>
              <a:rPr lang="en-US" sz="1200" dirty="0" smtClean="0">
                <a:latin typeface="Trebuchet MS" panose="020B0603020202020204" pitchFamily="34" charset="0"/>
              </a:rPr>
              <a:t>,In addition, they foster workforce capacity-building priorities such as the Healthy People 2020, Disability and Health Objective DH-3 ((Increase the proportion of U.S. MPH-granting public health schools and programs that offer graduate-level studies in disability and health)</a:t>
            </a:r>
          </a:p>
          <a:p>
            <a:pPr marL="285750" indent="-285750"/>
            <a:endParaRPr lang="en-US" sz="1200" dirty="0" smtClean="0">
              <a:latin typeface="Trebuchet MS" panose="020B0603020202020204" pitchFamily="34" charset="0"/>
            </a:endParaRPr>
          </a:p>
          <a:p>
            <a:endParaRPr lang="en-US" dirty="0"/>
          </a:p>
        </p:txBody>
      </p:sp>
      <p:sp>
        <p:nvSpPr>
          <p:cNvPr id="4" name="Slide Number Placeholder 3"/>
          <p:cNvSpPr>
            <a:spLocks noGrp="1"/>
          </p:cNvSpPr>
          <p:nvPr>
            <p:ph type="sldNum" sz="quarter" idx="10"/>
          </p:nvPr>
        </p:nvSpPr>
        <p:spPr/>
        <p:txBody>
          <a:bodyPr/>
          <a:lstStyle/>
          <a:p>
            <a:fld id="{AF746098-330C-4660-AE50-E1D57125FEB1}" type="slidenum">
              <a:rPr lang="en-US" smtClean="0"/>
              <a:t>7</a:t>
            </a:fld>
            <a:endParaRPr lang="en-US"/>
          </a:p>
        </p:txBody>
      </p:sp>
    </p:spTree>
    <p:extLst>
      <p:ext uri="{BB962C8B-B14F-4D97-AF65-F5344CB8AC3E}">
        <p14:creationId xmlns:p14="http://schemas.microsoft.com/office/powerpoint/2010/main" val="11323015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They are our co-workers, neighbors, family members, friends, and community members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People with intellectual disability (ID) are one of the most marginalized groups in our society, as they often have extremely limited access to education, employment, and financial resources </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Racial/ethnic minorities with ID and other disabilities may experience additional disparities in health, prejudice, economic barriers, and difficulty accessing health care as a result of their disability</a:t>
            </a:r>
            <a:endParaRPr lang="en-US" dirty="0"/>
          </a:p>
        </p:txBody>
      </p:sp>
      <p:sp>
        <p:nvSpPr>
          <p:cNvPr id="4" name="Slide Number Placeholder 3"/>
          <p:cNvSpPr>
            <a:spLocks noGrp="1"/>
          </p:cNvSpPr>
          <p:nvPr>
            <p:ph type="sldNum" sz="quarter" idx="10"/>
          </p:nvPr>
        </p:nvSpPr>
        <p:spPr/>
        <p:txBody>
          <a:bodyPr/>
          <a:lstStyle/>
          <a:p>
            <a:fld id="{AF746098-330C-4660-AE50-E1D57125FEB1}" type="slidenum">
              <a:rPr lang="en-US" smtClean="0"/>
              <a:t>8</a:t>
            </a:fld>
            <a:endParaRPr lang="en-US"/>
          </a:p>
        </p:txBody>
      </p:sp>
    </p:spTree>
    <p:extLst>
      <p:ext uri="{BB962C8B-B14F-4D97-AF65-F5344CB8AC3E}">
        <p14:creationId xmlns:p14="http://schemas.microsoft.com/office/powerpoint/2010/main" val="223778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Americans with Disabilities Act (ADA) disability definition:</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“physical or mental impairment that substantially limits one or more major life activities, a person who has a history or record of such an impairment, or a person who is perceived by others as having such an impairment”</a:t>
            </a:r>
            <a:r>
              <a:rPr lang="en-US" sz="1200" kern="1200" baseline="300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Social Security Administration (SSA) disability definition: “you must not be able to engage in any substantial gainful activity (SGA) because of a medically-determinable physical or mental impairment(s):</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That is expected to result in death, or</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That has lasted or is expected to last for a continuous period of at least 12 months.</a:t>
            </a:r>
          </a:p>
          <a:p>
            <a:endParaRPr lang="en-US" dirty="0"/>
          </a:p>
        </p:txBody>
      </p:sp>
      <p:sp>
        <p:nvSpPr>
          <p:cNvPr id="4" name="Slide Number Placeholder 3"/>
          <p:cNvSpPr>
            <a:spLocks noGrp="1"/>
          </p:cNvSpPr>
          <p:nvPr>
            <p:ph type="sldNum" sz="quarter" idx="10"/>
          </p:nvPr>
        </p:nvSpPr>
        <p:spPr/>
        <p:txBody>
          <a:bodyPr/>
          <a:lstStyle/>
          <a:p>
            <a:fld id="{AF746098-330C-4660-AE50-E1D57125FEB1}" type="slidenum">
              <a:rPr lang="en-US" smtClean="0"/>
              <a:t>9</a:t>
            </a:fld>
            <a:endParaRPr lang="en-US"/>
          </a:p>
        </p:txBody>
      </p:sp>
    </p:spTree>
    <p:extLst>
      <p:ext uri="{BB962C8B-B14F-4D97-AF65-F5344CB8AC3E}">
        <p14:creationId xmlns:p14="http://schemas.microsoft.com/office/powerpoint/2010/main" val="30336428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DD is a broader term that includes ASD (autism spectrum disorders), epilepsy, cerebral palsy, developmental delay, fetal alcohol syndrome (or FASD) and other disorders that occur during the developmental period (birth to age 18)</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Some people with intellectual disability will also meet the definition of developmental disability</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It is estimated that at least half do not meet the requirements for the developmental disability definition</a:t>
            </a:r>
            <a:endParaRPr lang="en-US" dirty="0"/>
          </a:p>
        </p:txBody>
      </p:sp>
      <p:sp>
        <p:nvSpPr>
          <p:cNvPr id="4" name="Slide Number Placeholder 3"/>
          <p:cNvSpPr>
            <a:spLocks noGrp="1"/>
          </p:cNvSpPr>
          <p:nvPr>
            <p:ph type="sldNum" sz="quarter" idx="10"/>
          </p:nvPr>
        </p:nvSpPr>
        <p:spPr/>
        <p:txBody>
          <a:bodyPr/>
          <a:lstStyle/>
          <a:p>
            <a:fld id="{AF746098-330C-4660-AE50-E1D57125FEB1}" type="slidenum">
              <a:rPr lang="en-US" smtClean="0"/>
              <a:t>10</a:t>
            </a:fld>
            <a:endParaRPr lang="en-US"/>
          </a:p>
        </p:txBody>
      </p:sp>
    </p:spTree>
    <p:extLst>
      <p:ext uri="{BB962C8B-B14F-4D97-AF65-F5344CB8AC3E}">
        <p14:creationId xmlns:p14="http://schemas.microsoft.com/office/powerpoint/2010/main" val="26483670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African American and Hispanics are more likely than Whites to be diagnosed with moderate, severe, or profound ID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31 % of African Americans have mild ID, and 36% have moderate ID </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30% of Hispanics have mild ID, and 36% have moderate ID</a:t>
            </a:r>
            <a:endParaRPr lang="en-US" dirty="0"/>
          </a:p>
        </p:txBody>
      </p:sp>
      <p:sp>
        <p:nvSpPr>
          <p:cNvPr id="4" name="Slide Number Placeholder 3"/>
          <p:cNvSpPr>
            <a:spLocks noGrp="1"/>
          </p:cNvSpPr>
          <p:nvPr>
            <p:ph type="sldNum" sz="quarter" idx="10"/>
          </p:nvPr>
        </p:nvSpPr>
        <p:spPr/>
        <p:txBody>
          <a:bodyPr/>
          <a:lstStyle/>
          <a:p>
            <a:fld id="{AF746098-330C-4660-AE50-E1D57125FEB1}" type="slidenum">
              <a:rPr lang="en-US" smtClean="0"/>
              <a:t>11</a:t>
            </a:fld>
            <a:endParaRPr lang="en-US"/>
          </a:p>
        </p:txBody>
      </p:sp>
    </p:spTree>
    <p:extLst>
      <p:ext uri="{BB962C8B-B14F-4D97-AF65-F5344CB8AC3E}">
        <p14:creationId xmlns:p14="http://schemas.microsoft.com/office/powerpoint/2010/main" val="3230911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smtClean="0">
                <a:latin typeface="Trebuchet MS" panose="020B0603020202020204" pitchFamily="34" charset="0"/>
              </a:rPr>
              <a:t>Factors that contribute to ID may be physical, genetic and/or social </a:t>
            </a:r>
            <a:endParaRPr lang="en-US" sz="1200" baseline="30000" dirty="0" smtClean="0">
              <a:latin typeface="Trebuchet MS" panose="020B0603020202020204" pitchFamily="34" charset="0"/>
            </a:endParaRPr>
          </a:p>
          <a:p>
            <a:pPr marL="285750" indent="-285750">
              <a:buFont typeface="Arial" panose="020B0604020202020204" pitchFamily="34" charset="0"/>
              <a:buChar char="•"/>
            </a:pPr>
            <a:r>
              <a:rPr lang="en-US" sz="1200" dirty="0" smtClean="0">
                <a:latin typeface="Trebuchet MS" panose="020B0603020202020204" pitchFamily="34" charset="0"/>
              </a:rPr>
              <a:t>Down syndrome, Fragile X syndrome and Fetal Alcohol Spectrum Disorder (FASD) are commonly associated with ID</a:t>
            </a:r>
          </a:p>
          <a:p>
            <a:pPr marL="285750" indent="-285750">
              <a:buFont typeface="Arial" panose="020B0604020202020204" pitchFamily="34" charset="0"/>
              <a:buChar char="•"/>
            </a:pPr>
            <a:endParaRPr lang="en-US" sz="1200" dirty="0" smtClean="0">
              <a:latin typeface="Trebuchet MS" panose="020B0603020202020204" pitchFamily="34" charset="0"/>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As </a:t>
            </a:r>
            <a:r>
              <a:rPr lang="en-US" sz="1200" kern="1200" dirty="0" smtClean="0">
                <a:solidFill>
                  <a:schemeClr val="tx1"/>
                </a:solidFill>
                <a:effectLst/>
                <a:latin typeface="+mn-lt"/>
                <a:ea typeface="+mn-ea"/>
                <a:cs typeface="+mn-cs"/>
              </a:rPr>
              <a:t>adults, some people are able to lead independent lives in the community without paid supports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 small percentage will have serious, lifelong limitations in functioning</a:t>
            </a:r>
          </a:p>
          <a:p>
            <a:endParaRPr lang="en-US" dirty="0"/>
          </a:p>
        </p:txBody>
      </p:sp>
      <p:sp>
        <p:nvSpPr>
          <p:cNvPr id="4" name="Slide Number Placeholder 3"/>
          <p:cNvSpPr>
            <a:spLocks noGrp="1"/>
          </p:cNvSpPr>
          <p:nvPr>
            <p:ph type="sldNum" sz="quarter" idx="10"/>
          </p:nvPr>
        </p:nvSpPr>
        <p:spPr/>
        <p:txBody>
          <a:bodyPr/>
          <a:lstStyle/>
          <a:p>
            <a:fld id="{AF746098-330C-4660-AE50-E1D57125FEB1}" type="slidenum">
              <a:rPr lang="en-US" smtClean="0"/>
              <a:t>12</a:t>
            </a:fld>
            <a:endParaRPr lang="en-US"/>
          </a:p>
        </p:txBody>
      </p:sp>
    </p:spTree>
    <p:extLst>
      <p:ext uri="{BB962C8B-B14F-4D97-AF65-F5344CB8AC3E}">
        <p14:creationId xmlns:p14="http://schemas.microsoft.com/office/powerpoint/2010/main" val="4733805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smtClean="0">
                <a:latin typeface="Trebuchet MS" panose="020B0603020202020204" pitchFamily="34" charset="0"/>
              </a:rPr>
              <a:t>Black and Latino adults with ID have markedly worse health status than both their white counterparts with ID and nondisabled adults within their racial and ethnic groups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latin typeface="Trebuchet MS" panose="020B0603020202020204" pitchFamily="34" charset="0"/>
              </a:rPr>
              <a:t>Black and Latino adults with ID and DD were significantly more likely to be in fair or poor health and mental health than White adults with intellectual and developmental disabilities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Racial </a:t>
            </a:r>
            <a:r>
              <a:rPr lang="en-US" sz="1200" kern="1200" dirty="0" smtClean="0">
                <a:solidFill>
                  <a:schemeClr val="tx1"/>
                </a:solidFill>
                <a:effectLst/>
                <a:latin typeface="+mn-lt"/>
                <a:ea typeface="+mn-ea"/>
                <a:cs typeface="+mn-cs"/>
              </a:rPr>
              <a:t>and ethnic minorities with ID and other disabilities are at risk of underutilizing preventative and general health services </a:t>
            </a:r>
          </a:p>
        </p:txBody>
      </p:sp>
      <p:sp>
        <p:nvSpPr>
          <p:cNvPr id="4" name="Slide Number Placeholder 3"/>
          <p:cNvSpPr>
            <a:spLocks noGrp="1"/>
          </p:cNvSpPr>
          <p:nvPr>
            <p:ph type="sldNum" sz="quarter" idx="10"/>
          </p:nvPr>
        </p:nvSpPr>
        <p:spPr/>
        <p:txBody>
          <a:bodyPr/>
          <a:lstStyle/>
          <a:p>
            <a:fld id="{AF746098-330C-4660-AE50-E1D57125FEB1}" type="slidenum">
              <a:rPr lang="en-US" smtClean="0"/>
              <a:t>13</a:t>
            </a:fld>
            <a:endParaRPr lang="en-US"/>
          </a:p>
        </p:txBody>
      </p:sp>
    </p:spTree>
    <p:extLst>
      <p:ext uri="{BB962C8B-B14F-4D97-AF65-F5344CB8AC3E}">
        <p14:creationId xmlns:p14="http://schemas.microsoft.com/office/powerpoint/2010/main" val="36835570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PWD More likely to be obese when compared with people without disabilities (37.6% </a:t>
            </a:r>
            <a:r>
              <a:rPr lang="en-US" sz="1200" kern="1200" dirty="0" smtClean="0">
                <a:solidFill>
                  <a:schemeClr val="tx1"/>
                </a:solidFill>
                <a:effectLst/>
                <a:latin typeface="+mn-lt"/>
                <a:ea typeface="+mn-ea"/>
                <a:cs typeface="+mn-cs"/>
              </a:rPr>
              <a: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latin typeface="Trebuchet MS" panose="020B0603020202020204" pitchFamily="34" charset="0"/>
              </a:rPr>
              <a:t>Obesity rates are higher in African Americans with disabilities who have 4 times more risk for obesity and 10 times more risk for morbid obesity than White Americans without disabilities (Rimmer, Wang, Yamaki, and Davis, 2009)</a:t>
            </a:r>
          </a:p>
          <a:p>
            <a:pPr marL="0" indent="0">
              <a:buFont typeface="Arial" panose="020B0604020202020204" pitchFamily="34" charset="0"/>
              <a:buNone/>
            </a:pPr>
            <a:r>
              <a:rPr lang="en-US" sz="1200" kern="1200" dirty="0" smtClean="0">
                <a:solidFill>
                  <a:schemeClr val="tx1"/>
                </a:solidFill>
                <a:effectLst/>
                <a:latin typeface="+mn-lt"/>
                <a:ea typeface="+mn-ea"/>
                <a:cs typeface="+mn-cs"/>
              </a:rPr>
              <a:t>compared </a:t>
            </a:r>
            <a:r>
              <a:rPr lang="en-US" sz="1200" kern="1200" dirty="0" smtClean="0">
                <a:solidFill>
                  <a:schemeClr val="tx1"/>
                </a:solidFill>
                <a:effectLst/>
                <a:latin typeface="+mn-lt"/>
                <a:ea typeface="+mn-ea"/>
                <a:cs typeface="+mn-cs"/>
              </a:rPr>
              <a:t>to 23.8% of people without disabilities</a:t>
            </a:r>
            <a:endParaRPr lang="en-US" dirty="0"/>
          </a:p>
        </p:txBody>
      </p:sp>
      <p:sp>
        <p:nvSpPr>
          <p:cNvPr id="4" name="Slide Number Placeholder 3"/>
          <p:cNvSpPr>
            <a:spLocks noGrp="1"/>
          </p:cNvSpPr>
          <p:nvPr>
            <p:ph type="sldNum" sz="quarter" idx="10"/>
          </p:nvPr>
        </p:nvSpPr>
        <p:spPr/>
        <p:txBody>
          <a:bodyPr/>
          <a:lstStyle/>
          <a:p>
            <a:fld id="{AF746098-330C-4660-AE50-E1D57125FEB1}" type="slidenum">
              <a:rPr lang="en-US" smtClean="0"/>
              <a:t>14</a:t>
            </a:fld>
            <a:endParaRPr lang="en-US"/>
          </a:p>
        </p:txBody>
      </p:sp>
    </p:spTree>
    <p:extLst>
      <p:ext uri="{BB962C8B-B14F-4D97-AF65-F5344CB8AC3E}">
        <p14:creationId xmlns:p14="http://schemas.microsoft.com/office/powerpoint/2010/main" val="36476363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b="0" kern="1200" dirty="0" smtClean="0">
                <a:solidFill>
                  <a:schemeClr val="tx1"/>
                </a:solidFill>
                <a:effectLst/>
                <a:latin typeface="+mn-lt"/>
                <a:ea typeface="+mn-ea"/>
                <a:cs typeface="+mn-cs"/>
              </a:rPr>
              <a:t>People with disabilities are also at risk for other health conditions called secondary conditions</a:t>
            </a:r>
          </a:p>
          <a:p>
            <a:pPr marL="171450" lvl="0" indent="-171450">
              <a:buFont typeface="Arial" panose="020B0604020202020204" pitchFamily="34" charset="0"/>
              <a:buChar char="•"/>
            </a:pPr>
            <a:r>
              <a:rPr lang="en-US" sz="1200" b="0" i="1" kern="1200" dirty="0" smtClean="0">
                <a:solidFill>
                  <a:schemeClr val="tx1"/>
                </a:solidFill>
                <a:effectLst/>
                <a:latin typeface="+mn-lt"/>
                <a:ea typeface="+mn-ea"/>
                <a:cs typeface="+mn-cs"/>
              </a:rPr>
              <a:t>Secondary conditions</a:t>
            </a:r>
            <a:r>
              <a:rPr lang="en-US" sz="1200" b="0" kern="1200" dirty="0" smtClean="0">
                <a:solidFill>
                  <a:schemeClr val="tx1"/>
                </a:solidFill>
                <a:effectLst/>
                <a:latin typeface="+mn-lt"/>
                <a:ea typeface="+mn-ea"/>
                <a:cs typeface="+mn-cs"/>
              </a:rPr>
              <a:t> can be defined as “any additional physical or mental health condition that occurs as a result of having a primary disabling condition</a:t>
            </a:r>
          </a:p>
          <a:p>
            <a:pPr marL="0" lvl="0" indent="0">
              <a:buFont typeface="Arial" panose="020B0604020202020204" pitchFamily="34" charset="0"/>
              <a:buNone/>
            </a:pPr>
            <a:endParaRPr lang="en-US" sz="1200" b="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Facts: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On average people with intellectual disability have more significant health problems and die younger than their non-disabled peers, particularly those in the severe to profound range (Ouellette-Kuntz et al., 2005; Krahn et al., 2006)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People with moderate to severe intellectual disabilities are 3 times as likely to die earlier than the non-disabled population (Turner, 2011)</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The next module will discuss health disparities for people with disabilities and emerging issues</a:t>
            </a:r>
            <a:endParaRPr lang="en-US" dirty="0"/>
          </a:p>
        </p:txBody>
      </p:sp>
      <p:sp>
        <p:nvSpPr>
          <p:cNvPr id="4" name="Slide Number Placeholder 3"/>
          <p:cNvSpPr>
            <a:spLocks noGrp="1"/>
          </p:cNvSpPr>
          <p:nvPr>
            <p:ph type="sldNum" sz="quarter" idx="10"/>
          </p:nvPr>
        </p:nvSpPr>
        <p:spPr/>
        <p:txBody>
          <a:bodyPr/>
          <a:lstStyle/>
          <a:p>
            <a:fld id="{AF746098-330C-4660-AE50-E1D57125FEB1}" type="slidenum">
              <a:rPr lang="en-US" smtClean="0"/>
              <a:t>15</a:t>
            </a:fld>
            <a:endParaRPr lang="en-US"/>
          </a:p>
        </p:txBody>
      </p:sp>
    </p:spTree>
    <p:extLst>
      <p:ext uri="{BB962C8B-B14F-4D97-AF65-F5344CB8AC3E}">
        <p14:creationId xmlns:p14="http://schemas.microsoft.com/office/powerpoint/2010/main" val="13216886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F746098-330C-4660-AE50-E1D57125FEB1}" type="slidenum">
              <a:rPr lang="en-US" smtClean="0"/>
              <a:t>16</a:t>
            </a:fld>
            <a:endParaRPr lang="en-US"/>
          </a:p>
        </p:txBody>
      </p:sp>
    </p:spTree>
    <p:extLst>
      <p:ext uri="{BB962C8B-B14F-4D97-AF65-F5344CB8AC3E}">
        <p14:creationId xmlns:p14="http://schemas.microsoft.com/office/powerpoint/2010/main" val="28291525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 "disparity" is defined as difference in quality of health care received by a segment of the population (in comparison with the general population) that is not due to access-related factors or clinical needs, preferences, and appropriateness of interventions. </a:t>
            </a:r>
            <a:r>
              <a:rPr lang="en-US" sz="1200" kern="1200" baseline="30000" dirty="0" smtClean="0">
                <a:solidFill>
                  <a:schemeClr val="tx1"/>
                </a:solidFill>
                <a:effectLst/>
                <a:latin typeface="+mn-lt"/>
                <a:ea typeface="+mn-ea"/>
                <a:cs typeface="+mn-cs"/>
              </a:rPr>
              <a:t>1</a:t>
            </a:r>
            <a:r>
              <a:rPr lang="en-US" sz="1200" kern="1200" dirty="0" smtClean="0">
                <a:solidFill>
                  <a:schemeClr val="tx1"/>
                </a:solidFill>
                <a:effectLst/>
                <a:latin typeface="+mn-lt"/>
                <a:ea typeface="+mn-ea"/>
                <a:cs typeface="+mn-cs"/>
              </a:rPr>
              <a:t> </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Lack of knowledge or experience on how to interact and communicate with people with disabilities create barriers to people with ID achieving positive health outcomes. </a:t>
            </a:r>
            <a:endParaRPr lang="en-US"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latin typeface="Trebuchet MS" panose="020B0603020202020204" pitchFamily="34" charset="0"/>
              </a:rPr>
              <a:t>Consideration of culturally specific differences among people with disabilities, and among subgroups of that population is essential to decreasing  health disparities</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AF746098-330C-4660-AE50-E1D57125FEB1}" type="slidenum">
              <a:rPr lang="en-US" smtClean="0"/>
              <a:t>17</a:t>
            </a:fld>
            <a:endParaRPr lang="en-US"/>
          </a:p>
        </p:txBody>
      </p:sp>
    </p:spTree>
    <p:extLst>
      <p:ext uri="{BB962C8B-B14F-4D97-AF65-F5344CB8AC3E}">
        <p14:creationId xmlns:p14="http://schemas.microsoft.com/office/powerpoint/2010/main" val="34205057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health of people with disabilities should be relatively comparative to those without disabilities.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As a result of having a disability other physical or mental health conditions can occur.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These health conditions are called secondary conditions, and they can be prevented as well as treated.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These problems can include pain, depression, and a greater risk for certain illnesses such as flu.</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Activities such as exercise, smoking cessation, healthy eating, and preventive screenings should be promoted and accessible to all Americans, as there is a range of health benefits for people with and without ID. </a:t>
            </a:r>
            <a:endParaRPr lang="en-US" dirty="0"/>
          </a:p>
        </p:txBody>
      </p:sp>
      <p:sp>
        <p:nvSpPr>
          <p:cNvPr id="4" name="Slide Number Placeholder 3"/>
          <p:cNvSpPr>
            <a:spLocks noGrp="1"/>
          </p:cNvSpPr>
          <p:nvPr>
            <p:ph type="sldNum" sz="quarter" idx="10"/>
          </p:nvPr>
        </p:nvSpPr>
        <p:spPr/>
        <p:txBody>
          <a:bodyPr/>
          <a:lstStyle/>
          <a:p>
            <a:fld id="{AF746098-330C-4660-AE50-E1D57125FEB1}" type="slidenum">
              <a:rPr lang="en-US" smtClean="0"/>
              <a:t>19</a:t>
            </a:fld>
            <a:endParaRPr lang="en-US"/>
          </a:p>
        </p:txBody>
      </p:sp>
    </p:spTree>
    <p:extLst>
      <p:ext uri="{BB962C8B-B14F-4D97-AF65-F5344CB8AC3E}">
        <p14:creationId xmlns:p14="http://schemas.microsoft.com/office/powerpoint/2010/main" val="40022910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Many health promotion programs do not consult or include people with ID  or other disabilities in their program design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Increased risk for serious health conditions, coupled with existing barriers, underscore the importance of including people with ID and other disabilities in public health efforts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Cultural competence in health promotion programs is also a necessity to ensure systemic racial and ethnic disparities don’t impact the health care of people with ID.</a:t>
            </a:r>
          </a:p>
          <a:p>
            <a:endParaRPr lang="en-US" dirty="0"/>
          </a:p>
        </p:txBody>
      </p:sp>
      <p:sp>
        <p:nvSpPr>
          <p:cNvPr id="4" name="Slide Number Placeholder 3"/>
          <p:cNvSpPr>
            <a:spLocks noGrp="1"/>
          </p:cNvSpPr>
          <p:nvPr>
            <p:ph type="sldNum" sz="quarter" idx="10"/>
          </p:nvPr>
        </p:nvSpPr>
        <p:spPr/>
        <p:txBody>
          <a:bodyPr/>
          <a:lstStyle/>
          <a:p>
            <a:fld id="{AF746098-330C-4660-AE50-E1D57125FEB1}" type="slidenum">
              <a:rPr lang="en-US" smtClean="0"/>
              <a:t>20</a:t>
            </a:fld>
            <a:endParaRPr lang="en-US"/>
          </a:p>
        </p:txBody>
      </p:sp>
    </p:spTree>
    <p:extLst>
      <p:ext uri="{BB962C8B-B14F-4D97-AF65-F5344CB8AC3E}">
        <p14:creationId xmlns:p14="http://schemas.microsoft.com/office/powerpoint/2010/main" val="30146715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Despite the great strides toward expanding the rights of people with disabilities,   many obstacles still stand in the way of their living fully inclusive lives.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There are many issues to be aware of that impact the lives of people with disabilities.</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These emerging issues should be considered when planning public health programs as well as assisting people with disabilities with community resources.</a:t>
            </a:r>
            <a:endParaRPr lang="en-US" dirty="0"/>
          </a:p>
        </p:txBody>
      </p:sp>
      <p:sp>
        <p:nvSpPr>
          <p:cNvPr id="4" name="Slide Number Placeholder 3"/>
          <p:cNvSpPr>
            <a:spLocks noGrp="1"/>
          </p:cNvSpPr>
          <p:nvPr>
            <p:ph type="sldNum" sz="quarter" idx="10"/>
          </p:nvPr>
        </p:nvSpPr>
        <p:spPr/>
        <p:txBody>
          <a:bodyPr/>
          <a:lstStyle/>
          <a:p>
            <a:fld id="{AF746098-330C-4660-AE50-E1D57125FEB1}" type="slidenum">
              <a:rPr lang="en-US" smtClean="0"/>
              <a:t>23</a:t>
            </a:fld>
            <a:endParaRPr lang="en-US"/>
          </a:p>
        </p:txBody>
      </p:sp>
    </p:spTree>
    <p:extLst>
      <p:ext uri="{BB962C8B-B14F-4D97-AF65-F5344CB8AC3E}">
        <p14:creationId xmlns:p14="http://schemas.microsoft.com/office/powerpoint/2010/main" val="41887509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addition to unique needs, the aging population of people with disabilities also experiences the typical health concerns of the general aging population (Krahn and Fox, 2015).</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The increasing lifespan of people with disabilities is putting significant pressure on service delivery systems to accommodate a growing number of older people with disabilities (Krahn and Fox, 2015</a:t>
            </a:r>
            <a:r>
              <a:rPr lang="en-US" sz="1200" kern="1200" dirty="0" smtClean="0">
                <a:solidFill>
                  <a:schemeClr val="tx1"/>
                </a:solidFill>
                <a:effectLst/>
                <a:latin typeface="+mn-lt"/>
                <a:ea typeface="+mn-ea"/>
                <a:cs typeface="+mn-cs"/>
              </a:rPr>
              <a:t>).</a:t>
            </a:r>
          </a:p>
          <a:p>
            <a:pPr marL="17145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r>
              <a:rPr lang="en-US" sz="1600" dirty="0" smtClean="0">
                <a:latin typeface="Trebuchet MS" panose="020B0603020202020204" pitchFamily="34" charset="0"/>
              </a:rPr>
              <a:t>Questions that should be asked when planning include:</a:t>
            </a:r>
          </a:p>
          <a:p>
            <a:pPr marL="742950" lvl="1" indent="-285750">
              <a:buFont typeface="Arial" panose="020B0604020202020204" pitchFamily="34" charset="0"/>
              <a:buChar char="•"/>
            </a:pPr>
            <a:r>
              <a:rPr lang="en-US" sz="1600" dirty="0" smtClean="0">
                <a:latin typeface="Trebuchet MS" panose="020B0603020202020204" pitchFamily="34" charset="0"/>
              </a:rPr>
              <a:t>Are health screening events accessible to older adults or those with disabilities?</a:t>
            </a:r>
          </a:p>
          <a:p>
            <a:pPr marL="742950" lvl="1" indent="-285750">
              <a:buFont typeface="Arial" panose="020B0604020202020204" pitchFamily="34" charset="0"/>
              <a:buChar char="•"/>
            </a:pPr>
            <a:r>
              <a:rPr lang="en-US" sz="1600" dirty="0" smtClean="0">
                <a:latin typeface="Trebuchet MS" panose="020B0603020202020204" pitchFamily="34" charset="0"/>
              </a:rPr>
              <a:t>Were older adults with disabilities including in planning programs and health promotion events?</a:t>
            </a:r>
          </a:p>
          <a:p>
            <a:pPr marL="742950" lvl="1" indent="-285750">
              <a:buFont typeface="Arial" panose="020B0604020202020204" pitchFamily="34" charset="0"/>
              <a:buChar char="•"/>
            </a:pPr>
            <a:r>
              <a:rPr lang="en-US" sz="1600" dirty="0" smtClean="0">
                <a:latin typeface="Trebuchet MS" panose="020B0603020202020204" pitchFamily="34" charset="0"/>
              </a:rPr>
              <a:t>Are materials available in large print or other accessible formats?</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AF746098-330C-4660-AE50-E1D57125FEB1}" type="slidenum">
              <a:rPr lang="en-US" smtClean="0"/>
              <a:t>25</a:t>
            </a:fld>
            <a:endParaRPr lang="en-US"/>
          </a:p>
        </p:txBody>
      </p:sp>
    </p:spTree>
    <p:extLst>
      <p:ext uri="{BB962C8B-B14F-4D97-AF65-F5344CB8AC3E}">
        <p14:creationId xmlns:p14="http://schemas.microsoft.com/office/powerpoint/2010/main" val="2253207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Health care issues greatly impact the lives of people with intellectual and developmental disabilities and their families, as they battle with discrimination, poor quality of care and affordability. This can also be exacerbated by cultural and linguistic differences.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Issues like access and cost may be barriers to preventative screening that public health professionals should be aware of to help decrease health disparities for people with disabilities. </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They should also be included programs to prevent the flu and other communicable diseases (for example, flu clinics for vaccinations).</a:t>
            </a:r>
            <a:endParaRPr lang="en-US" dirty="0" smtClean="0"/>
          </a:p>
          <a:p>
            <a:endParaRPr lang="en-US" dirty="0" smtClean="0"/>
          </a:p>
          <a:p>
            <a:r>
              <a:rPr lang="en-US" sz="1600" dirty="0" smtClean="0">
                <a:latin typeface="Trebuchet MS" panose="020B0603020202020204" pitchFamily="34" charset="0"/>
              </a:rPr>
              <a:t>Questions that should be asked when planning include:</a:t>
            </a:r>
          </a:p>
          <a:p>
            <a:pPr marL="742950" lvl="1" indent="-285750">
              <a:buFont typeface="Arial" panose="020B0604020202020204" pitchFamily="34" charset="0"/>
              <a:buChar char="•"/>
            </a:pPr>
            <a:r>
              <a:rPr lang="en-US" sz="1600" dirty="0" smtClean="0">
                <a:latin typeface="Trebuchet MS" panose="020B0603020202020204" pitchFamily="34" charset="0"/>
              </a:rPr>
              <a:t>Are health screening events accessible to people with mobility issues?</a:t>
            </a:r>
          </a:p>
          <a:p>
            <a:pPr marL="742950" lvl="1" indent="-285750">
              <a:buFont typeface="Arial" panose="020B0604020202020204" pitchFamily="34" charset="0"/>
              <a:buChar char="•"/>
            </a:pPr>
            <a:r>
              <a:rPr lang="en-US" sz="1600" dirty="0" smtClean="0">
                <a:latin typeface="Trebuchet MS" panose="020B0603020202020204" pitchFamily="34" charset="0"/>
              </a:rPr>
              <a:t>Can people with mobility challenges access the examination tables?</a:t>
            </a:r>
          </a:p>
          <a:p>
            <a:pPr marL="742950" lvl="1" indent="-285750">
              <a:buFont typeface="Arial" panose="020B0604020202020204" pitchFamily="34" charset="0"/>
              <a:buChar char="•"/>
            </a:pPr>
            <a:r>
              <a:rPr lang="en-US" sz="1600" dirty="0" smtClean="0">
                <a:latin typeface="Trebuchet MS" panose="020B0603020202020204" pitchFamily="34" charset="0"/>
              </a:rPr>
              <a:t>Are materials in plain language, with pictures?</a:t>
            </a:r>
          </a:p>
          <a:p>
            <a:pPr marL="285750" indent="-285750">
              <a:buFont typeface="Arial" panose="020B0604020202020204" pitchFamily="34" charset="0"/>
              <a:buChar char="•"/>
            </a:pPr>
            <a:endParaRPr lang="en-US" sz="1600" dirty="0" smtClean="0">
              <a:latin typeface="Trebuchet MS" panose="020B0603020202020204" pitchFamily="34" charset="0"/>
            </a:endParaRPr>
          </a:p>
          <a:p>
            <a:endParaRPr lang="en-US" dirty="0"/>
          </a:p>
        </p:txBody>
      </p:sp>
      <p:sp>
        <p:nvSpPr>
          <p:cNvPr id="4" name="Slide Number Placeholder 3"/>
          <p:cNvSpPr>
            <a:spLocks noGrp="1"/>
          </p:cNvSpPr>
          <p:nvPr>
            <p:ph type="sldNum" sz="quarter" idx="10"/>
          </p:nvPr>
        </p:nvSpPr>
        <p:spPr/>
        <p:txBody>
          <a:bodyPr/>
          <a:lstStyle/>
          <a:p>
            <a:fld id="{AF746098-330C-4660-AE50-E1D57125FEB1}" type="slidenum">
              <a:rPr lang="en-US" smtClean="0"/>
              <a:t>26</a:t>
            </a:fld>
            <a:endParaRPr lang="en-US"/>
          </a:p>
        </p:txBody>
      </p:sp>
    </p:spTree>
    <p:extLst>
      <p:ext uri="{BB962C8B-B14F-4D97-AF65-F5344CB8AC3E}">
        <p14:creationId xmlns:p14="http://schemas.microsoft.com/office/powerpoint/2010/main" val="36586716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Transportation services allow individuals with disabilities to live independently within their </a:t>
            </a:r>
            <a:r>
              <a:rPr lang="en-US" sz="1200" kern="1200" dirty="0" smtClean="0">
                <a:solidFill>
                  <a:schemeClr val="tx1"/>
                </a:solidFill>
                <a:effectLst/>
                <a:latin typeface="+mn-lt"/>
                <a:ea typeface="+mn-ea"/>
                <a:cs typeface="+mn-cs"/>
              </a:rPr>
              <a:t>communities</a:t>
            </a:r>
          </a:p>
          <a:p>
            <a:r>
              <a:rPr lang="en-US" sz="1600" dirty="0" smtClean="0">
                <a:latin typeface="Trebuchet MS" panose="020B0603020202020204" pitchFamily="34" charset="0"/>
              </a:rPr>
              <a:t>Questions that should be asked when planning include:</a:t>
            </a:r>
          </a:p>
          <a:p>
            <a:pPr marL="742950" lvl="1" indent="-285750">
              <a:buFont typeface="Arial" panose="020B0604020202020204" pitchFamily="34" charset="0"/>
              <a:buChar char="•"/>
            </a:pPr>
            <a:r>
              <a:rPr lang="en-US" sz="1600" dirty="0" smtClean="0">
                <a:latin typeface="Trebuchet MS" panose="020B0603020202020204" pitchFamily="34" charset="0"/>
              </a:rPr>
              <a:t>Do health events and services need to available in the community since people with disabilities may not have transportation be able to access a clinic?</a:t>
            </a:r>
          </a:p>
          <a:p>
            <a:pPr marL="742950" lvl="1" indent="-285750">
              <a:buFont typeface="Arial" panose="020B0604020202020204" pitchFamily="34" charset="0"/>
              <a:buChar char="•"/>
            </a:pPr>
            <a:r>
              <a:rPr lang="en-US" sz="1600" dirty="0" smtClean="0">
                <a:latin typeface="Trebuchet MS" panose="020B0603020202020204" pitchFamily="34" charset="0"/>
              </a:rPr>
              <a:t>Can we partner with bus systems to provide free or low cost fare for people to come to our building for their flu shots?</a:t>
            </a:r>
          </a:p>
          <a:p>
            <a:pPr marL="742950" lvl="1" indent="-285750">
              <a:buFont typeface="Arial" panose="020B0604020202020204" pitchFamily="34" charset="0"/>
              <a:buChar char="•"/>
            </a:pPr>
            <a:r>
              <a:rPr lang="en-US" sz="1600" dirty="0" smtClean="0">
                <a:latin typeface="Trebuchet MS" panose="020B0603020202020204" pitchFamily="34" charset="0"/>
              </a:rPr>
              <a:t>Can we work with volunteer drivers to transport people from home to our clinic?</a:t>
            </a:r>
          </a:p>
          <a:p>
            <a:endParaRPr lang="en-US" dirty="0"/>
          </a:p>
        </p:txBody>
      </p:sp>
      <p:sp>
        <p:nvSpPr>
          <p:cNvPr id="4" name="Slide Number Placeholder 3"/>
          <p:cNvSpPr>
            <a:spLocks noGrp="1"/>
          </p:cNvSpPr>
          <p:nvPr>
            <p:ph type="sldNum" sz="quarter" idx="10"/>
          </p:nvPr>
        </p:nvSpPr>
        <p:spPr/>
        <p:txBody>
          <a:bodyPr/>
          <a:lstStyle/>
          <a:p>
            <a:fld id="{AF746098-330C-4660-AE50-E1D57125FEB1}" type="slidenum">
              <a:rPr lang="en-US" smtClean="0"/>
              <a:t>27</a:t>
            </a:fld>
            <a:endParaRPr lang="en-US"/>
          </a:p>
        </p:txBody>
      </p:sp>
    </p:spTree>
    <p:extLst>
      <p:ext uri="{BB962C8B-B14F-4D97-AF65-F5344CB8AC3E}">
        <p14:creationId xmlns:p14="http://schemas.microsoft.com/office/powerpoint/2010/main" val="5431513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smtClean="0">
                <a:latin typeface="Trebuchet MS" panose="020B0603020202020204" pitchFamily="34" charset="0"/>
              </a:rPr>
              <a:t>People with ID and other disabilities are at a higher risk for poor health outcomes</a:t>
            </a:r>
          </a:p>
          <a:p>
            <a:pPr marL="171450" indent="-171450">
              <a:buFont typeface="Arial" panose="020B0604020202020204" pitchFamily="34" charset="0"/>
              <a:buChar char="•"/>
            </a:pPr>
            <a:r>
              <a:rPr lang="en-US" sz="1200" dirty="0" smtClean="0">
                <a:latin typeface="Trebuchet MS" panose="020B0603020202020204" pitchFamily="34" charset="0"/>
              </a:rPr>
              <a:t>The risks are higher for people with disabilities from diverse communities</a:t>
            </a:r>
          </a:p>
          <a:p>
            <a:pPr marL="171450" indent="-171450">
              <a:buFont typeface="Arial" panose="020B0604020202020204" pitchFamily="34" charset="0"/>
              <a:buChar char="•"/>
            </a:pPr>
            <a:r>
              <a:rPr lang="en-US" sz="1200" dirty="0" smtClean="0">
                <a:latin typeface="Trebuchet MS" panose="020B0603020202020204" pitchFamily="34" charset="0"/>
              </a:rPr>
              <a:t>The four </a:t>
            </a:r>
            <a:r>
              <a:rPr lang="en-US" sz="1200" i="1" dirty="0" smtClean="0">
                <a:latin typeface="Trebuchet MS" panose="020B0603020202020204" pitchFamily="34" charset="0"/>
              </a:rPr>
              <a:t>Competencies</a:t>
            </a:r>
            <a:r>
              <a:rPr lang="en-US" sz="1200" dirty="0" smtClean="0">
                <a:latin typeface="Trebuchet MS" panose="020B0603020202020204" pitchFamily="34" charset="0"/>
              </a:rPr>
              <a:t> and associated learning objectives will address the knowledge gaps for public health professionals about disability, and health disparities </a:t>
            </a:r>
          </a:p>
          <a:p>
            <a:pPr marL="171450" indent="-171450">
              <a:buFont typeface="Arial" panose="020B0604020202020204" pitchFamily="34" charset="0"/>
              <a:buChar char="•"/>
            </a:pPr>
            <a:r>
              <a:rPr lang="en-US" sz="1200" dirty="0" smtClean="0">
                <a:latin typeface="Trebuchet MS" panose="020B0603020202020204" pitchFamily="34" charset="0"/>
              </a:rPr>
              <a:t>They provide foundational knowledge about the relationship between public health programs and health outcomes among people with disabilities</a:t>
            </a:r>
          </a:p>
          <a:p>
            <a:pPr marL="171450" indent="-171450">
              <a:buFont typeface="Arial" panose="020B0604020202020204" pitchFamily="34" charset="0"/>
              <a:buChar char="•"/>
            </a:pPr>
            <a:r>
              <a:rPr lang="en-US" sz="1200" dirty="0" smtClean="0">
                <a:latin typeface="Trebuchet MS" panose="020B0603020202020204" pitchFamily="34" charset="0"/>
              </a:rPr>
              <a:t>The </a:t>
            </a:r>
            <a:r>
              <a:rPr lang="en-US" sz="1200" i="1" dirty="0" smtClean="0">
                <a:latin typeface="Trebuchet MS" panose="020B0603020202020204" pitchFamily="34" charset="0"/>
              </a:rPr>
              <a:t>Competencies</a:t>
            </a:r>
            <a:r>
              <a:rPr lang="en-US" sz="1200" dirty="0" smtClean="0">
                <a:latin typeface="Trebuchet MS" panose="020B0603020202020204" pitchFamily="34" charset="0"/>
              </a:rPr>
              <a:t> can also be embedded into existing public health curriculum and training programs</a:t>
            </a:r>
          </a:p>
          <a:p>
            <a:endParaRPr lang="en-US" dirty="0"/>
          </a:p>
        </p:txBody>
      </p:sp>
      <p:sp>
        <p:nvSpPr>
          <p:cNvPr id="4" name="Slide Number Placeholder 3"/>
          <p:cNvSpPr>
            <a:spLocks noGrp="1"/>
          </p:cNvSpPr>
          <p:nvPr>
            <p:ph type="sldNum" sz="quarter" idx="10"/>
          </p:nvPr>
        </p:nvSpPr>
        <p:spPr/>
        <p:txBody>
          <a:bodyPr/>
          <a:lstStyle/>
          <a:p>
            <a:fld id="{AF746098-330C-4660-AE50-E1D57125FEB1}" type="slidenum">
              <a:rPr lang="en-US" smtClean="0"/>
              <a:t>29</a:t>
            </a:fld>
            <a:endParaRPr lang="en-US"/>
          </a:p>
        </p:txBody>
      </p:sp>
    </p:spTree>
    <p:extLst>
      <p:ext uri="{BB962C8B-B14F-4D97-AF65-F5344CB8AC3E}">
        <p14:creationId xmlns:p14="http://schemas.microsoft.com/office/powerpoint/2010/main" val="14976374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latin typeface="Trebuchet MS" panose="020B0603020202020204" pitchFamily="34" charset="0"/>
              </a:rPr>
              <a:t>There are three commonly used models of disability.  Having knowledge of these models will help public health professionals more effectively interact with and support people with disabilities, as well as understand the relationship between the disability and people’s everyday lives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smtClean="0">
              <a:latin typeface="Trebuchet MS" panose="020B0603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No one model can completely describe the disability experience because disability itself is complex and the experiences of people with disabilities will vary widely.</a:t>
            </a:r>
            <a:r>
              <a:rPr lang="en-US" sz="1200" kern="1200" baseline="30000" dirty="0" smtClean="0">
                <a:solidFill>
                  <a:schemeClr val="tx1"/>
                </a:solidFill>
                <a:effectLst/>
                <a:latin typeface="+mn-lt"/>
                <a:ea typeface="+mn-ea"/>
                <a:cs typeface="+mn-cs"/>
              </a:rPr>
              <a:t> </a:t>
            </a:r>
            <a:endParaRPr lang="en-US"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smtClean="0">
              <a:latin typeface="Trebuchet MS" panose="020B0603020202020204" pitchFamily="34" charset="0"/>
            </a:endParaRPr>
          </a:p>
          <a:p>
            <a:pPr marL="0" lvl="0" indent="0">
              <a:buFont typeface="Arial" panose="020B0604020202020204" pitchFamily="34" charset="0"/>
              <a:buNone/>
            </a:pPr>
            <a:r>
              <a:rPr lang="en-US" sz="1200" kern="1200" dirty="0" smtClean="0">
                <a:solidFill>
                  <a:schemeClr val="tx1"/>
                </a:solidFill>
                <a:effectLst/>
                <a:latin typeface="+mn-lt"/>
                <a:ea typeface="+mn-ea"/>
                <a:cs typeface="+mn-cs"/>
              </a:rPr>
              <a:t>Additional notes: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Black </a:t>
            </a:r>
            <a:r>
              <a:rPr lang="en-US" sz="1200" kern="1200" dirty="0" smtClean="0">
                <a:solidFill>
                  <a:schemeClr val="tx1"/>
                </a:solidFill>
                <a:effectLst/>
                <a:latin typeface="+mn-lt"/>
                <a:ea typeface="+mn-ea"/>
                <a:cs typeface="+mn-cs"/>
              </a:rPr>
              <a:t>and Latino adults with ID have markedly worse health status than both their white counterparts with ID and nondisabled adults within their racial and ethnic groups</a:t>
            </a:r>
            <a:r>
              <a:rPr lang="en-US" sz="1200"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F746098-330C-4660-AE50-E1D57125FEB1}" type="slidenum">
              <a:rPr lang="en-US" smtClean="0"/>
              <a:t>30</a:t>
            </a:fld>
            <a:endParaRPr lang="en-US"/>
          </a:p>
        </p:txBody>
      </p:sp>
    </p:spTree>
    <p:extLst>
      <p:ext uri="{BB962C8B-B14F-4D97-AF65-F5344CB8AC3E}">
        <p14:creationId xmlns:p14="http://schemas.microsoft.com/office/powerpoint/2010/main" val="16707278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746098-330C-4660-AE50-E1D57125FEB1}" type="slidenum">
              <a:rPr lang="en-US" smtClean="0"/>
              <a:t>31</a:t>
            </a:fld>
            <a:endParaRPr lang="en-US"/>
          </a:p>
        </p:txBody>
      </p:sp>
    </p:spTree>
    <p:extLst>
      <p:ext uri="{BB962C8B-B14F-4D97-AF65-F5344CB8AC3E}">
        <p14:creationId xmlns:p14="http://schemas.microsoft.com/office/powerpoint/2010/main" val="9570807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Unfortunately there are not a lot of data systems that collect information on disability.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 We are not recommending  just BRFSS, but this was an example from CDC grantees on how it was used.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 If you have some other examples please use</a:t>
            </a:r>
            <a:r>
              <a:rPr lang="en-US" sz="1200" kern="1200" baseline="0" dirty="0" smtClean="0">
                <a:solidFill>
                  <a:schemeClr val="tx1"/>
                </a:solidFill>
                <a:effectLst/>
                <a:latin typeface="+mn-lt"/>
                <a:ea typeface="+mn-ea"/>
                <a:cs typeface="+mn-cs"/>
              </a:rPr>
              <a:t> them</a:t>
            </a:r>
          </a:p>
          <a:p>
            <a:pPr marL="0" lvl="0" indent="0">
              <a:buFont typeface="Arial" panose="020B0604020202020204" pitchFamily="34" charset="0"/>
              <a:buNone/>
            </a:pPr>
            <a:endParaRPr lang="en-US" sz="12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BRFSS is one of many surveillance systems commonly used to present data on people with disabilities and provide support for funding and sustainability of public health programs.</a:t>
            </a:r>
            <a:endParaRPr lang="en-US" dirty="0" smtClean="0"/>
          </a:p>
          <a:p>
            <a:endParaRPr lang="en-US" dirty="0"/>
          </a:p>
        </p:txBody>
      </p:sp>
      <p:sp>
        <p:nvSpPr>
          <p:cNvPr id="4" name="Slide Number Placeholder 3"/>
          <p:cNvSpPr>
            <a:spLocks noGrp="1"/>
          </p:cNvSpPr>
          <p:nvPr>
            <p:ph type="sldNum" sz="quarter" idx="10"/>
          </p:nvPr>
        </p:nvSpPr>
        <p:spPr/>
        <p:txBody>
          <a:bodyPr/>
          <a:lstStyle/>
          <a:p>
            <a:fld id="{AF746098-330C-4660-AE50-E1D57125FEB1}" type="slidenum">
              <a:rPr lang="en-US" smtClean="0"/>
              <a:t>33</a:t>
            </a:fld>
            <a:endParaRPr lang="en-US"/>
          </a:p>
        </p:txBody>
      </p:sp>
    </p:spTree>
    <p:extLst>
      <p:ext uri="{BB962C8B-B14F-4D97-AF65-F5344CB8AC3E}">
        <p14:creationId xmlns:p14="http://schemas.microsoft.com/office/powerpoint/2010/main" val="30056284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56.7 million Americans have a disability, making up about 19% of the American population.</a:t>
            </a:r>
            <a:r>
              <a:rPr lang="en-US" sz="1200" kern="1200" baseline="300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About 1-3 % of the adult U.S. population has ID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means that</a:t>
            </a:r>
            <a:r>
              <a:rPr lang="en-US" sz="1200" kern="1200" baseline="300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people with disabilities are a large part of the communities that public health professionals serve.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People with disabilities experience more chronic health problems than the general population; this can be complicated by race and ethnicity.</a:t>
            </a:r>
          </a:p>
          <a:p>
            <a:pPr marL="171450" lvl="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pPr marL="0" lvl="0" indent="0">
              <a:buFont typeface="Arial" panose="020B0604020202020204" pitchFamily="34" charset="0"/>
              <a:buNone/>
            </a:pPr>
            <a:endParaRPr lang="en-US" dirty="0" smtClean="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smtClean="0">
                <a:latin typeface="Trebuchet MS" panose="020B0603020202020204" pitchFamily="34" charset="0"/>
              </a:rPr>
              <a:t>People with ID have the right to be able to access and interact with their environment without barriers, and receive health interventions and services just like the general population</a:t>
            </a:r>
          </a:p>
          <a:p>
            <a:pPr marL="0" lv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AF746098-330C-4660-AE50-E1D57125FEB1}" type="slidenum">
              <a:rPr lang="en-US" smtClean="0"/>
              <a:t>34</a:t>
            </a:fld>
            <a:endParaRPr lang="en-US"/>
          </a:p>
        </p:txBody>
      </p:sp>
    </p:spTree>
    <p:extLst>
      <p:ext uri="{BB962C8B-B14F-4D97-AF65-F5344CB8AC3E}">
        <p14:creationId xmlns:p14="http://schemas.microsoft.com/office/powerpoint/2010/main" val="3629358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smtClean="0">
              <a:latin typeface="Trebuchet MS" panose="020B0603020202020204" pitchFamily="34" charset="0"/>
            </a:endParaRPr>
          </a:p>
          <a:p>
            <a:endParaRPr lang="en-US" sz="1400" dirty="0" smtClean="0">
              <a:latin typeface="Trebuchet MS" panose="020B0603020202020204" pitchFamily="34" charset="0"/>
            </a:endParaRPr>
          </a:p>
          <a:p>
            <a:endParaRPr lang="en-US" sz="1400" dirty="0" smtClean="0">
              <a:latin typeface="Trebuchet MS" panose="020B0603020202020204" pitchFamily="34" charset="0"/>
            </a:endParaRPr>
          </a:p>
          <a:p>
            <a:r>
              <a:rPr lang="en-US" sz="1400" dirty="0" smtClean="0">
                <a:latin typeface="Trebuchet MS" panose="020B0603020202020204" pitchFamily="34" charset="0"/>
              </a:rPr>
              <a:t>This competency will help provide awareness for public health professionals that</a:t>
            </a:r>
          </a:p>
          <a:p>
            <a:pPr lvl="1"/>
            <a:r>
              <a:rPr lang="en-US" sz="1400" dirty="0" smtClean="0">
                <a:latin typeface="Trebuchet MS" panose="020B0603020202020204" pitchFamily="34" charset="0"/>
              </a:rPr>
              <a:t>Disability is a part of the human experience</a:t>
            </a:r>
          </a:p>
          <a:p>
            <a:pPr lvl="1"/>
            <a:r>
              <a:rPr lang="en-US" sz="1400" dirty="0" smtClean="0">
                <a:latin typeface="Trebuchet MS" panose="020B0603020202020204" pitchFamily="34" charset="0"/>
              </a:rPr>
              <a:t>A focus of public health should be the promotion of health to people with ID and other disabilities, and the identification and reduction of health disparities of a diverse community of people with disabilities</a:t>
            </a:r>
          </a:p>
          <a:p>
            <a:r>
              <a:rPr lang="en-US" sz="1400" dirty="0" smtClean="0">
                <a:latin typeface="Trebuchet MS" panose="020B0603020202020204" pitchFamily="34" charset="0"/>
              </a:rPr>
              <a:t>Public health organizations and professionals should always include people with disabilities in health promotion and planning efforts to help reduce health disparities as well as improve the health outcomes of people with disabilities</a:t>
            </a:r>
            <a:endParaRPr lang="en-US" sz="1400" dirty="0" smtClean="0">
              <a:latin typeface="Trebuchet MS" panose="020B0603020202020204" pitchFamily="34" charset="0"/>
            </a:endParaRPr>
          </a:p>
        </p:txBody>
      </p:sp>
      <p:sp>
        <p:nvSpPr>
          <p:cNvPr id="4" name="Slide Number Placeholder 3"/>
          <p:cNvSpPr>
            <a:spLocks noGrp="1"/>
          </p:cNvSpPr>
          <p:nvPr>
            <p:ph type="sldNum" sz="quarter" idx="10"/>
          </p:nvPr>
        </p:nvSpPr>
        <p:spPr/>
        <p:txBody>
          <a:bodyPr/>
          <a:lstStyle/>
          <a:p>
            <a:fld id="{AF746098-330C-4660-AE50-E1D57125FEB1}" type="slidenum">
              <a:rPr lang="en-US" smtClean="0"/>
              <a:t>35</a:t>
            </a:fld>
            <a:endParaRPr lang="en-US"/>
          </a:p>
        </p:txBody>
      </p:sp>
    </p:spTree>
    <p:extLst>
      <p:ext uri="{BB962C8B-B14F-4D97-AF65-F5344CB8AC3E}">
        <p14:creationId xmlns:p14="http://schemas.microsoft.com/office/powerpoint/2010/main" val="34835451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746098-330C-4660-AE50-E1D57125FEB1}" type="slidenum">
              <a:rPr lang="en-US" smtClean="0"/>
              <a:t>36</a:t>
            </a:fld>
            <a:endParaRPr lang="en-US"/>
          </a:p>
        </p:txBody>
      </p:sp>
    </p:spTree>
    <p:extLst>
      <p:ext uri="{BB962C8B-B14F-4D97-AF65-F5344CB8AC3E}">
        <p14:creationId xmlns:p14="http://schemas.microsoft.com/office/powerpoint/2010/main" val="30518139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rebuchet MS" panose="020B0603020202020204" pitchFamily="34" charset="0"/>
              </a:rPr>
              <a:t>This competency will help professionals to have foundational knowledge on program planning and health promotion that included people with disabilities from all cultural backgrounds</a:t>
            </a:r>
          </a:p>
          <a:p>
            <a:endParaRPr lang="en-US" dirty="0"/>
          </a:p>
        </p:txBody>
      </p:sp>
      <p:sp>
        <p:nvSpPr>
          <p:cNvPr id="4" name="Slide Number Placeholder 3"/>
          <p:cNvSpPr>
            <a:spLocks noGrp="1"/>
          </p:cNvSpPr>
          <p:nvPr>
            <p:ph type="sldNum" sz="quarter" idx="10"/>
          </p:nvPr>
        </p:nvSpPr>
        <p:spPr/>
        <p:txBody>
          <a:bodyPr/>
          <a:lstStyle/>
          <a:p>
            <a:fld id="{AF746098-330C-4660-AE50-E1D57125FEB1}" type="slidenum">
              <a:rPr lang="en-US" smtClean="0"/>
              <a:t>37</a:t>
            </a:fld>
            <a:endParaRPr lang="en-US"/>
          </a:p>
        </p:txBody>
      </p:sp>
    </p:spTree>
    <p:extLst>
      <p:ext uri="{BB962C8B-B14F-4D97-AF65-F5344CB8AC3E}">
        <p14:creationId xmlns:p14="http://schemas.microsoft.com/office/powerpoint/2010/main" val="41098331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rebuchet MS" panose="020B0603020202020204" pitchFamily="34" charset="0"/>
              </a:rPr>
              <a:t>The following slides include strategies and examples of inclusive state and local health department programs</a:t>
            </a:r>
          </a:p>
          <a:p>
            <a:r>
              <a:rPr lang="en-US" sz="1200" dirty="0" smtClean="0">
                <a:latin typeface="Trebuchet MS" panose="020B0603020202020204" pitchFamily="34" charset="0"/>
              </a:rPr>
              <a:t>These strategies and examples will help you take action in a meaningful way now</a:t>
            </a:r>
          </a:p>
          <a:p>
            <a:pPr marL="0" indent="0">
              <a:buNone/>
            </a:pPr>
            <a:endParaRPr lang="en-US" sz="1200" dirty="0" smtClean="0">
              <a:latin typeface="Trebuchet MS" panose="020B0603020202020204" pitchFamily="34" charset="0"/>
            </a:endParaRPr>
          </a:p>
          <a:p>
            <a:endParaRPr lang="en-US" dirty="0"/>
          </a:p>
        </p:txBody>
      </p:sp>
      <p:sp>
        <p:nvSpPr>
          <p:cNvPr id="4" name="Slide Number Placeholder 3"/>
          <p:cNvSpPr>
            <a:spLocks noGrp="1"/>
          </p:cNvSpPr>
          <p:nvPr>
            <p:ph type="sldNum" sz="quarter" idx="10"/>
          </p:nvPr>
        </p:nvSpPr>
        <p:spPr/>
        <p:txBody>
          <a:bodyPr/>
          <a:lstStyle/>
          <a:p>
            <a:fld id="{AF746098-330C-4660-AE50-E1D57125FEB1}" type="slidenum">
              <a:rPr lang="en-US" smtClean="0"/>
              <a:t>39</a:t>
            </a:fld>
            <a:endParaRPr lang="en-US"/>
          </a:p>
        </p:txBody>
      </p:sp>
    </p:spTree>
    <p:extLst>
      <p:ext uri="{BB962C8B-B14F-4D97-AF65-F5344CB8AC3E}">
        <p14:creationId xmlns:p14="http://schemas.microsoft.com/office/powerpoint/2010/main" val="17423617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smtClean="0">
                <a:latin typeface="Trebuchet MS" panose="020B0603020202020204" pitchFamily="34" charset="0"/>
              </a:rPr>
              <a:t>Programs designed to be inclusive at the outset expand reach, ensure accessibility and are more cost effective than retrofitting or modifying inaccessible programs</a:t>
            </a:r>
          </a:p>
          <a:p>
            <a:pPr marL="171450" indent="-171450">
              <a:buFont typeface="Arial" panose="020B0604020202020204" pitchFamily="34" charset="0"/>
              <a:buChar char="•"/>
            </a:pPr>
            <a:r>
              <a:rPr lang="en-US" sz="1200" dirty="0" smtClean="0">
                <a:latin typeface="Trebuchet MS" panose="020B0603020202020204" pitchFamily="34" charset="0"/>
              </a:rPr>
              <a:t> Adults with disabilities in New York are 35% more likely to characterize their health as fair or poor compared with adult New Yorkers without disabilities </a:t>
            </a:r>
          </a:p>
          <a:p>
            <a:pPr marL="171450" indent="-171450">
              <a:buFont typeface="Arial" panose="020B0604020202020204" pitchFamily="34" charset="0"/>
              <a:buChar char="•"/>
            </a:pPr>
            <a:r>
              <a:rPr lang="en-US" sz="1200" dirty="0" smtClean="0">
                <a:latin typeface="Trebuchet MS" panose="020B0603020202020204" pitchFamily="34" charset="0"/>
              </a:rPr>
              <a:t>New York State (NYS) also has the highest disability-associated health expenditures of any state in the country—more than $40 billion  </a:t>
            </a:r>
          </a:p>
          <a:p>
            <a:pPr marL="171450" indent="-171450">
              <a:buFont typeface="Arial" panose="020B0604020202020204" pitchFamily="34" charset="0"/>
              <a:buChar char="•"/>
            </a:pPr>
            <a:r>
              <a:rPr lang="en-US" sz="1200" u="sng" dirty="0" smtClean="0">
                <a:latin typeface="Trebuchet MS" panose="020B0603020202020204" pitchFamily="34" charset="0"/>
                <a:hlinkClick r:id="rId3"/>
              </a:rPr>
              <a:t>The Disability and Health Program (DHP) within the New York State Department of Health (NYSDOH)</a:t>
            </a:r>
            <a:r>
              <a:rPr lang="en-US" sz="1200" dirty="0" smtClean="0">
                <a:latin typeface="Trebuchet MS" panose="020B0603020202020204" pitchFamily="34" charset="0"/>
              </a:rPr>
              <a:t> initiated a policy change to ensure public health programs are integrating the needs of people with disabilities into initiatives</a:t>
            </a:r>
          </a:p>
          <a:p>
            <a:pPr marL="171450" indent="-171450">
              <a:buFont typeface="Arial" panose="020B0604020202020204" pitchFamily="34" charset="0"/>
              <a:buChar char="•"/>
            </a:pPr>
            <a:r>
              <a:rPr lang="en-US" sz="1200" dirty="0" smtClean="0">
                <a:latin typeface="Trebuchet MS" panose="020B0603020202020204" pitchFamily="34" charset="0"/>
              </a:rPr>
              <a:t>The DHP worked with the CCH to integrate disability components into a variety of public health programs, including tobacco cessation, food security, adolescent pregnancy prevention, and obesity prevention</a:t>
            </a:r>
          </a:p>
          <a:p>
            <a:endParaRPr lang="en-US" dirty="0"/>
          </a:p>
        </p:txBody>
      </p:sp>
      <p:sp>
        <p:nvSpPr>
          <p:cNvPr id="4" name="Slide Number Placeholder 3"/>
          <p:cNvSpPr>
            <a:spLocks noGrp="1"/>
          </p:cNvSpPr>
          <p:nvPr>
            <p:ph type="sldNum" sz="quarter" idx="10"/>
          </p:nvPr>
        </p:nvSpPr>
        <p:spPr/>
        <p:txBody>
          <a:bodyPr/>
          <a:lstStyle/>
          <a:p>
            <a:fld id="{AF746098-330C-4660-AE50-E1D57125FEB1}" type="slidenum">
              <a:rPr lang="en-US" smtClean="0"/>
              <a:t>40</a:t>
            </a:fld>
            <a:endParaRPr lang="en-US"/>
          </a:p>
        </p:txBody>
      </p:sp>
    </p:spTree>
    <p:extLst>
      <p:ext uri="{BB962C8B-B14F-4D97-AF65-F5344CB8AC3E}">
        <p14:creationId xmlns:p14="http://schemas.microsoft.com/office/powerpoint/2010/main" val="24235340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smtClean="0">
                <a:latin typeface="Trebuchet MS" panose="020B0603020202020204" pitchFamily="34" charset="0"/>
              </a:rPr>
              <a:t>An example of health promotion activities for people with disabilities is the</a:t>
            </a:r>
            <a:r>
              <a:rPr lang="en-US" sz="1600" u="sng" dirty="0" smtClean="0">
                <a:latin typeface="Trebuchet MS" panose="020B0603020202020204" pitchFamily="34" charset="0"/>
              </a:rPr>
              <a:t> </a:t>
            </a:r>
            <a:r>
              <a:rPr lang="en-US" sz="1600" u="sng" dirty="0" smtClean="0">
                <a:latin typeface="Trebuchet MS" panose="020B0603020202020204" pitchFamily="34" charset="0"/>
                <a:hlinkClick r:id="rId3"/>
              </a:rPr>
              <a:t>Montana Living Well with a Disability Program</a:t>
            </a:r>
            <a:endParaRPr lang="en-US" sz="1600" dirty="0" smtClean="0">
              <a:latin typeface="Trebuchet MS" panose="020B0603020202020204" pitchFamily="34" charset="0"/>
            </a:endParaRPr>
          </a:p>
          <a:p>
            <a:r>
              <a:rPr lang="en-US" sz="1600" dirty="0" smtClean="0">
                <a:latin typeface="Trebuchet MS" panose="020B0603020202020204" pitchFamily="34" charset="0"/>
              </a:rPr>
              <a:t>The program is designed to help people with a disability strengthen existing skills to live well </a:t>
            </a:r>
          </a:p>
          <a:p>
            <a:r>
              <a:rPr lang="en-US" sz="1600" dirty="0" smtClean="0">
                <a:latin typeface="Trebuchet MS" panose="020B0603020202020204" pitchFamily="34" charset="0"/>
              </a:rPr>
              <a:t>The program includes a workshop comprised of eight, two hour sessions that introduce a process for setting and clarifying goals, as well as teaching skills for generating, implementing, and monitoring solutions</a:t>
            </a:r>
          </a:p>
          <a:p>
            <a:pPr fontAlgn="base"/>
            <a:r>
              <a:rPr lang="en-US" sz="1600" dirty="0" smtClean="0">
                <a:latin typeface="Trebuchet MS" panose="020B0603020202020204" pitchFamily="34" charset="0"/>
              </a:rPr>
              <a:t>Participants in the program learn the life skills they need to set and achieve quality-of-life goals and the important role health plays in helping them reach their dreams including:</a:t>
            </a:r>
          </a:p>
          <a:p>
            <a:pPr lvl="1" fontAlgn="base"/>
            <a:r>
              <a:rPr lang="en-US" sz="1200" dirty="0" smtClean="0">
                <a:latin typeface="Trebuchet MS" panose="020B0603020202020204" pitchFamily="34" charset="0"/>
              </a:rPr>
              <a:t>getting a job, going back to school, or leading a more active social life</a:t>
            </a:r>
          </a:p>
          <a:p>
            <a:pPr lvl="1" fontAlgn="base"/>
            <a:r>
              <a:rPr lang="en-US" sz="1200" dirty="0" smtClean="0">
                <a:latin typeface="Trebuchet MS" panose="020B0603020202020204" pitchFamily="34" charset="0"/>
              </a:rPr>
              <a:t>Increased awareness of disability rights/advocacy</a:t>
            </a:r>
          </a:p>
          <a:p>
            <a:endParaRPr lang="en-US" dirty="0"/>
          </a:p>
        </p:txBody>
      </p:sp>
      <p:sp>
        <p:nvSpPr>
          <p:cNvPr id="4" name="Slide Number Placeholder 3"/>
          <p:cNvSpPr>
            <a:spLocks noGrp="1"/>
          </p:cNvSpPr>
          <p:nvPr>
            <p:ph type="sldNum" sz="quarter" idx="10"/>
          </p:nvPr>
        </p:nvSpPr>
        <p:spPr/>
        <p:txBody>
          <a:bodyPr/>
          <a:lstStyle/>
          <a:p>
            <a:fld id="{AF746098-330C-4660-AE50-E1D57125FEB1}" type="slidenum">
              <a:rPr lang="en-US" smtClean="0"/>
              <a:t>41</a:t>
            </a:fld>
            <a:endParaRPr lang="en-US"/>
          </a:p>
        </p:txBody>
      </p:sp>
    </p:spTree>
    <p:extLst>
      <p:ext uri="{BB962C8B-B14F-4D97-AF65-F5344CB8AC3E}">
        <p14:creationId xmlns:p14="http://schemas.microsoft.com/office/powerpoint/2010/main" val="42606333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dirty="0" smtClean="0">
                <a:latin typeface="Trebuchet MS" panose="020B0603020202020204" pitchFamily="34" charset="0"/>
                <a:hlinkClick r:id="rId3"/>
              </a:rPr>
              <a:t>(SCIODH)</a:t>
            </a:r>
            <a:r>
              <a:rPr lang="en-US" sz="1200" dirty="0" smtClean="0">
                <a:latin typeface="Trebuchet MS" panose="020B0603020202020204" pitchFamily="34" charset="0"/>
              </a:rPr>
              <a:t> </a:t>
            </a:r>
            <a:r>
              <a:rPr lang="en-US" sz="1200" u="sng" dirty="0" smtClean="0">
                <a:latin typeface="Trebuchet MS" panose="020B0603020202020204" pitchFamily="34" charset="0"/>
                <a:hlinkClick r:id="rId3"/>
              </a:rPr>
              <a:t>The South Carolina Interagency Office of Disability and Health (SCIODH)</a:t>
            </a:r>
            <a:r>
              <a:rPr lang="en-US" sz="1200" dirty="0" smtClean="0">
                <a:latin typeface="Trebuchet MS" panose="020B0603020202020204" pitchFamily="34" charset="0"/>
              </a:rPr>
              <a:t> partnered with the S.C. Office of Rural Health, and the Centers for Disease Control and Prevention’s (CDC) breast and cervical cancer program, Best Chance Network, to conduct an accessibility assessment of facilities, educate facility staff on how to provide equitable services, and acquired funding for facility modifications</a:t>
            </a:r>
          </a:p>
          <a:p>
            <a:r>
              <a:rPr lang="en-US" sz="1200" dirty="0" smtClean="0">
                <a:latin typeface="Trebuchet MS" panose="020B0603020202020204" pitchFamily="34" charset="0"/>
              </a:rPr>
              <a:t>Response has been positive with all 46 counties in South Carolina having been assessed with specific modification recommendations for medical facilities for American Disabilities Act (ADA) compliance</a:t>
            </a:r>
          </a:p>
          <a:p>
            <a:r>
              <a:rPr lang="en-US" sz="1200" dirty="0" smtClean="0">
                <a:latin typeface="Trebuchet MS" panose="020B0603020202020204" pitchFamily="34" charset="0"/>
              </a:rPr>
              <a:t>Modifications include: designated accessible parking, constructed accessible entries including ramps and front doors, modified restrooms for complete accessibility, purchased wheelchair accessible scales, and purchased adjustable height exam tables</a:t>
            </a:r>
          </a:p>
          <a:p>
            <a:endParaRPr lang="en-US" dirty="0"/>
          </a:p>
        </p:txBody>
      </p:sp>
      <p:sp>
        <p:nvSpPr>
          <p:cNvPr id="4" name="Slide Number Placeholder 3"/>
          <p:cNvSpPr>
            <a:spLocks noGrp="1"/>
          </p:cNvSpPr>
          <p:nvPr>
            <p:ph type="sldNum" sz="quarter" idx="10"/>
          </p:nvPr>
        </p:nvSpPr>
        <p:spPr/>
        <p:txBody>
          <a:bodyPr/>
          <a:lstStyle/>
          <a:p>
            <a:fld id="{AF746098-330C-4660-AE50-E1D57125FEB1}" type="slidenum">
              <a:rPr lang="en-US" smtClean="0"/>
              <a:t>42</a:t>
            </a:fld>
            <a:endParaRPr lang="en-US"/>
          </a:p>
        </p:txBody>
      </p:sp>
    </p:spTree>
    <p:extLst>
      <p:ext uri="{BB962C8B-B14F-4D97-AF65-F5344CB8AC3E}">
        <p14:creationId xmlns:p14="http://schemas.microsoft.com/office/powerpoint/2010/main" val="29690378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dirty="0" smtClean="0">
                <a:latin typeface="Trebuchet MS" panose="020B0603020202020204" pitchFamily="34" charset="0"/>
                <a:hlinkClick r:id="rId3"/>
              </a:rPr>
              <a:t>The Kansas Disability and Health Program (DHP)</a:t>
            </a:r>
            <a:r>
              <a:rPr lang="en-US" sz="1200" dirty="0" smtClean="0">
                <a:latin typeface="Trebuchet MS" panose="020B0603020202020204" pitchFamily="34" charset="0"/>
              </a:rPr>
              <a:t> recruited Kansans with disabilities to participate in state-level public health advisory councils</a:t>
            </a:r>
          </a:p>
          <a:p>
            <a:r>
              <a:rPr lang="en-US" sz="1200" dirty="0" smtClean="0">
                <a:latin typeface="Trebuchet MS" panose="020B0603020202020204" pitchFamily="34" charset="0"/>
              </a:rPr>
              <a:t>These participants comprise the DHP Advisory Board</a:t>
            </a:r>
          </a:p>
          <a:p>
            <a:r>
              <a:rPr lang="en-US" sz="1200" dirty="0" smtClean="0">
                <a:latin typeface="Trebuchet MS" panose="020B0603020202020204" pitchFamily="34" charset="0"/>
              </a:rPr>
              <a:t>The Advisory Board met with chronic disease managers to address health care barriers for people with disabilities</a:t>
            </a:r>
          </a:p>
          <a:p>
            <a:r>
              <a:rPr lang="en-US" sz="1200" dirty="0" smtClean="0">
                <a:latin typeface="Trebuchet MS" panose="020B0603020202020204" pitchFamily="34" charset="0"/>
              </a:rPr>
              <a:t>Barriers included: Poor access to health care that forces many to go without regular visits to health care providers, and unfair treatment by their physician or office staff because of their disability</a:t>
            </a:r>
          </a:p>
          <a:p>
            <a:r>
              <a:rPr lang="en-US" sz="1400" dirty="0" smtClean="0">
                <a:latin typeface="Trebuchet MS" panose="020B0603020202020204" pitchFamily="34" charset="0"/>
              </a:rPr>
              <a:t>Together they created an online continuing education course on disability and health for health care professionals</a:t>
            </a:r>
            <a:endParaRPr lang="en-US" sz="1200" dirty="0" smtClean="0">
              <a:latin typeface="Trebuchet MS" panose="020B0603020202020204" pitchFamily="34" charset="0"/>
            </a:endParaRPr>
          </a:p>
          <a:p>
            <a:r>
              <a:rPr lang="en-US" sz="1200" dirty="0" smtClean="0">
                <a:latin typeface="Trebuchet MS" panose="020B0603020202020204" pitchFamily="34" charset="0"/>
              </a:rPr>
              <a:t>By involving people with disabilities as part of their Advisory Board, DPH hopes all of their programs will reflect different perspectives and personal experiences with disability, and better address the needs of people with disabilities in the community</a:t>
            </a:r>
          </a:p>
          <a:p>
            <a:endParaRPr lang="en-US" dirty="0"/>
          </a:p>
        </p:txBody>
      </p:sp>
      <p:sp>
        <p:nvSpPr>
          <p:cNvPr id="4" name="Slide Number Placeholder 3"/>
          <p:cNvSpPr>
            <a:spLocks noGrp="1"/>
          </p:cNvSpPr>
          <p:nvPr>
            <p:ph type="sldNum" sz="quarter" idx="10"/>
          </p:nvPr>
        </p:nvSpPr>
        <p:spPr/>
        <p:txBody>
          <a:bodyPr/>
          <a:lstStyle/>
          <a:p>
            <a:fld id="{AF746098-330C-4660-AE50-E1D57125FEB1}" type="slidenum">
              <a:rPr lang="en-US" smtClean="0"/>
              <a:t>43</a:t>
            </a:fld>
            <a:endParaRPr lang="en-US"/>
          </a:p>
        </p:txBody>
      </p:sp>
    </p:spTree>
    <p:extLst>
      <p:ext uri="{BB962C8B-B14F-4D97-AF65-F5344CB8AC3E}">
        <p14:creationId xmlns:p14="http://schemas.microsoft.com/office/powerpoint/2010/main" val="5281924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rebuchet MS" panose="020B0603020202020204" pitchFamily="34" charset="0"/>
              </a:rPr>
              <a:t>To help Local Health Departments (LHD’s) successfully include people with disabilities in their public health practice, NACCHO developed </a:t>
            </a:r>
            <a:r>
              <a:rPr lang="en-US" sz="1200" u="sng" dirty="0" smtClean="0">
                <a:latin typeface="Trebuchet MS" panose="020B0603020202020204" pitchFamily="34" charset="0"/>
                <a:hlinkClick r:id="rId3"/>
              </a:rPr>
              <a:t>Strategies for Successfully Including People with Disabilities in Health Department Programs, Plans, and Services</a:t>
            </a:r>
            <a:endParaRPr lang="en-US" sz="1200" dirty="0" smtClean="0">
              <a:latin typeface="Trebuchet MS" panose="020B0603020202020204" pitchFamily="34" charset="0"/>
            </a:endParaRPr>
          </a:p>
          <a:p>
            <a:r>
              <a:rPr lang="en-US" sz="1200" dirty="0" smtClean="0">
                <a:latin typeface="Trebuchet MS" panose="020B0603020202020204" pitchFamily="34" charset="0"/>
              </a:rPr>
              <a:t>This resource provides a disability inclusion checklist and a detailed list of strategies that LHDs can implement to become more inclusive of people with disabilities in health promotion programming and emergency preparedness planning</a:t>
            </a:r>
          </a:p>
          <a:p>
            <a:endParaRPr lang="en-US" dirty="0"/>
          </a:p>
        </p:txBody>
      </p:sp>
      <p:sp>
        <p:nvSpPr>
          <p:cNvPr id="4" name="Slide Number Placeholder 3"/>
          <p:cNvSpPr>
            <a:spLocks noGrp="1"/>
          </p:cNvSpPr>
          <p:nvPr>
            <p:ph type="sldNum" sz="quarter" idx="10"/>
          </p:nvPr>
        </p:nvSpPr>
        <p:spPr/>
        <p:txBody>
          <a:bodyPr/>
          <a:lstStyle/>
          <a:p>
            <a:fld id="{AF746098-330C-4660-AE50-E1D57125FEB1}" type="slidenum">
              <a:rPr lang="en-US" smtClean="0"/>
              <a:t>44</a:t>
            </a:fld>
            <a:endParaRPr lang="en-US"/>
          </a:p>
        </p:txBody>
      </p:sp>
    </p:spTree>
    <p:extLst>
      <p:ext uri="{BB962C8B-B14F-4D97-AF65-F5344CB8AC3E}">
        <p14:creationId xmlns:p14="http://schemas.microsoft.com/office/powerpoint/2010/main" val="15498434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slideMaster" Target="../slideMasters/slideMaster1.xml"/><Relationship Id="rId4" Type="http://schemas.openxmlformats.org/officeDocument/2006/relationships/tags" Target="../tags/tag1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Master" Target="../slideMasters/slideMaster1.xml"/><Relationship Id="rId4" Type="http://schemas.openxmlformats.org/officeDocument/2006/relationships/tags" Target="../tags/tag1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custDataLst>
              <p:tags r:id="rId1"/>
            </p:custDataLst>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7" name="Date Placeholder 3"/>
          <p:cNvSpPr>
            <a:spLocks noGrp="1"/>
          </p:cNvSpPr>
          <p:nvPr>
            <p:ph type="dt" sz="half" idx="2"/>
            <p:custDataLst>
              <p:tags r:id="rId2"/>
            </p:custDataLst>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90954E-69B4-4AB0-BC10-460221E9A1A6}" type="datetime1">
              <a:rPr lang="en-US" smtClean="0"/>
              <a:t>10/24/2016</a:t>
            </a:fld>
            <a:endParaRPr lang="en-US" dirty="0"/>
          </a:p>
        </p:txBody>
      </p:sp>
      <p:sp>
        <p:nvSpPr>
          <p:cNvPr id="8" name="Footer Placeholder 4"/>
          <p:cNvSpPr>
            <a:spLocks noGrp="1"/>
          </p:cNvSpPr>
          <p:nvPr>
            <p:ph type="ftr" sz="quarter" idx="3"/>
            <p:custDataLst>
              <p:tags r:id="rId3"/>
            </p:custDataLst>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12035616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8650" y="365126"/>
            <a:ext cx="7886700" cy="1325563"/>
          </a:xfrm>
          <a:prstGeom prst="rect">
            <a:avLst/>
          </a:prstGeom>
        </p:spPr>
        <p:txBody>
          <a:bodyPr/>
          <a:lstStyle/>
          <a:p>
            <a:r>
              <a:rPr lang="en-US" smtClean="0"/>
              <a:t>Click to edit Master title style</a:t>
            </a:r>
            <a:endParaRPr lang="en-US" dirty="0"/>
          </a:p>
        </p:txBody>
      </p:sp>
      <p:sp>
        <p:nvSpPr>
          <p:cNvPr id="3" name="Content Placeholder 2"/>
          <p:cNvSpPr>
            <a:spLocks noGrp="1"/>
          </p:cNvSpPr>
          <p:nvPr>
            <p:ph idx="1"/>
            <p:custDataLst>
              <p:tags r:id="rId2"/>
            </p:custDataLst>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2"/>
            <p:custDataLst>
              <p:tags r:id="rId3"/>
            </p:custDataLst>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95CE96-7717-4CC4-8B9A-960A653E820B}" type="datetime1">
              <a:rPr lang="en-US" smtClean="0"/>
              <a:t>10/24/2016</a:t>
            </a:fld>
            <a:endParaRPr lang="en-US" dirty="0"/>
          </a:p>
        </p:txBody>
      </p:sp>
      <p:sp>
        <p:nvSpPr>
          <p:cNvPr id="8" name="Footer Placeholder 4"/>
          <p:cNvSpPr>
            <a:spLocks noGrp="1"/>
          </p:cNvSpPr>
          <p:nvPr>
            <p:ph type="ftr" sz="quarter" idx="3"/>
            <p:custDataLst>
              <p:tags r:id="rId4"/>
            </p:custDataLst>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1001295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7"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B83647-DA21-45AD-A346-4D760F78F5E5}" type="datetime1">
              <a:rPr lang="en-US" smtClean="0"/>
              <a:t>10/24/2016</a:t>
            </a:fld>
            <a:endParaRPr lang="en-US" dirty="0"/>
          </a:p>
        </p:txBody>
      </p:sp>
      <p:sp>
        <p:nvSpPr>
          <p:cNvPr id="8"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29318376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35364CB-A08A-4882-B9B0-62D925382F70}" type="datetime1">
              <a:rPr lang="en-US" smtClean="0"/>
              <a:t>10/24/2016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AFDEC195-A36D-407D-BD01-2AB68AB65CBB}" type="slidenum">
              <a:rPr lang="en-US" smtClean="0"/>
              <a:t>‹#›</a:t>
            </a:fld>
            <a:endParaRPr lang="en-US"/>
          </a:p>
        </p:txBody>
      </p:sp>
    </p:spTree>
    <p:extLst>
      <p:ext uri="{BB962C8B-B14F-4D97-AF65-F5344CB8AC3E}">
        <p14:creationId xmlns:p14="http://schemas.microsoft.com/office/powerpoint/2010/main" val="18982238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3C9A5B7-32FA-48DB-BB93-B27B4C5C3DE9}" type="datetime1">
              <a:rPr lang="en-US" smtClean="0"/>
              <a:t>10/24/2016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AFDEC195-A36D-407D-BD01-2AB68AB65CBB}" type="slidenum">
              <a:rPr lang="en-US" smtClean="0"/>
              <a:t>‹#›</a:t>
            </a:fld>
            <a:endParaRPr lang="en-US"/>
          </a:p>
        </p:txBody>
      </p:sp>
    </p:spTree>
    <p:extLst>
      <p:ext uri="{BB962C8B-B14F-4D97-AF65-F5344CB8AC3E}">
        <p14:creationId xmlns:p14="http://schemas.microsoft.com/office/powerpoint/2010/main" val="331613964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8650" y="365126"/>
            <a:ext cx="7886700" cy="1325563"/>
          </a:xfrm>
          <a:prstGeom prst="rect">
            <a:avLst/>
          </a:prstGeom>
        </p:spPr>
        <p:txBody>
          <a:bodyPr/>
          <a:lstStyle/>
          <a:p>
            <a:r>
              <a:rPr lang="en-US" smtClean="0"/>
              <a:t>Click to edit Master title style</a:t>
            </a:r>
            <a:endParaRPr lang="en-US" dirty="0"/>
          </a:p>
        </p:txBody>
      </p:sp>
      <p:sp>
        <p:nvSpPr>
          <p:cNvPr id="3" name="Date Placeholder 2"/>
          <p:cNvSpPr>
            <a:spLocks noGrp="1"/>
          </p:cNvSpPr>
          <p:nvPr>
            <p:ph type="dt" sz="half" idx="10"/>
            <p:custDataLst>
              <p:tags r:id="rId2"/>
            </p:custDataLst>
          </p:nvPr>
        </p:nvSpPr>
        <p:spPr/>
        <p:txBody>
          <a:bodyPr/>
          <a:lstStyle/>
          <a:p>
            <a:fld id="{19DBB493-B6E5-476A-AEFD-DEFBC6F4DB3F}" type="datetime1">
              <a:rPr lang="en-US" smtClean="0"/>
              <a:t>10/24/2016</a:t>
            </a:fld>
            <a:endParaRPr lang="en-US"/>
          </a:p>
        </p:txBody>
      </p:sp>
      <p:sp>
        <p:nvSpPr>
          <p:cNvPr id="4" name="Footer Placeholder 3"/>
          <p:cNvSpPr>
            <a:spLocks noGrp="1"/>
          </p:cNvSpPr>
          <p:nvPr>
            <p:ph type="ftr" sz="quarter" idx="11"/>
            <p:custDataLst>
              <p:tags r:id="rId3"/>
            </p:custDataLst>
          </p:nvPr>
        </p:nvSpPr>
        <p:spPr/>
        <p:txBody>
          <a:bodyPr/>
          <a:lstStyle/>
          <a:p>
            <a:endParaRPr lang="en-US"/>
          </a:p>
        </p:txBody>
      </p:sp>
      <p:sp>
        <p:nvSpPr>
          <p:cNvPr id="5" name="Slide Number Placeholder 4"/>
          <p:cNvSpPr>
            <a:spLocks noGrp="1"/>
          </p:cNvSpPr>
          <p:nvPr>
            <p:ph type="sldNum" sz="quarter" idx="12"/>
            <p:custDataLst>
              <p:tags r:id="rId4"/>
            </p:custDataLst>
          </p:nvPr>
        </p:nvSpPr>
        <p:spPr>
          <a:xfrm>
            <a:off x="6457950" y="6356351"/>
            <a:ext cx="2057400" cy="365125"/>
          </a:xfrm>
          <a:prstGeom prst="rect">
            <a:avLst/>
          </a:prstGeom>
        </p:spPr>
        <p:txBody>
          <a:bodyPr/>
          <a:lstStyle/>
          <a:p>
            <a:fld id="{AFDEC195-A36D-407D-BD01-2AB68AB65CBB}" type="slidenum">
              <a:rPr lang="en-US" smtClean="0"/>
              <a:t>‹#›</a:t>
            </a:fld>
            <a:endParaRPr lang="en-US"/>
          </a:p>
        </p:txBody>
      </p:sp>
    </p:spTree>
    <p:extLst>
      <p:ext uri="{BB962C8B-B14F-4D97-AF65-F5344CB8AC3E}">
        <p14:creationId xmlns:p14="http://schemas.microsoft.com/office/powerpoint/2010/main" val="135200549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842E77-DB36-4431-909E-C203099E3FB3}" type="datetime1">
              <a:rPr lang="en-US" smtClean="0"/>
              <a:t>10/24/2016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AFDEC195-A36D-407D-BD01-2AB68AB65CBB}" type="slidenum">
              <a:rPr lang="en-US" smtClean="0"/>
              <a:t>‹#›</a:t>
            </a:fld>
            <a:endParaRPr lang="en-US"/>
          </a:p>
        </p:txBody>
      </p:sp>
    </p:spTree>
    <p:extLst>
      <p:ext uri="{BB962C8B-B14F-4D97-AF65-F5344CB8AC3E}">
        <p14:creationId xmlns:p14="http://schemas.microsoft.com/office/powerpoint/2010/main" val="3204051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309356-0C0A-4DA3-B330-229250861EFA}" type="datetime1">
              <a:rPr lang="en-US" smtClean="0"/>
              <a:t>10/24/2016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AFDEC195-A36D-407D-BD01-2AB68AB65CBB}" type="slidenum">
              <a:rPr lang="en-US" smtClean="0"/>
              <a:t>‹#›</a:t>
            </a:fld>
            <a:endParaRPr lang="en-US"/>
          </a:p>
        </p:txBody>
      </p:sp>
    </p:spTree>
    <p:extLst>
      <p:ext uri="{BB962C8B-B14F-4D97-AF65-F5344CB8AC3E}">
        <p14:creationId xmlns:p14="http://schemas.microsoft.com/office/powerpoint/2010/main" val="27968934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6EA00B-923B-4093-8A60-2AA80C7BFB5F}" type="datetime1">
              <a:rPr lang="en-US" smtClean="0"/>
              <a:t>10/24/2016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AFDEC195-A36D-407D-BD01-2AB68AB65CBB}" type="slidenum">
              <a:rPr lang="en-US" smtClean="0"/>
              <a:t>‹#›</a:t>
            </a:fld>
            <a:endParaRPr lang="en-US"/>
          </a:p>
        </p:txBody>
      </p:sp>
    </p:spTree>
    <p:extLst>
      <p:ext uri="{BB962C8B-B14F-4D97-AF65-F5344CB8AC3E}">
        <p14:creationId xmlns:p14="http://schemas.microsoft.com/office/powerpoint/2010/main" val="1066183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9EC2B0C-CC9E-4DC5-8813-854A0A0F427B}" type="datetime1">
              <a:rPr lang="en-US" smtClean="0"/>
              <a:t>10/24/2016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AFDEC195-A36D-407D-BD01-2AB68AB65CBB}" type="slidenum">
              <a:rPr lang="en-US" smtClean="0"/>
              <a:t>‹#›</a:t>
            </a:fld>
            <a:endParaRPr lang="en-US"/>
          </a:p>
        </p:txBody>
      </p:sp>
    </p:spTree>
    <p:extLst>
      <p:ext uri="{BB962C8B-B14F-4D97-AF65-F5344CB8AC3E}">
        <p14:creationId xmlns:p14="http://schemas.microsoft.com/office/powerpoint/2010/main" val="2392758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5A67960-0E0F-4734-B748-57D4A9A3039D}" type="datetime1">
              <a:rPr lang="en-US" smtClean="0"/>
              <a:t>10/24/2016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AFDEC195-A36D-407D-BD01-2AB68AB65CBB}" type="slidenum">
              <a:rPr lang="en-US" smtClean="0"/>
              <a:t>‹#›</a:t>
            </a:fld>
            <a:endParaRPr lang="en-US"/>
          </a:p>
        </p:txBody>
      </p:sp>
    </p:spTree>
    <p:extLst>
      <p:ext uri="{BB962C8B-B14F-4D97-AF65-F5344CB8AC3E}">
        <p14:creationId xmlns:p14="http://schemas.microsoft.com/office/powerpoint/2010/main" val="2316624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CB5DB83-170F-44C9-9471-B11E018168EE}" type="datetime1">
              <a:rPr lang="en-US" smtClean="0"/>
              <a:t>10/24/2016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56E1BB-5C88-43CC-A05A-0E389CDAF943}" type="slidenum">
              <a:rPr lang="en-US" smtClean="0"/>
              <a:t>‹#›</a:t>
            </a:fld>
            <a:endParaRPr lang="en-US"/>
          </a:p>
        </p:txBody>
      </p:sp>
    </p:spTree>
    <p:extLst>
      <p:ext uri="{BB962C8B-B14F-4D97-AF65-F5344CB8AC3E}">
        <p14:creationId xmlns:p14="http://schemas.microsoft.com/office/powerpoint/2010/main" val="17815806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1A6FF0-3492-4AFA-A85D-EB39863BC108}" type="datetime1">
              <a:rPr lang="en-US" smtClean="0"/>
              <a:t>10/24/2016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56E1BB-5C88-43CC-A05A-0E389CDAF943}" type="slidenum">
              <a:rPr lang="en-US" smtClean="0"/>
              <a:t>‹#›</a:t>
            </a:fld>
            <a:endParaRPr lang="en-US"/>
          </a:p>
        </p:txBody>
      </p:sp>
    </p:spTree>
    <p:extLst>
      <p:ext uri="{BB962C8B-B14F-4D97-AF65-F5344CB8AC3E}">
        <p14:creationId xmlns:p14="http://schemas.microsoft.com/office/powerpoint/2010/main" val="38279857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239A44-422F-41B3-B7E8-2AC210F53660}" type="datetime1">
              <a:rPr lang="en-US" smtClean="0"/>
              <a:t>10/24/2016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56E1BB-5C88-43CC-A05A-0E389CDAF943}" type="slidenum">
              <a:rPr lang="en-US" smtClean="0"/>
              <a:t>‹#›</a:t>
            </a:fld>
            <a:endParaRPr lang="en-US"/>
          </a:p>
        </p:txBody>
      </p:sp>
    </p:spTree>
    <p:extLst>
      <p:ext uri="{BB962C8B-B14F-4D97-AF65-F5344CB8AC3E}">
        <p14:creationId xmlns:p14="http://schemas.microsoft.com/office/powerpoint/2010/main" val="32768051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B308B47-BECF-4672-B092-B5356181BAA8}" type="datetime1">
              <a:rPr lang="en-US" smtClean="0"/>
              <a:t>10/24/2016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56E1BB-5C88-43CC-A05A-0E389CDAF943}" type="slidenum">
              <a:rPr lang="en-US" smtClean="0"/>
              <a:t>‹#›</a:t>
            </a:fld>
            <a:endParaRPr lang="en-US"/>
          </a:p>
        </p:txBody>
      </p:sp>
    </p:spTree>
    <p:extLst>
      <p:ext uri="{BB962C8B-B14F-4D97-AF65-F5344CB8AC3E}">
        <p14:creationId xmlns:p14="http://schemas.microsoft.com/office/powerpoint/2010/main" val="881776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91AC699-2FB1-4C0F-9B97-5E7AA177DF30}" type="datetime1">
              <a:rPr lang="en-US" smtClean="0"/>
              <a:t>10/24/2016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56E1BB-5C88-43CC-A05A-0E389CDAF943}" type="slidenum">
              <a:rPr lang="en-US" smtClean="0"/>
              <a:t>‹#›</a:t>
            </a:fld>
            <a:endParaRPr lang="en-US"/>
          </a:p>
        </p:txBody>
      </p:sp>
    </p:spTree>
    <p:extLst>
      <p:ext uri="{BB962C8B-B14F-4D97-AF65-F5344CB8AC3E}">
        <p14:creationId xmlns:p14="http://schemas.microsoft.com/office/powerpoint/2010/main" val="27159173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55ECF09-AF64-4DA4-AD64-7A9AB9E7595D}" type="datetime1">
              <a:rPr lang="en-US" smtClean="0"/>
              <a:t>10/24/2016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56E1BB-5C88-43CC-A05A-0E389CDAF943}" type="slidenum">
              <a:rPr lang="en-US" smtClean="0"/>
              <a:t>‹#›</a:t>
            </a:fld>
            <a:endParaRPr lang="en-US"/>
          </a:p>
        </p:txBody>
      </p:sp>
    </p:spTree>
    <p:extLst>
      <p:ext uri="{BB962C8B-B14F-4D97-AF65-F5344CB8AC3E}">
        <p14:creationId xmlns:p14="http://schemas.microsoft.com/office/powerpoint/2010/main" val="41820635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06A643-3410-4EFA-B8AB-28A5BC989671}" type="datetime1">
              <a:rPr lang="en-US" smtClean="0"/>
              <a:t>10/24/2016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56E1BB-5C88-43CC-A05A-0E389CDAF943}" type="slidenum">
              <a:rPr lang="en-US" smtClean="0"/>
              <a:t>‹#›</a:t>
            </a:fld>
            <a:endParaRPr lang="en-US"/>
          </a:p>
        </p:txBody>
      </p:sp>
    </p:spTree>
    <p:extLst>
      <p:ext uri="{BB962C8B-B14F-4D97-AF65-F5344CB8AC3E}">
        <p14:creationId xmlns:p14="http://schemas.microsoft.com/office/powerpoint/2010/main" val="21637603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5DEBA1-3B99-4081-9471-9294A04BE379}" type="datetime1">
              <a:rPr lang="en-US" smtClean="0"/>
              <a:t>10/24/2016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56E1BB-5C88-43CC-A05A-0E389CDAF943}" type="slidenum">
              <a:rPr lang="en-US" smtClean="0"/>
              <a:t>‹#›</a:t>
            </a:fld>
            <a:endParaRPr lang="en-US"/>
          </a:p>
        </p:txBody>
      </p:sp>
    </p:spTree>
    <p:extLst>
      <p:ext uri="{BB962C8B-B14F-4D97-AF65-F5344CB8AC3E}">
        <p14:creationId xmlns:p14="http://schemas.microsoft.com/office/powerpoint/2010/main" val="37370638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C4E916-81F0-41B8-8991-5FCAC2BDF02D}" type="datetime1">
              <a:rPr lang="en-US" smtClean="0"/>
              <a:t>10/24/2016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56E1BB-5C88-43CC-A05A-0E389CDAF943}" type="slidenum">
              <a:rPr lang="en-US" smtClean="0"/>
              <a:t>‹#›</a:t>
            </a:fld>
            <a:endParaRPr lang="en-US"/>
          </a:p>
        </p:txBody>
      </p:sp>
    </p:spTree>
    <p:extLst>
      <p:ext uri="{BB962C8B-B14F-4D97-AF65-F5344CB8AC3E}">
        <p14:creationId xmlns:p14="http://schemas.microsoft.com/office/powerpoint/2010/main" val="34467897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FC5682-B7A5-41FD-9EC1-96548802F595}" type="datetime1">
              <a:rPr lang="en-US" smtClean="0"/>
              <a:t>10/24/2016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56E1BB-5C88-43CC-A05A-0E389CDAF943}" type="slidenum">
              <a:rPr lang="en-US" smtClean="0"/>
              <a:t>‹#›</a:t>
            </a:fld>
            <a:endParaRPr lang="en-US"/>
          </a:p>
        </p:txBody>
      </p:sp>
    </p:spTree>
    <p:extLst>
      <p:ext uri="{BB962C8B-B14F-4D97-AF65-F5344CB8AC3E}">
        <p14:creationId xmlns:p14="http://schemas.microsoft.com/office/powerpoint/2010/main" val="29629838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E637D3-D4D6-4D37-B9FB-FD4548126EB5}" type="datetime1">
              <a:rPr lang="en-US" smtClean="0"/>
              <a:t>10/24/2016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56E1BB-5C88-43CC-A05A-0E389CDAF943}" type="slidenum">
              <a:rPr lang="en-US" smtClean="0"/>
              <a:t>‹#›</a:t>
            </a:fld>
            <a:endParaRPr lang="en-US"/>
          </a:p>
        </p:txBody>
      </p:sp>
    </p:spTree>
    <p:extLst>
      <p:ext uri="{BB962C8B-B14F-4D97-AF65-F5344CB8AC3E}">
        <p14:creationId xmlns:p14="http://schemas.microsoft.com/office/powerpoint/2010/main" val="2257637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tags" Target="../tags/tag5.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4.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custDataLst>
              <p:tags r:id="rId13"/>
            </p:custDataLst>
          </p:nvPr>
        </p:nvSpPr>
        <p:spPr>
          <a:xfrm>
            <a:off x="628650" y="1825625"/>
            <a:ext cx="78867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custDataLst>
              <p:tags r:id="rId14"/>
            </p:custDataLst>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CB4B4D-7434-4B95-BBF2-CD10374E470E}" type="datetime1">
              <a:rPr lang="en-US" smtClean="0"/>
              <a:t>10/24/2016</a:t>
            </a:fld>
            <a:endParaRPr lang="en-US" dirty="0"/>
          </a:p>
        </p:txBody>
      </p:sp>
      <p:sp>
        <p:nvSpPr>
          <p:cNvPr id="5" name="Footer Placeholder 4"/>
          <p:cNvSpPr>
            <a:spLocks noGrp="1"/>
          </p:cNvSpPr>
          <p:nvPr>
            <p:ph type="ftr" sz="quarter" idx="3"/>
            <p:custDataLst>
              <p:tags r:id="rId15"/>
            </p:custDataLst>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7" name="Rectangle 6"/>
          <p:cNvSpPr/>
          <p:nvPr userDrawn="1">
            <p:custDataLst>
              <p:tags r:id="rId16"/>
            </p:custDataLst>
          </p:nvPr>
        </p:nvSpPr>
        <p:spPr>
          <a:xfrm>
            <a:off x="0" y="0"/>
            <a:ext cx="9144000" cy="114530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Placeholder 5"/>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Tree>
    <p:extLst>
      <p:ext uri="{BB962C8B-B14F-4D97-AF65-F5344CB8AC3E}">
        <p14:creationId xmlns:p14="http://schemas.microsoft.com/office/powerpoint/2010/main" val="12672894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u="none"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A57EAA-240D-4507-A23C-990290827FBE}" type="datetime1">
              <a:rPr lang="en-US" smtClean="0"/>
              <a:t>10/24/2016</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56E1BB-5C88-43CC-A05A-0E389CDAF943}" type="slidenum">
              <a:rPr lang="en-US" smtClean="0"/>
              <a:t>‹#›</a:t>
            </a:fld>
            <a:endParaRPr lang="en-US"/>
          </a:p>
        </p:txBody>
      </p:sp>
    </p:spTree>
    <p:extLst>
      <p:ext uri="{BB962C8B-B14F-4D97-AF65-F5344CB8AC3E}">
        <p14:creationId xmlns:p14="http://schemas.microsoft.com/office/powerpoint/2010/main" val="2429136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tags" Target="../tags/tag21.xml"/><Relationship Id="rId7" Type="http://schemas.openxmlformats.org/officeDocument/2006/relationships/image" Target="../media/image2.png"/><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image" Target="../media/image3.jpeg"/><Relationship Id="rId5" Type="http://schemas.openxmlformats.org/officeDocument/2006/relationships/slideLayout" Target="../slideLayouts/slideLayout2.xml"/><Relationship Id="rId4" Type="http://schemas.openxmlformats.org/officeDocument/2006/relationships/tags" Target="../tags/tag2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image" Target="../media/image4.jpg"/><Relationship Id="rId5" Type="http://schemas.openxmlformats.org/officeDocument/2006/relationships/hyperlink" Target="http://www.disabilityinpublichealth.org/" TargetMode="External"/><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hyperlink" Target="http://www.cdc.gov/" TargetMode="External"/><Relationship Id="rId2" Type="http://schemas.openxmlformats.org/officeDocument/2006/relationships/slideLayout" Target="../slideLayouts/slideLayout2.xml"/><Relationship Id="rId1" Type="http://schemas.openxmlformats.org/officeDocument/2006/relationships/tags" Target="../tags/tag25.xml"/><Relationship Id="rId6" Type="http://schemas.openxmlformats.org/officeDocument/2006/relationships/image" Target="../media/image2.png"/><Relationship Id="rId5" Type="http://schemas.openxmlformats.org/officeDocument/2006/relationships/hyperlink" Target="http://www.thearc.org/healthmeet/why-healthmeet" TargetMode="External"/><Relationship Id="rId4" Type="http://schemas.openxmlformats.org/officeDocument/2006/relationships/hyperlink" Target="http://www.thearc.org/healthmeet/services"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www.disabilityinpublichealth.org/" TargetMode="External"/><Relationship Id="rId3" Type="http://schemas.openxmlformats.org/officeDocument/2006/relationships/tags" Target="../tags/tag28.xml"/><Relationship Id="rId7" Type="http://schemas.openxmlformats.org/officeDocument/2006/relationships/image" Target="../media/image3.jpeg"/><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notesSlide" Target="../notesSlides/notesSlide3.xml"/><Relationship Id="rId11" Type="http://schemas.openxmlformats.org/officeDocument/2006/relationships/image" Target="../media/image2.png"/><Relationship Id="rId5" Type="http://schemas.openxmlformats.org/officeDocument/2006/relationships/slideLayout" Target="../slideLayouts/slideLayout2.xml"/><Relationship Id="rId10" Type="http://schemas.openxmlformats.org/officeDocument/2006/relationships/image" Target="../media/image5.JPG"/><Relationship Id="rId4" Type="http://schemas.openxmlformats.org/officeDocument/2006/relationships/tags" Target="../tags/tag29.xml"/><Relationship Id="rId9" Type="http://schemas.openxmlformats.org/officeDocument/2006/relationships/image" Target="../media/image4.jpg"/></Relationships>
</file>

<file path=ppt/slides/_rels/slide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32.xml"/><Relationship Id="rId7" Type="http://schemas.openxmlformats.org/officeDocument/2006/relationships/image" Target="../media/image3.jpeg"/><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tags" Target="../tags/tag33.xml"/><Relationship Id="rId9" Type="http://schemas.openxmlformats.org/officeDocument/2006/relationships/image" Target="../media/image6.jpeg"/></Relationships>
</file>

<file path=ppt/slides/_rels/slide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36.xml"/><Relationship Id="rId7" Type="http://schemas.openxmlformats.org/officeDocument/2006/relationships/image" Target="../media/image3.jpeg"/><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notesSlide" Target="../notesSlides/notesSlide5.xml"/><Relationship Id="rId5" Type="http://schemas.openxmlformats.org/officeDocument/2006/relationships/slideLayout" Target="../slideLayouts/slideLayout2.xml"/><Relationship Id="rId4" Type="http://schemas.openxmlformats.org/officeDocument/2006/relationships/tags" Target="../tags/tag37.xml"/></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40.xml"/><Relationship Id="rId7" Type="http://schemas.openxmlformats.org/officeDocument/2006/relationships/image" Target="../media/image3.jpeg"/><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notesSlide" Target="../notesSlides/notesSlide6.xml"/><Relationship Id="rId5" Type="http://schemas.openxmlformats.org/officeDocument/2006/relationships/slideLayout" Target="../slideLayouts/slideLayout2.xml"/><Relationship Id="rId4" Type="http://schemas.openxmlformats.org/officeDocument/2006/relationships/tags" Target="../tags/tag41.xml"/><Relationship Id="rId9" Type="http://schemas.openxmlformats.org/officeDocument/2006/relationships/image" Target="../media/image8.png"/></Relationships>
</file>

<file path=ppt/slides/_rels/slide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44.xml"/><Relationship Id="rId7" Type="http://schemas.openxmlformats.org/officeDocument/2006/relationships/image" Target="../media/image3.jpeg"/><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notesSlide" Target="../notesSlides/notesSlide7.xml"/><Relationship Id="rId5" Type="http://schemas.openxmlformats.org/officeDocument/2006/relationships/slideLayout" Target="../slideLayouts/slideLayout2.xml"/><Relationship Id="rId4" Type="http://schemas.openxmlformats.org/officeDocument/2006/relationships/tags" Target="../tags/tag45.xml"/><Relationship Id="rId9" Type="http://schemas.openxmlformats.org/officeDocument/2006/relationships/image" Target="../media/image9.png"/></Relationships>
</file>

<file path=ppt/slides/_rels/slide1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48.xml"/><Relationship Id="rId7" Type="http://schemas.openxmlformats.org/officeDocument/2006/relationships/image" Target="../media/image3.jpeg"/><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notesSlide" Target="../notesSlides/notesSlide8.xml"/><Relationship Id="rId5" Type="http://schemas.openxmlformats.org/officeDocument/2006/relationships/slideLayout" Target="../slideLayouts/slideLayout2.xml"/><Relationship Id="rId4" Type="http://schemas.openxmlformats.org/officeDocument/2006/relationships/tags" Target="../tags/tag49.xml"/></Relationships>
</file>

<file path=ppt/slides/_rels/slide1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52.xml"/><Relationship Id="rId7" Type="http://schemas.openxmlformats.org/officeDocument/2006/relationships/image" Target="../media/image3.jpeg"/><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notesSlide" Target="../notesSlides/notesSlide9.xml"/><Relationship Id="rId5" Type="http://schemas.openxmlformats.org/officeDocument/2006/relationships/slideLayout" Target="../slideLayouts/slideLayout2.xml"/><Relationship Id="rId4" Type="http://schemas.openxmlformats.org/officeDocument/2006/relationships/tags" Target="../tags/tag53.xml"/><Relationship Id="rId9" Type="http://schemas.openxmlformats.org/officeDocument/2006/relationships/image" Target="../media/image10.png"/></Relationships>
</file>

<file path=ppt/slides/_rels/slide1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56.xml"/><Relationship Id="rId7" Type="http://schemas.openxmlformats.org/officeDocument/2006/relationships/image" Target="../media/image3.jpeg"/><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notesSlide" Target="../notesSlides/notesSlide10.xml"/><Relationship Id="rId5" Type="http://schemas.openxmlformats.org/officeDocument/2006/relationships/slideLayout" Target="../slideLayouts/slideLayout2.xml"/><Relationship Id="rId4" Type="http://schemas.openxmlformats.org/officeDocument/2006/relationships/tags" Target="../tags/tag57.xml"/><Relationship Id="rId9" Type="http://schemas.openxmlformats.org/officeDocument/2006/relationships/image" Target="../media/image11.png"/></Relationships>
</file>

<file path=ppt/slides/_rels/slide1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60.xml"/><Relationship Id="rId7" Type="http://schemas.openxmlformats.org/officeDocument/2006/relationships/image" Target="../media/image3.jpeg"/><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notesSlide" Target="../notesSlides/notesSlide11.xml"/><Relationship Id="rId11" Type="http://schemas.openxmlformats.org/officeDocument/2006/relationships/hyperlink" Target="https://www.eiseverywhere.com/file_uploads/0780fe96d5dba7fc73f25138fd912b3e_IDD.pdf" TargetMode="External"/><Relationship Id="rId5" Type="http://schemas.openxmlformats.org/officeDocument/2006/relationships/slideLayout" Target="../slideLayouts/slideLayout2.xml"/><Relationship Id="rId10" Type="http://schemas.openxmlformats.org/officeDocument/2006/relationships/image" Target="../media/image13.png"/><Relationship Id="rId4" Type="http://schemas.openxmlformats.org/officeDocument/2006/relationships/tags" Target="../tags/tag61.xml"/><Relationship Id="rId9" Type="http://schemas.openxmlformats.org/officeDocument/2006/relationships/image" Target="../media/image12.png"/></Relationships>
</file>

<file path=ppt/slides/_rels/slide1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64.xml"/><Relationship Id="rId7" Type="http://schemas.openxmlformats.org/officeDocument/2006/relationships/image" Target="../media/image3.jpeg"/><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notesSlide" Target="../notesSlides/notesSlide12.xml"/><Relationship Id="rId5" Type="http://schemas.openxmlformats.org/officeDocument/2006/relationships/slideLayout" Target="../slideLayouts/slideLayout2.xml"/><Relationship Id="rId4" Type="http://schemas.openxmlformats.org/officeDocument/2006/relationships/tags" Target="../tags/tag65.xml"/><Relationship Id="rId9" Type="http://schemas.openxmlformats.org/officeDocument/2006/relationships/image" Target="../media/image14.png"/></Relationships>
</file>

<file path=ppt/slides/_rels/slide1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68.xml"/><Relationship Id="rId7" Type="http://schemas.openxmlformats.org/officeDocument/2006/relationships/image" Target="../media/image3.jpeg"/><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notesSlide" Target="../notesSlides/notesSlide13.xml"/><Relationship Id="rId5" Type="http://schemas.openxmlformats.org/officeDocument/2006/relationships/slideLayout" Target="../slideLayouts/slideLayout2.xml"/><Relationship Id="rId4" Type="http://schemas.openxmlformats.org/officeDocument/2006/relationships/tags" Target="../tags/tag69.xml"/><Relationship Id="rId9"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tags" Target="../tags/tag72.xml"/><Relationship Id="rId7" Type="http://schemas.openxmlformats.org/officeDocument/2006/relationships/image" Target="../media/image7.png"/><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image" Target="../media/image3.jpeg"/><Relationship Id="rId5" Type="http://schemas.openxmlformats.org/officeDocument/2006/relationships/notesSlide" Target="../notesSlides/notesSlide14.xml"/><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75.xml"/><Relationship Id="rId7" Type="http://schemas.openxmlformats.org/officeDocument/2006/relationships/image" Target="../media/image3.jpeg"/><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notesSlide" Target="../notesSlides/notesSlide15.xml"/><Relationship Id="rId5" Type="http://schemas.openxmlformats.org/officeDocument/2006/relationships/slideLayout" Target="../slideLayouts/slideLayout2.xml"/><Relationship Id="rId4" Type="http://schemas.openxmlformats.org/officeDocument/2006/relationships/tags" Target="../tags/tag76.xml"/><Relationship Id="rId9" Type="http://schemas.openxmlformats.org/officeDocument/2006/relationships/image" Target="../media/image16.png"/></Relationships>
</file>

<file path=ppt/slides/_rels/slide1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tags" Target="../tags/tag79.xml"/><Relationship Id="rId7" Type="http://schemas.openxmlformats.org/officeDocument/2006/relationships/image" Target="../media/image7.png"/><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image" Target="../media/image3.jpeg"/><Relationship Id="rId5" Type="http://schemas.openxmlformats.org/officeDocument/2006/relationships/slideLayout" Target="../slideLayouts/slideLayout2.xml"/><Relationship Id="rId4" Type="http://schemas.openxmlformats.org/officeDocument/2006/relationships/tags" Target="../tags/tag80.xml"/></Relationships>
</file>

<file path=ppt/slides/_rels/slide1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83.xml"/><Relationship Id="rId7" Type="http://schemas.openxmlformats.org/officeDocument/2006/relationships/image" Target="../media/image3.jpeg"/><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notesSlide" Target="../notesSlides/notesSlide16.xml"/><Relationship Id="rId5" Type="http://schemas.openxmlformats.org/officeDocument/2006/relationships/slideLayout" Target="../slideLayouts/slideLayout2.xml"/><Relationship Id="rId4" Type="http://schemas.openxmlformats.org/officeDocument/2006/relationships/tags" Target="../tags/tag84.xml"/><Relationship Id="rId9" Type="http://schemas.openxmlformats.org/officeDocument/2006/relationships/image" Target="../media/image18.png"/></Relationships>
</file>

<file path=ppt/slides/_rels/slide20.xml.rels><?xml version="1.0" encoding="UTF-8" standalone="yes"?>
<Relationships xmlns="http://schemas.openxmlformats.org/package/2006/relationships"><Relationship Id="rId8" Type="http://schemas.openxmlformats.org/officeDocument/2006/relationships/hyperlink" Target="http://www.cdc.gov/ncbddd/disabilityandhealth/pdf/PromotingHealth508.pdf" TargetMode="External"/><Relationship Id="rId3" Type="http://schemas.openxmlformats.org/officeDocument/2006/relationships/tags" Target="../tags/tag87.xml"/><Relationship Id="rId7" Type="http://schemas.openxmlformats.org/officeDocument/2006/relationships/image" Target="../media/image3.jpeg"/><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notesSlide" Target="../notesSlides/notesSlide17.xml"/><Relationship Id="rId5" Type="http://schemas.openxmlformats.org/officeDocument/2006/relationships/slideLayout" Target="../slideLayouts/slideLayout2.xml"/><Relationship Id="rId10" Type="http://schemas.openxmlformats.org/officeDocument/2006/relationships/image" Target="../media/image19.jpeg"/><Relationship Id="rId4" Type="http://schemas.openxmlformats.org/officeDocument/2006/relationships/tags" Target="../tags/tag88.xml"/><Relationship Id="rId9" Type="http://schemas.openxmlformats.org/officeDocument/2006/relationships/image" Target="../media/image7.png"/></Relationships>
</file>

<file path=ppt/slides/_rels/slide2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91.xml"/><Relationship Id="rId7" Type="http://schemas.openxmlformats.org/officeDocument/2006/relationships/hyperlink" Target="http://bit.ly/1jibufn" TargetMode="External"/><Relationship Id="rId2" Type="http://schemas.openxmlformats.org/officeDocument/2006/relationships/tags" Target="../tags/tag90.xml"/><Relationship Id="rId1" Type="http://schemas.openxmlformats.org/officeDocument/2006/relationships/tags" Target="../tags/tag89.xml"/><Relationship Id="rId6" Type="http://schemas.openxmlformats.org/officeDocument/2006/relationships/image" Target="../media/image3.jpeg"/><Relationship Id="rId5" Type="http://schemas.openxmlformats.org/officeDocument/2006/relationships/slideLayout" Target="../slideLayouts/slideLayout2.xml"/><Relationship Id="rId10" Type="http://schemas.openxmlformats.org/officeDocument/2006/relationships/image" Target="../media/image20.png"/><Relationship Id="rId4" Type="http://schemas.openxmlformats.org/officeDocument/2006/relationships/tags" Target="../tags/tag92.xml"/><Relationship Id="rId9" Type="http://schemas.openxmlformats.org/officeDocument/2006/relationships/hyperlink" Target="http://www.naccho.org/uploads/downloadable-resources/Programs/Community-Health/na598pdf.pdf" TargetMode="External"/></Relationships>
</file>

<file path=ppt/slides/_rels/slide22.xml.rels><?xml version="1.0" encoding="UTF-8" standalone="yes"?>
<Relationships xmlns="http://schemas.openxmlformats.org/package/2006/relationships"><Relationship Id="rId3" Type="http://schemas.openxmlformats.org/officeDocument/2006/relationships/tags" Target="../tags/tag95.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image" Target="../media/image7.png"/><Relationship Id="rId5" Type="http://schemas.openxmlformats.org/officeDocument/2006/relationships/image" Target="../media/image3.jpeg"/><Relationship Id="rId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98.xml"/><Relationship Id="rId7" Type="http://schemas.openxmlformats.org/officeDocument/2006/relationships/image" Target="../media/image3.jpeg"/><Relationship Id="rId12" Type="http://schemas.openxmlformats.org/officeDocument/2006/relationships/image" Target="../media/image24.jpeg"/><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notesSlide" Target="../notesSlides/notesSlide18.xml"/><Relationship Id="rId11" Type="http://schemas.openxmlformats.org/officeDocument/2006/relationships/image" Target="../media/image23.jpeg"/><Relationship Id="rId5" Type="http://schemas.openxmlformats.org/officeDocument/2006/relationships/slideLayout" Target="../slideLayouts/slideLayout2.xml"/><Relationship Id="rId10" Type="http://schemas.openxmlformats.org/officeDocument/2006/relationships/image" Target="../media/image22.png"/><Relationship Id="rId4" Type="http://schemas.openxmlformats.org/officeDocument/2006/relationships/tags" Target="../tags/tag99.xml"/><Relationship Id="rId9" Type="http://schemas.openxmlformats.org/officeDocument/2006/relationships/image" Target="../media/image21.jpeg"/></Relationships>
</file>

<file path=ppt/slides/_rels/slide24.xml.rels><?xml version="1.0" encoding="UTF-8" standalone="yes"?>
<Relationships xmlns="http://schemas.openxmlformats.org/package/2006/relationships"><Relationship Id="rId8" Type="http://schemas.openxmlformats.org/officeDocument/2006/relationships/hyperlink" Target="http://www.redcross.org/images/MEDIA_CustomProductCatalog/m4240199_A4497.pdf" TargetMode="External"/><Relationship Id="rId3" Type="http://schemas.openxmlformats.org/officeDocument/2006/relationships/tags" Target="../tags/tag102.xml"/><Relationship Id="rId7" Type="http://schemas.openxmlformats.org/officeDocument/2006/relationships/image" Target="../media/image25.png"/><Relationship Id="rId2" Type="http://schemas.openxmlformats.org/officeDocument/2006/relationships/tags" Target="../tags/tag101.xml"/><Relationship Id="rId1" Type="http://schemas.openxmlformats.org/officeDocument/2006/relationships/tags" Target="../tags/tag100.xml"/><Relationship Id="rId6" Type="http://schemas.openxmlformats.org/officeDocument/2006/relationships/image" Target="../media/image7.png"/><Relationship Id="rId5" Type="http://schemas.openxmlformats.org/officeDocument/2006/relationships/image" Target="../media/image3.jpeg"/><Relationship Id="rId4"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05.xml"/><Relationship Id="rId7" Type="http://schemas.openxmlformats.org/officeDocument/2006/relationships/image" Target="../media/image3.jpeg"/><Relationship Id="rId2" Type="http://schemas.openxmlformats.org/officeDocument/2006/relationships/tags" Target="../tags/tag104.xml"/><Relationship Id="rId1" Type="http://schemas.openxmlformats.org/officeDocument/2006/relationships/tags" Target="../tags/tag103.xml"/><Relationship Id="rId6" Type="http://schemas.openxmlformats.org/officeDocument/2006/relationships/notesSlide" Target="../notesSlides/notesSlide19.xml"/><Relationship Id="rId5" Type="http://schemas.openxmlformats.org/officeDocument/2006/relationships/slideLayout" Target="../slideLayouts/slideLayout2.xml"/><Relationship Id="rId4" Type="http://schemas.openxmlformats.org/officeDocument/2006/relationships/tags" Target="../tags/tag106.xml"/><Relationship Id="rId9" Type="http://schemas.openxmlformats.org/officeDocument/2006/relationships/image" Target="../media/image22.png"/></Relationships>
</file>

<file path=ppt/slides/_rels/slide2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09.xml"/><Relationship Id="rId7" Type="http://schemas.openxmlformats.org/officeDocument/2006/relationships/image" Target="../media/image3.jpeg"/><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notesSlide" Target="../notesSlides/notesSlide20.xml"/><Relationship Id="rId5" Type="http://schemas.openxmlformats.org/officeDocument/2006/relationships/slideLayout" Target="../slideLayouts/slideLayout2.xml"/><Relationship Id="rId4" Type="http://schemas.openxmlformats.org/officeDocument/2006/relationships/tags" Target="../tags/tag110.xml"/><Relationship Id="rId9" Type="http://schemas.openxmlformats.org/officeDocument/2006/relationships/image" Target="../media/image23.jpeg"/></Relationships>
</file>

<file path=ppt/slides/_rels/slide2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13.xml"/><Relationship Id="rId7" Type="http://schemas.openxmlformats.org/officeDocument/2006/relationships/image" Target="../media/image3.jpeg"/><Relationship Id="rId2" Type="http://schemas.openxmlformats.org/officeDocument/2006/relationships/tags" Target="../tags/tag112.xml"/><Relationship Id="rId1" Type="http://schemas.openxmlformats.org/officeDocument/2006/relationships/tags" Target="../tags/tag111.xml"/><Relationship Id="rId6" Type="http://schemas.openxmlformats.org/officeDocument/2006/relationships/notesSlide" Target="../notesSlides/notesSlide21.xml"/><Relationship Id="rId5" Type="http://schemas.openxmlformats.org/officeDocument/2006/relationships/slideLayout" Target="../slideLayouts/slideLayout2.xml"/><Relationship Id="rId4" Type="http://schemas.openxmlformats.org/officeDocument/2006/relationships/tags" Target="../tags/tag114.xml"/><Relationship Id="rId9" Type="http://schemas.openxmlformats.org/officeDocument/2006/relationships/image" Target="../media/image24.jpeg"/></Relationships>
</file>

<file path=ppt/slides/_rels/slide28.xml.rels><?xml version="1.0" encoding="UTF-8" standalone="yes"?>
<Relationships xmlns="http://schemas.openxmlformats.org/package/2006/relationships"><Relationship Id="rId3" Type="http://schemas.openxmlformats.org/officeDocument/2006/relationships/tags" Target="../tags/tag117.xml"/><Relationship Id="rId2" Type="http://schemas.openxmlformats.org/officeDocument/2006/relationships/tags" Target="../tags/tag116.xml"/><Relationship Id="rId1" Type="http://schemas.openxmlformats.org/officeDocument/2006/relationships/tags" Target="../tags/tag115.xml"/><Relationship Id="rId6" Type="http://schemas.openxmlformats.org/officeDocument/2006/relationships/image" Target="../media/image7.png"/><Relationship Id="rId5" Type="http://schemas.openxmlformats.org/officeDocument/2006/relationships/image" Target="../media/image3.jpeg"/><Relationship Id="rId4"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20.xml"/><Relationship Id="rId7" Type="http://schemas.openxmlformats.org/officeDocument/2006/relationships/image" Target="../media/image3.jpeg"/><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notesSlide" Target="../notesSlides/notesSlide22.xml"/><Relationship Id="rId5" Type="http://schemas.openxmlformats.org/officeDocument/2006/relationships/slideLayout" Target="../slideLayouts/slideLayout2.xml"/><Relationship Id="rId4" Type="http://schemas.openxmlformats.org/officeDocument/2006/relationships/tags" Target="../tags/tag121.xml"/><Relationship Id="rId9" Type="http://schemas.openxmlformats.org/officeDocument/2006/relationships/image" Target="../media/image26.png"/></Relationships>
</file>

<file path=ppt/slides/_rels/slide3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24.xml"/><Relationship Id="rId7" Type="http://schemas.openxmlformats.org/officeDocument/2006/relationships/image" Target="../media/image3.jpeg"/><Relationship Id="rId2" Type="http://schemas.openxmlformats.org/officeDocument/2006/relationships/tags" Target="../tags/tag123.xml"/><Relationship Id="rId1" Type="http://schemas.openxmlformats.org/officeDocument/2006/relationships/tags" Target="../tags/tag122.xml"/><Relationship Id="rId6" Type="http://schemas.openxmlformats.org/officeDocument/2006/relationships/notesSlide" Target="../notesSlides/notesSlide23.xml"/><Relationship Id="rId5" Type="http://schemas.openxmlformats.org/officeDocument/2006/relationships/slideLayout" Target="../slideLayouts/slideLayout2.xml"/><Relationship Id="rId4" Type="http://schemas.openxmlformats.org/officeDocument/2006/relationships/tags" Target="../tags/tag125.xml"/><Relationship Id="rId9" Type="http://schemas.openxmlformats.org/officeDocument/2006/relationships/image" Target="../media/image27.png"/></Relationships>
</file>

<file path=ppt/slides/_rels/slide3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28.xml"/><Relationship Id="rId7" Type="http://schemas.openxmlformats.org/officeDocument/2006/relationships/image" Target="../media/image3.jpeg"/><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notesSlide" Target="../notesSlides/notesSlide24.xml"/><Relationship Id="rId5" Type="http://schemas.openxmlformats.org/officeDocument/2006/relationships/slideLayout" Target="../slideLayouts/slideLayout2.xml"/><Relationship Id="rId10" Type="http://schemas.openxmlformats.org/officeDocument/2006/relationships/comments" Target="../comments/comment1.xml"/><Relationship Id="rId4" Type="http://schemas.openxmlformats.org/officeDocument/2006/relationships/tags" Target="../tags/tag129.xml"/><Relationship Id="rId9" Type="http://schemas.openxmlformats.org/officeDocument/2006/relationships/image" Target="../media/image28.jpeg"/></Relationships>
</file>

<file path=ppt/slides/_rels/slide32.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tags" Target="../tags/tag132.xml"/><Relationship Id="rId7" Type="http://schemas.openxmlformats.org/officeDocument/2006/relationships/image" Target="../media/image7.png"/><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image" Target="../media/image3.jpeg"/><Relationship Id="rId5" Type="http://schemas.openxmlformats.org/officeDocument/2006/relationships/slideLayout" Target="../slideLayouts/slideLayout2.xml"/><Relationship Id="rId4" Type="http://schemas.openxmlformats.org/officeDocument/2006/relationships/tags" Target="../tags/tag133.xml"/></Relationships>
</file>

<file path=ppt/slides/_rels/slide3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36.xml"/><Relationship Id="rId7" Type="http://schemas.openxmlformats.org/officeDocument/2006/relationships/image" Target="../media/image3.jpeg"/><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notesSlide" Target="../notesSlides/notesSlide25.xml"/><Relationship Id="rId5" Type="http://schemas.openxmlformats.org/officeDocument/2006/relationships/slideLayout" Target="../slideLayouts/slideLayout2.xml"/><Relationship Id="rId4" Type="http://schemas.openxmlformats.org/officeDocument/2006/relationships/tags" Target="../tags/tag137.xml"/></Relationships>
</file>

<file path=ppt/slides/_rels/slide3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40.xml"/><Relationship Id="rId7" Type="http://schemas.openxmlformats.org/officeDocument/2006/relationships/image" Target="../media/image3.jpeg"/><Relationship Id="rId2" Type="http://schemas.openxmlformats.org/officeDocument/2006/relationships/tags" Target="../tags/tag139.xml"/><Relationship Id="rId1" Type="http://schemas.openxmlformats.org/officeDocument/2006/relationships/tags" Target="../tags/tag138.xml"/><Relationship Id="rId6" Type="http://schemas.openxmlformats.org/officeDocument/2006/relationships/notesSlide" Target="../notesSlides/notesSlide26.xml"/><Relationship Id="rId5" Type="http://schemas.openxmlformats.org/officeDocument/2006/relationships/slideLayout" Target="../slideLayouts/slideLayout2.xml"/><Relationship Id="rId10" Type="http://schemas.openxmlformats.org/officeDocument/2006/relationships/hyperlink" Target="http://www.census.gov/prod/2012pubs/p70-131.pdf" TargetMode="External"/><Relationship Id="rId4" Type="http://schemas.openxmlformats.org/officeDocument/2006/relationships/tags" Target="../tags/tag141.xml"/><Relationship Id="rId9" Type="http://schemas.openxmlformats.org/officeDocument/2006/relationships/image" Target="../media/image30.png"/></Relationships>
</file>

<file path=ppt/slides/_rels/slide3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44.xml"/><Relationship Id="rId7" Type="http://schemas.openxmlformats.org/officeDocument/2006/relationships/image" Target="../media/image3.jpeg"/><Relationship Id="rId2" Type="http://schemas.openxmlformats.org/officeDocument/2006/relationships/tags" Target="../tags/tag143.xml"/><Relationship Id="rId1" Type="http://schemas.openxmlformats.org/officeDocument/2006/relationships/tags" Target="../tags/tag142.xml"/><Relationship Id="rId6" Type="http://schemas.openxmlformats.org/officeDocument/2006/relationships/notesSlide" Target="../notesSlides/notesSlide27.xml"/><Relationship Id="rId5" Type="http://schemas.openxmlformats.org/officeDocument/2006/relationships/slideLayout" Target="../slideLayouts/slideLayout2.xml"/><Relationship Id="rId10" Type="http://schemas.openxmlformats.org/officeDocument/2006/relationships/hyperlink" Target="http://www.cdc.gov/ncbddd/disabilityandhealth/features/kf-socioeconomic.html" TargetMode="External"/><Relationship Id="rId4" Type="http://schemas.openxmlformats.org/officeDocument/2006/relationships/tags" Target="../tags/tag145.xml"/><Relationship Id="rId9" Type="http://schemas.openxmlformats.org/officeDocument/2006/relationships/image" Target="../media/image31.png"/></Relationships>
</file>

<file path=ppt/slides/_rels/slide3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48.xml"/><Relationship Id="rId7" Type="http://schemas.openxmlformats.org/officeDocument/2006/relationships/image" Target="../media/image3.jpeg"/><Relationship Id="rId2" Type="http://schemas.openxmlformats.org/officeDocument/2006/relationships/tags" Target="../tags/tag147.xml"/><Relationship Id="rId1" Type="http://schemas.openxmlformats.org/officeDocument/2006/relationships/tags" Target="../tags/tag146.xml"/><Relationship Id="rId6" Type="http://schemas.openxmlformats.org/officeDocument/2006/relationships/notesSlide" Target="../notesSlides/notesSlide28.xml"/><Relationship Id="rId5" Type="http://schemas.openxmlformats.org/officeDocument/2006/relationships/slideLayout" Target="../slideLayouts/slideLayout2.xml"/><Relationship Id="rId4" Type="http://schemas.openxmlformats.org/officeDocument/2006/relationships/tags" Target="../tags/tag149.xml"/></Relationships>
</file>

<file path=ppt/slides/_rels/slide3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52.xml"/><Relationship Id="rId7" Type="http://schemas.openxmlformats.org/officeDocument/2006/relationships/image" Target="../media/image3.jpeg"/><Relationship Id="rId2" Type="http://schemas.openxmlformats.org/officeDocument/2006/relationships/tags" Target="../tags/tag151.xml"/><Relationship Id="rId1" Type="http://schemas.openxmlformats.org/officeDocument/2006/relationships/tags" Target="../tags/tag150.xml"/><Relationship Id="rId6" Type="http://schemas.openxmlformats.org/officeDocument/2006/relationships/notesSlide" Target="../notesSlides/notesSlide29.xml"/><Relationship Id="rId5" Type="http://schemas.openxmlformats.org/officeDocument/2006/relationships/slideLayout" Target="../slideLayouts/slideLayout2.xml"/><Relationship Id="rId4" Type="http://schemas.openxmlformats.org/officeDocument/2006/relationships/tags" Target="../tags/tag153.xml"/><Relationship Id="rId9" Type="http://schemas.openxmlformats.org/officeDocument/2006/relationships/image" Target="../media/image20.png"/></Relationships>
</file>

<file path=ppt/slides/_rels/slide38.xml.rels><?xml version="1.0" encoding="UTF-8" standalone="yes"?>
<Relationships xmlns="http://schemas.openxmlformats.org/package/2006/relationships"><Relationship Id="rId3" Type="http://schemas.openxmlformats.org/officeDocument/2006/relationships/tags" Target="../tags/tag156.xml"/><Relationship Id="rId7" Type="http://schemas.openxmlformats.org/officeDocument/2006/relationships/image" Target="../media/image7.png"/><Relationship Id="rId2" Type="http://schemas.openxmlformats.org/officeDocument/2006/relationships/tags" Target="../tags/tag155.xml"/><Relationship Id="rId1" Type="http://schemas.openxmlformats.org/officeDocument/2006/relationships/tags" Target="../tags/tag154.xml"/><Relationship Id="rId6" Type="http://schemas.openxmlformats.org/officeDocument/2006/relationships/image" Target="../media/image3.jpeg"/><Relationship Id="rId5" Type="http://schemas.openxmlformats.org/officeDocument/2006/relationships/slideLayout" Target="../slideLayouts/slideLayout2.xml"/><Relationship Id="rId4" Type="http://schemas.openxmlformats.org/officeDocument/2006/relationships/tags" Target="../tags/tag157.xml"/></Relationships>
</file>

<file path=ppt/slides/_rels/slide3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60.xml"/><Relationship Id="rId7" Type="http://schemas.openxmlformats.org/officeDocument/2006/relationships/image" Target="../media/image3.jpeg"/><Relationship Id="rId2" Type="http://schemas.openxmlformats.org/officeDocument/2006/relationships/tags" Target="../tags/tag159.xml"/><Relationship Id="rId1" Type="http://schemas.openxmlformats.org/officeDocument/2006/relationships/tags" Target="../tags/tag158.xml"/><Relationship Id="rId6" Type="http://schemas.openxmlformats.org/officeDocument/2006/relationships/notesSlide" Target="../notesSlides/notesSlide30.xml"/><Relationship Id="rId5" Type="http://schemas.openxmlformats.org/officeDocument/2006/relationships/slideLayout" Target="../slideLayouts/slideLayout2.xml"/><Relationship Id="rId4" Type="http://schemas.openxmlformats.org/officeDocument/2006/relationships/tags" Target="../tags/tag161.xml"/></Relationships>
</file>

<file path=ppt/slides/_rels/slide4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64.xml"/><Relationship Id="rId7" Type="http://schemas.openxmlformats.org/officeDocument/2006/relationships/image" Target="../media/image3.jpeg"/><Relationship Id="rId2" Type="http://schemas.openxmlformats.org/officeDocument/2006/relationships/tags" Target="../tags/tag163.xml"/><Relationship Id="rId1" Type="http://schemas.openxmlformats.org/officeDocument/2006/relationships/tags" Target="../tags/tag162.xml"/><Relationship Id="rId6" Type="http://schemas.openxmlformats.org/officeDocument/2006/relationships/notesSlide" Target="../notesSlides/notesSlide31.xml"/><Relationship Id="rId5" Type="http://schemas.openxmlformats.org/officeDocument/2006/relationships/slideLayout" Target="../slideLayouts/slideLayout2.xml"/><Relationship Id="rId4" Type="http://schemas.openxmlformats.org/officeDocument/2006/relationships/tags" Target="../tags/tag165.xml"/></Relationships>
</file>

<file path=ppt/slides/_rels/slide4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68.xml"/><Relationship Id="rId7" Type="http://schemas.openxmlformats.org/officeDocument/2006/relationships/image" Target="../media/image3.jpeg"/><Relationship Id="rId2" Type="http://schemas.openxmlformats.org/officeDocument/2006/relationships/tags" Target="../tags/tag167.xml"/><Relationship Id="rId1" Type="http://schemas.openxmlformats.org/officeDocument/2006/relationships/tags" Target="../tags/tag166.xml"/><Relationship Id="rId6" Type="http://schemas.openxmlformats.org/officeDocument/2006/relationships/notesSlide" Target="../notesSlides/notesSlide32.xml"/><Relationship Id="rId5" Type="http://schemas.openxmlformats.org/officeDocument/2006/relationships/slideLayout" Target="../slideLayouts/slideLayout2.xml"/><Relationship Id="rId4" Type="http://schemas.openxmlformats.org/officeDocument/2006/relationships/tags" Target="../tags/tag169.xml"/></Relationships>
</file>

<file path=ppt/slides/_rels/slide4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72.xml"/><Relationship Id="rId7" Type="http://schemas.openxmlformats.org/officeDocument/2006/relationships/image" Target="../media/image3.jpeg"/><Relationship Id="rId2" Type="http://schemas.openxmlformats.org/officeDocument/2006/relationships/tags" Target="../tags/tag171.xml"/><Relationship Id="rId1" Type="http://schemas.openxmlformats.org/officeDocument/2006/relationships/tags" Target="../tags/tag170.xml"/><Relationship Id="rId6" Type="http://schemas.openxmlformats.org/officeDocument/2006/relationships/notesSlide" Target="../notesSlides/notesSlide33.xml"/><Relationship Id="rId5" Type="http://schemas.openxmlformats.org/officeDocument/2006/relationships/slideLayout" Target="../slideLayouts/slideLayout2.xml"/><Relationship Id="rId4" Type="http://schemas.openxmlformats.org/officeDocument/2006/relationships/tags" Target="../tags/tag173.xml"/></Relationships>
</file>

<file path=ppt/slides/_rels/slide4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76.xml"/><Relationship Id="rId7" Type="http://schemas.openxmlformats.org/officeDocument/2006/relationships/image" Target="../media/image3.jpeg"/><Relationship Id="rId2" Type="http://schemas.openxmlformats.org/officeDocument/2006/relationships/tags" Target="../tags/tag175.xml"/><Relationship Id="rId1" Type="http://schemas.openxmlformats.org/officeDocument/2006/relationships/tags" Target="../tags/tag174.xml"/><Relationship Id="rId6" Type="http://schemas.openxmlformats.org/officeDocument/2006/relationships/notesSlide" Target="../notesSlides/notesSlide34.xml"/><Relationship Id="rId5" Type="http://schemas.openxmlformats.org/officeDocument/2006/relationships/slideLayout" Target="../slideLayouts/slideLayout2.xml"/><Relationship Id="rId4" Type="http://schemas.openxmlformats.org/officeDocument/2006/relationships/tags" Target="../tags/tag177.xml"/></Relationships>
</file>

<file path=ppt/slides/_rels/slide4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80.xml"/><Relationship Id="rId7" Type="http://schemas.openxmlformats.org/officeDocument/2006/relationships/image" Target="../media/image3.jpeg"/><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notesSlide" Target="../notesSlides/notesSlide35.xml"/><Relationship Id="rId5" Type="http://schemas.openxmlformats.org/officeDocument/2006/relationships/slideLayout" Target="../slideLayouts/slideLayout2.xml"/><Relationship Id="rId10" Type="http://schemas.openxmlformats.org/officeDocument/2006/relationships/hyperlink" Target="http://www.naccho.org/uploads/downloadable-resources/Programs/Community-Health/na598pdf.pdf" TargetMode="External"/><Relationship Id="rId4" Type="http://schemas.openxmlformats.org/officeDocument/2006/relationships/tags" Target="../tags/tag181.xml"/><Relationship Id="rId9" Type="http://schemas.openxmlformats.org/officeDocument/2006/relationships/image" Target="../media/image32.png"/></Relationships>
</file>

<file path=ppt/slides/_rels/slide45.xml.rels><?xml version="1.0" encoding="UTF-8" standalone="yes"?>
<Relationships xmlns="http://schemas.openxmlformats.org/package/2006/relationships"><Relationship Id="rId3" Type="http://schemas.openxmlformats.org/officeDocument/2006/relationships/tags" Target="../tags/tag184.xml"/><Relationship Id="rId7" Type="http://schemas.openxmlformats.org/officeDocument/2006/relationships/image" Target="../media/image7.png"/><Relationship Id="rId2" Type="http://schemas.openxmlformats.org/officeDocument/2006/relationships/tags" Target="../tags/tag183.xml"/><Relationship Id="rId1" Type="http://schemas.openxmlformats.org/officeDocument/2006/relationships/tags" Target="../tags/tag182.xml"/><Relationship Id="rId6" Type="http://schemas.openxmlformats.org/officeDocument/2006/relationships/image" Target="../media/image3.jpeg"/><Relationship Id="rId5" Type="http://schemas.openxmlformats.org/officeDocument/2006/relationships/slideLayout" Target="../slideLayouts/slideLayout2.xml"/><Relationship Id="rId4" Type="http://schemas.openxmlformats.org/officeDocument/2006/relationships/tags" Target="../tags/tag185.xml"/></Relationships>
</file>

<file path=ppt/slides/_rels/slide46.xml.rels><?xml version="1.0" encoding="UTF-8" standalone="yes"?>
<Relationships xmlns="http://schemas.openxmlformats.org/package/2006/relationships"><Relationship Id="rId3" Type="http://schemas.openxmlformats.org/officeDocument/2006/relationships/tags" Target="../tags/tag188.xml"/><Relationship Id="rId7" Type="http://schemas.openxmlformats.org/officeDocument/2006/relationships/image" Target="../media/image7.png"/><Relationship Id="rId2" Type="http://schemas.openxmlformats.org/officeDocument/2006/relationships/tags" Target="../tags/tag187.xml"/><Relationship Id="rId1" Type="http://schemas.openxmlformats.org/officeDocument/2006/relationships/tags" Target="../tags/tag186.xml"/><Relationship Id="rId6" Type="http://schemas.openxmlformats.org/officeDocument/2006/relationships/image" Target="../media/image3.jpeg"/><Relationship Id="rId5" Type="http://schemas.openxmlformats.org/officeDocument/2006/relationships/slideLayout" Target="../slideLayouts/slideLayout2.xml"/><Relationship Id="rId4" Type="http://schemas.openxmlformats.org/officeDocument/2006/relationships/tags" Target="../tags/tag189.xml"/></Relationships>
</file>

<file path=ppt/slides/_rels/slide47.xml.rels><?xml version="1.0" encoding="UTF-8" standalone="yes"?>
<Relationships xmlns="http://schemas.openxmlformats.org/package/2006/relationships"><Relationship Id="rId3" Type="http://schemas.openxmlformats.org/officeDocument/2006/relationships/tags" Target="../tags/tag192.xml"/><Relationship Id="rId7" Type="http://schemas.openxmlformats.org/officeDocument/2006/relationships/image" Target="../media/image7.png"/><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image" Target="../media/image3.jpeg"/><Relationship Id="rId5" Type="http://schemas.openxmlformats.org/officeDocument/2006/relationships/slideLayout" Target="../slideLayouts/slideLayout2.xml"/><Relationship Id="rId4" Type="http://schemas.openxmlformats.org/officeDocument/2006/relationships/tags" Target="../tags/tag193.xml"/></Relationships>
</file>

<file path=ppt/slides/_rels/slide48.xml.rels><?xml version="1.0" encoding="UTF-8" standalone="yes"?>
<Relationships xmlns="http://schemas.openxmlformats.org/package/2006/relationships"><Relationship Id="rId8" Type="http://schemas.openxmlformats.org/officeDocument/2006/relationships/hyperlink" Target="http://www.disabilityinpublichealth.org/" TargetMode="External"/><Relationship Id="rId3" Type="http://schemas.openxmlformats.org/officeDocument/2006/relationships/tags" Target="../tags/tag196.xml"/><Relationship Id="rId7" Type="http://schemas.openxmlformats.org/officeDocument/2006/relationships/image" Target="../media/image7.png"/><Relationship Id="rId2" Type="http://schemas.openxmlformats.org/officeDocument/2006/relationships/tags" Target="../tags/tag195.xml"/><Relationship Id="rId1" Type="http://schemas.openxmlformats.org/officeDocument/2006/relationships/tags" Target="../tags/tag194.xml"/><Relationship Id="rId6" Type="http://schemas.openxmlformats.org/officeDocument/2006/relationships/image" Target="../media/image3.jpeg"/><Relationship Id="rId5" Type="http://schemas.openxmlformats.org/officeDocument/2006/relationships/slideLayout" Target="../slideLayouts/slideLayout2.xml"/><Relationship Id="rId4" Type="http://schemas.openxmlformats.org/officeDocument/2006/relationships/tags" Target="../tags/tag197.xml"/><Relationship Id="rId9" Type="http://schemas.openxmlformats.org/officeDocument/2006/relationships/hyperlink" Target="mailto:DisabilityinPH@aucd.org" TargetMode="External"/></Relationships>
</file>

<file path=ppt/slides/_rels/slide49.xml.rels><?xml version="1.0" encoding="UTF-8" standalone="yes"?>
<Relationships xmlns="http://schemas.openxmlformats.org/package/2006/relationships"><Relationship Id="rId3" Type="http://schemas.openxmlformats.org/officeDocument/2006/relationships/tags" Target="../tags/tag200.xml"/><Relationship Id="rId7" Type="http://schemas.openxmlformats.org/officeDocument/2006/relationships/image" Target="../media/image7.png"/><Relationship Id="rId2" Type="http://schemas.openxmlformats.org/officeDocument/2006/relationships/tags" Target="../tags/tag199.xml"/><Relationship Id="rId1" Type="http://schemas.openxmlformats.org/officeDocument/2006/relationships/tags" Target="../tags/tag198.xml"/><Relationship Id="rId6" Type="http://schemas.openxmlformats.org/officeDocument/2006/relationships/image" Target="../media/image3.jpeg"/><Relationship Id="rId5" Type="http://schemas.openxmlformats.org/officeDocument/2006/relationships/slideLayout" Target="../slideLayouts/slideLayout2.xml"/><Relationship Id="rId4" Type="http://schemas.openxmlformats.org/officeDocument/2006/relationships/tags" Target="../tags/tag20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custDataLst>
              <p:tags r:id="rId1"/>
            </p:custDataLst>
          </p:nvPr>
        </p:nvSpPr>
        <p:spPr>
          <a:xfrm>
            <a:off x="0" y="0"/>
            <a:ext cx="9144000" cy="1139867"/>
          </a:xfrm>
          <a:prstGeom prst="rect">
            <a:avLst/>
          </a:prstGeom>
          <a:solidFill>
            <a:srgbClr val="FFCB00"/>
          </a:solidFill>
        </p:spPr>
        <p:txBody>
          <a:bodyPr>
            <a:noAutofit/>
          </a:bodyPr>
          <a:lstStyle/>
          <a:p>
            <a:r>
              <a:rPr lang="en-US" sz="2800" b="1" dirty="0" smtClean="0">
                <a:solidFill>
                  <a:schemeClr val="bg1"/>
                </a:solidFill>
              </a:rPr>
              <a:t/>
            </a:r>
            <a:br>
              <a:rPr lang="en-US" sz="2800" b="1" dirty="0" smtClean="0">
                <a:solidFill>
                  <a:schemeClr val="bg1"/>
                </a:solidFill>
              </a:rPr>
            </a:br>
            <a:r>
              <a:rPr lang="en-US" sz="2800" b="1" dirty="0" smtClean="0">
                <a:latin typeface="Trebuchet MS" panose="020B0603020202020204" pitchFamily="34" charset="0"/>
              </a:rPr>
              <a:t>The Arc HealthMeet® Training</a:t>
            </a:r>
            <a:endParaRPr lang="en-US" sz="2800" b="1" dirty="0">
              <a:latin typeface="Trebuchet MS" panose="020B0603020202020204" pitchFamily="34" charset="0"/>
            </a:endParaRPr>
          </a:p>
        </p:txBody>
      </p:sp>
      <p:sp>
        <p:nvSpPr>
          <p:cNvPr id="5" name="TextBox 4"/>
          <p:cNvSpPr txBox="1"/>
          <p:nvPr>
            <p:custDataLst>
              <p:tags r:id="rId2"/>
            </p:custDataLst>
          </p:nvPr>
        </p:nvSpPr>
        <p:spPr>
          <a:xfrm>
            <a:off x="2169155" y="4568214"/>
            <a:ext cx="4805690" cy="954107"/>
          </a:xfrm>
          <a:prstGeom prst="rect">
            <a:avLst/>
          </a:prstGeom>
          <a:noFill/>
        </p:spPr>
        <p:txBody>
          <a:bodyPr wrap="square" rtlCol="0">
            <a:spAutoFit/>
          </a:bodyPr>
          <a:lstStyle/>
          <a:p>
            <a:pPr algn="ctr"/>
            <a:r>
              <a:rPr lang="en-US" sz="2800" dirty="0" smtClean="0">
                <a:latin typeface="Trebuchet MS" panose="020B0603020202020204" pitchFamily="34" charset="0"/>
              </a:rPr>
              <a:t>Webinar for </a:t>
            </a:r>
            <a:r>
              <a:rPr lang="en-US" sz="2800" dirty="0" smtClean="0">
                <a:latin typeface="Trebuchet MS" panose="020B0603020202020204" pitchFamily="34" charset="0"/>
              </a:rPr>
              <a:t>Public Health Professionals</a:t>
            </a:r>
            <a:endParaRPr lang="en-US" sz="2800" dirty="0">
              <a:latin typeface="Trebuchet MS" panose="020B0603020202020204" pitchFamily="34" charset="0"/>
            </a:endParaRPr>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301632"/>
            <a:ext cx="9144000" cy="1668780"/>
          </a:xfrm>
          <a:prstGeom prst="rect">
            <a:avLst/>
          </a:prstGeom>
          <a:solidFill>
            <a:srgbClr val="FFCB00"/>
          </a:solidFill>
        </p:spPr>
      </p:pic>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03625" y="-46886"/>
            <a:ext cx="1840376" cy="1323751"/>
          </a:xfrm>
          <a:prstGeom prst="rect">
            <a:avLst/>
          </a:prstGeom>
        </p:spPr>
      </p:pic>
    </p:spTree>
    <p:extLst>
      <p:ext uri="{BB962C8B-B14F-4D97-AF65-F5344CB8AC3E}">
        <p14:creationId xmlns:p14="http://schemas.microsoft.com/office/powerpoint/2010/main" val="35637699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1600" dirty="0" smtClean="0">
                <a:latin typeface="Trebuchet MS" panose="020B0603020202020204" pitchFamily="34" charset="0"/>
              </a:rPr>
              <a:t>Definitions of intellectual and other disabilities, and the chronic and secondary health issues of people with disabilities</a:t>
            </a:r>
          </a:p>
          <a:p>
            <a:r>
              <a:rPr lang="en-US" sz="1600" dirty="0">
                <a:latin typeface="Trebuchet MS" panose="020B0603020202020204" pitchFamily="34" charset="0"/>
              </a:rPr>
              <a:t>I</a:t>
            </a:r>
            <a:r>
              <a:rPr lang="en-US" sz="1600" dirty="0" smtClean="0">
                <a:latin typeface="Trebuchet MS" panose="020B0603020202020204" pitchFamily="34" charset="0"/>
              </a:rPr>
              <a:t>nformation on health disparities that people with disabilities may face and emerging issues for this population</a:t>
            </a:r>
            <a:endParaRPr lang="en-US" sz="1600" dirty="0">
              <a:latin typeface="Trebuchet MS" panose="020B0603020202020204" pitchFamily="34" charset="0"/>
            </a:endParaRPr>
          </a:p>
          <a:p>
            <a:r>
              <a:rPr lang="en-US" sz="1600" dirty="0" smtClean="0">
                <a:latin typeface="Trebuchet MS" panose="020B0603020202020204" pitchFamily="34" charset="0"/>
              </a:rPr>
              <a:t>An </a:t>
            </a:r>
            <a:r>
              <a:rPr lang="en-US" sz="1600" dirty="0" smtClean="0">
                <a:latin typeface="Trebuchet MS" panose="020B0603020202020204" pitchFamily="34" charset="0"/>
              </a:rPr>
              <a:t>overview </a:t>
            </a:r>
            <a:r>
              <a:rPr lang="en-US" sz="1600" dirty="0" smtClean="0">
                <a:latin typeface="Trebuchet MS" panose="020B0603020202020204" pitchFamily="34" charset="0"/>
              </a:rPr>
              <a:t>of the </a:t>
            </a:r>
            <a:r>
              <a:rPr lang="en-US" sz="1600" i="1" dirty="0" smtClean="0">
                <a:latin typeface="Trebuchet MS" panose="020B0603020202020204" pitchFamily="34" charset="0"/>
              </a:rPr>
              <a:t>Competencies</a:t>
            </a:r>
            <a:r>
              <a:rPr lang="en-US" sz="1600" dirty="0" smtClean="0">
                <a:latin typeface="Trebuchet MS" panose="020B0603020202020204" pitchFamily="34" charset="0"/>
              </a:rPr>
              <a:t>, learning objectives and strategies for implementation</a:t>
            </a:r>
          </a:p>
          <a:p>
            <a:r>
              <a:rPr lang="en-US" sz="1600" dirty="0" smtClean="0">
                <a:latin typeface="Trebuchet MS" panose="020B0603020202020204" pitchFamily="34" charset="0"/>
              </a:rPr>
              <a:t>How to implement the </a:t>
            </a:r>
            <a:r>
              <a:rPr lang="en-US" sz="1600" i="1" dirty="0" smtClean="0">
                <a:latin typeface="Trebuchet MS" panose="020B0603020202020204" pitchFamily="34" charset="0"/>
              </a:rPr>
              <a:t>Competencies</a:t>
            </a:r>
            <a:r>
              <a:rPr lang="en-US" sz="1600" dirty="0" smtClean="0">
                <a:latin typeface="Trebuchet MS" panose="020B0603020202020204" pitchFamily="34" charset="0"/>
              </a:rPr>
              <a:t> within your own discipline</a:t>
            </a:r>
          </a:p>
          <a:p>
            <a:endParaRPr lang="en-US" sz="1600" dirty="0">
              <a:latin typeface="Trebuchet MS" panose="020B0603020202020204" pitchFamily="34" charset="0"/>
            </a:endParaRPr>
          </a:p>
          <a:p>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p:txBody>
      </p:sp>
      <p:sp>
        <p:nvSpPr>
          <p:cNvPr id="8" name="TextBox 7"/>
          <p:cNvSpPr txBox="1"/>
          <p:nvPr>
            <p:custDataLst>
              <p:tags r:id="rId1"/>
            </p:custDataLst>
          </p:nvPr>
        </p:nvSpPr>
        <p:spPr>
          <a:xfrm>
            <a:off x="74945" y="1129909"/>
            <a:ext cx="8211128" cy="830997"/>
          </a:xfrm>
          <a:prstGeom prst="rect">
            <a:avLst/>
          </a:prstGeom>
          <a:noFill/>
        </p:spPr>
        <p:txBody>
          <a:bodyPr wrap="square" rtlCol="0">
            <a:spAutoFit/>
          </a:bodyPr>
          <a:lstStyle/>
          <a:p>
            <a:r>
              <a:rPr lang="en-US" sz="2400" b="1" dirty="0" smtClean="0">
                <a:latin typeface="Trebuchet MS" panose="020B0603020202020204" pitchFamily="34" charset="0"/>
              </a:rPr>
              <a:t>In </a:t>
            </a:r>
            <a:r>
              <a:rPr lang="en-US" sz="2400" b="1" dirty="0">
                <a:latin typeface="Trebuchet MS" panose="020B0603020202020204" pitchFamily="34" charset="0"/>
              </a:rPr>
              <a:t>this </a:t>
            </a:r>
            <a:r>
              <a:rPr lang="en-US" sz="2400" b="1" dirty="0" smtClean="0">
                <a:latin typeface="Trebuchet MS" panose="020B0603020202020204" pitchFamily="34" charset="0"/>
              </a:rPr>
              <a:t>webinar</a:t>
            </a:r>
            <a:r>
              <a:rPr lang="en-US" sz="2400" b="1" dirty="0" smtClean="0">
                <a:latin typeface="Trebuchet MS" panose="020B0603020202020204" pitchFamily="34" charset="0"/>
              </a:rPr>
              <a:t> </a:t>
            </a:r>
            <a:r>
              <a:rPr lang="en-US" sz="2400" b="1" dirty="0">
                <a:latin typeface="Trebuchet MS" panose="020B0603020202020204" pitchFamily="34" charset="0"/>
              </a:rPr>
              <a:t>we will cover:</a:t>
            </a:r>
          </a:p>
          <a:p>
            <a:endParaRPr lang="en-US" sz="2400" b="1" dirty="0" smtClean="0">
              <a:latin typeface="Trebuchet MS" panose="020B0603020202020204" pitchFamily="34" charset="0"/>
            </a:endParaRPr>
          </a:p>
        </p:txBody>
      </p:sp>
      <p:sp>
        <p:nvSpPr>
          <p:cNvPr id="11" name="Title 1"/>
          <p:cNvSpPr>
            <a:spLocks noGrp="1"/>
          </p:cNvSpPr>
          <p:nvPr>
            <p:ph type="title"/>
            <p:custDataLst>
              <p:tags r:id="rId2"/>
            </p:custDataLst>
          </p:nvPr>
        </p:nvSpPr>
        <p:spPr>
          <a:xfrm>
            <a:off x="0" y="-74725"/>
            <a:ext cx="7886700" cy="1325563"/>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12" name="Picture 2" descr="HealthMee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custDataLst>
              <p:tags r:id="rId3"/>
            </p:custDataLst>
          </p:nvPr>
        </p:nvSpPr>
        <p:spPr>
          <a:xfrm>
            <a:off x="0" y="0"/>
            <a:ext cx="9144000" cy="1157910"/>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endParaRPr lang="en-US" sz="2800" b="1" dirty="0">
              <a:latin typeface="Trebuchet MS" panose="020B0603020202020204" pitchFamily="34" charset="0"/>
            </a:endParaRPr>
          </a:p>
        </p:txBody>
      </p:sp>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nvGrpSpPr>
          <p:cNvPr id="9" name="Group 8"/>
          <p:cNvGrpSpPr/>
          <p:nvPr/>
        </p:nvGrpSpPr>
        <p:grpSpPr>
          <a:xfrm>
            <a:off x="0" y="-46886"/>
            <a:ext cx="9144000" cy="1186753"/>
            <a:chOff x="0" y="-46886"/>
            <a:chExt cx="9144000" cy="1186753"/>
          </a:xfrm>
        </p:grpSpPr>
        <p:sp>
          <p:nvSpPr>
            <p:cNvPr id="10"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000" b="1" dirty="0" smtClean="0"/>
                <a:t/>
              </a:r>
              <a:br>
                <a:rPr lang="en-US" sz="2000" b="1" dirty="0" smtClean="0"/>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spTree>
    <p:extLst>
      <p:ext uri="{BB962C8B-B14F-4D97-AF65-F5344CB8AC3E}">
        <p14:creationId xmlns:p14="http://schemas.microsoft.com/office/powerpoint/2010/main" val="9594342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sz="1600" dirty="0" smtClean="0">
                <a:latin typeface="Trebuchet MS" panose="020B0603020202020204" pitchFamily="34" charset="0"/>
              </a:rPr>
              <a:t>This content is </a:t>
            </a:r>
            <a:r>
              <a:rPr lang="en-US" sz="1600" dirty="0">
                <a:latin typeface="Trebuchet MS" panose="020B0603020202020204" pitchFamily="34" charset="0"/>
              </a:rPr>
              <a:t>adapted from </a:t>
            </a:r>
            <a:r>
              <a:rPr lang="en-US" sz="1600" dirty="0" smtClean="0">
                <a:latin typeface="Trebuchet MS" panose="020B0603020202020204" pitchFamily="34" charset="0"/>
              </a:rPr>
              <a:t>content from the </a:t>
            </a:r>
            <a:r>
              <a:rPr lang="en-US" sz="1600" i="1" dirty="0" smtClean="0">
                <a:latin typeface="Trebuchet MS" panose="020B0603020202020204" pitchFamily="34" charset="0"/>
              </a:rPr>
              <a:t>Including </a:t>
            </a:r>
            <a:r>
              <a:rPr lang="en-US" sz="1600" i="1" dirty="0">
                <a:latin typeface="Trebuchet MS" panose="020B0603020202020204" pitchFamily="34" charset="0"/>
              </a:rPr>
              <a:t>People with </a:t>
            </a:r>
            <a:r>
              <a:rPr lang="en-US" sz="1600" i="1" dirty="0" smtClean="0">
                <a:latin typeface="Trebuchet MS" panose="020B0603020202020204" pitchFamily="34" charset="0"/>
              </a:rPr>
              <a:t>Disabilities: Public </a:t>
            </a:r>
            <a:r>
              <a:rPr lang="en-US" sz="1600" i="1" dirty="0">
                <a:latin typeface="Trebuchet MS" panose="020B0603020202020204" pitchFamily="34" charset="0"/>
              </a:rPr>
              <a:t>Health Workforce </a:t>
            </a:r>
            <a:r>
              <a:rPr lang="en-US" sz="1600" i="1" dirty="0" smtClean="0">
                <a:latin typeface="Trebuchet MS" panose="020B0603020202020204" pitchFamily="34" charset="0"/>
              </a:rPr>
              <a:t>Competencies (</a:t>
            </a:r>
            <a:r>
              <a:rPr lang="en-US" sz="1600" i="1" dirty="0" smtClean="0">
                <a:latin typeface="Trebuchet MS" panose="020B0603020202020204" pitchFamily="34" charset="0"/>
                <a:hlinkClick r:id="rId5"/>
              </a:rPr>
              <a:t>www.disabilityinpublichealth.org</a:t>
            </a:r>
            <a:r>
              <a:rPr lang="en-US" sz="1600" i="1" dirty="0" smtClean="0">
                <a:latin typeface="Trebuchet MS" panose="020B0603020202020204" pitchFamily="34" charset="0"/>
              </a:rPr>
              <a:t>) </a:t>
            </a:r>
          </a:p>
          <a:p>
            <a:r>
              <a:rPr lang="en-US" sz="1600" dirty="0" smtClean="0">
                <a:latin typeface="Trebuchet MS" panose="020B0603020202020204" pitchFamily="34" charset="0"/>
              </a:rPr>
              <a:t>Funding for these training modules was provided to the Association of University Centers on Disabilities (AUCD) from The Arc of the United States </a:t>
            </a:r>
          </a:p>
          <a:p>
            <a:endParaRPr lang="en-US" sz="1600" dirty="0" smtClean="0">
              <a:latin typeface="Trebuchet MS" panose="020B0603020202020204" pitchFamily="34" charset="0"/>
            </a:endParaRPr>
          </a:p>
          <a:p>
            <a:pPr marL="0" indent="0">
              <a:buNone/>
            </a:pPr>
            <a:endParaRPr lang="en-US" sz="1600" i="1" dirty="0">
              <a:latin typeface="Trebuchet MS" panose="020B0603020202020204" pitchFamily="34" charset="0"/>
            </a:endParaRPr>
          </a:p>
          <a:p>
            <a:pPr marL="0" indent="0">
              <a:buNone/>
            </a:pPr>
            <a:endParaRPr lang="en-US" sz="1600" i="1" dirty="0">
              <a:latin typeface="Trebuchet MS" panose="020B0603020202020204" pitchFamily="34" charset="0"/>
            </a:endParaRPr>
          </a:p>
          <a:p>
            <a:pPr marL="0" indent="0">
              <a:buNone/>
            </a:pPr>
            <a:endParaRPr lang="en-US" sz="1600" dirty="0" smtClean="0">
              <a:latin typeface="Trebuchet MS" panose="020B0603020202020204" pitchFamily="34" charset="0"/>
            </a:endParaRPr>
          </a:p>
          <a:p>
            <a:pPr marL="0" indent="0">
              <a:buNone/>
            </a:pPr>
            <a:endParaRPr lang="en-US" sz="1600" i="1" dirty="0">
              <a:latin typeface="Trebuchet MS" panose="020B0603020202020204" pitchFamily="34" charset="0"/>
            </a:endParaRPr>
          </a:p>
          <a:p>
            <a:pPr marL="0" indent="0">
              <a:buNone/>
            </a:pPr>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p:txBody>
      </p:sp>
      <p:sp>
        <p:nvSpPr>
          <p:cNvPr id="4" name="Title 1"/>
          <p:cNvSpPr>
            <a:spLocks noGrp="1"/>
          </p:cNvSpPr>
          <p:nvPr>
            <p:ph type="title"/>
            <p:custDataLst>
              <p:tags r:id="rId1"/>
            </p:custDataLst>
          </p:nvPr>
        </p:nvSpPr>
        <p:spPr>
          <a:xfrm>
            <a:off x="0" y="-74725"/>
            <a:ext cx="7886700" cy="1325563"/>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03307" y="3859735"/>
            <a:ext cx="1537386" cy="591894"/>
          </a:xfrm>
          <a:prstGeom prst="rect">
            <a:avLst/>
          </a:prstGeom>
        </p:spPr>
      </p:pic>
      <p:grpSp>
        <p:nvGrpSpPr>
          <p:cNvPr id="7" name="Group 6"/>
          <p:cNvGrpSpPr/>
          <p:nvPr/>
        </p:nvGrpSpPr>
        <p:grpSpPr>
          <a:xfrm>
            <a:off x="0" y="-46886"/>
            <a:ext cx="9144000" cy="1186753"/>
            <a:chOff x="0" y="-46886"/>
            <a:chExt cx="9144000" cy="1186753"/>
          </a:xfrm>
        </p:grpSpPr>
        <p:sp>
          <p:nvSpPr>
            <p:cNvPr id="6" name="Title 1"/>
            <p:cNvSpPr txBox="1">
              <a:spLocks/>
            </p:cNvSpPr>
            <p:nvPr>
              <p:custDataLst>
                <p:tags r:id="rId2"/>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000" b="1" dirty="0" smtClean="0"/>
                <a:t/>
              </a:r>
              <a:br>
                <a:rPr lang="en-US" sz="2000" b="1" dirty="0" smtClean="0"/>
              </a:br>
              <a:r>
                <a:rPr lang="en-US" sz="2000" b="1" dirty="0" smtClean="0">
                  <a:latin typeface="Trebuchet MS" panose="020B0603020202020204" pitchFamily="34" charset="0"/>
                </a:rPr>
                <a:t>Including People with Disabilities: Public Health Workforce</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spTree>
    <p:extLst>
      <p:ext uri="{BB962C8B-B14F-4D97-AF65-F5344CB8AC3E}">
        <p14:creationId xmlns:p14="http://schemas.microsoft.com/office/powerpoint/2010/main" val="29936884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fontAlgn="base"/>
            <a:r>
              <a:rPr lang="en-US" sz="1600" b="1" dirty="0" smtClean="0">
                <a:latin typeface="Trebuchet MS" panose="020B0603020202020204" pitchFamily="34" charset="0"/>
              </a:rPr>
              <a:t>HealthMeet</a:t>
            </a:r>
            <a:r>
              <a:rPr lang="en-US" sz="1600" b="1" baseline="30000" dirty="0" smtClean="0">
                <a:latin typeface="Trebuchet MS" panose="020B0603020202020204" pitchFamily="34" charset="0"/>
              </a:rPr>
              <a:t>®</a:t>
            </a:r>
            <a:r>
              <a:rPr lang="en-US" sz="1600" dirty="0">
                <a:latin typeface="Trebuchet MS" panose="020B0603020202020204" pitchFamily="34" charset="0"/>
              </a:rPr>
              <a:t> is a project of The Arc and is supported by Grant/Cooperative Agreement Number </a:t>
            </a:r>
            <a:r>
              <a:rPr lang="en-US" sz="1600" dirty="0" smtClean="0">
                <a:latin typeface="Trebuchet MS" panose="020B0603020202020204" pitchFamily="34" charset="0"/>
              </a:rPr>
              <a:t>5U59DD000993-03 from the </a:t>
            </a:r>
            <a:r>
              <a:rPr lang="en-US" sz="1600" i="1" dirty="0" smtClean="0">
                <a:latin typeface="Trebuchet MS" panose="020B0603020202020204" pitchFamily="34" charset="0"/>
                <a:hlinkClick r:id="rId3"/>
              </a:rPr>
              <a:t>Centers for Disease Control and Prevention</a:t>
            </a:r>
            <a:r>
              <a:rPr lang="en-US" sz="1600" dirty="0" smtClean="0">
                <a:latin typeface="Trebuchet MS" panose="020B0603020202020204" pitchFamily="34" charset="0"/>
              </a:rPr>
              <a:t> for a grant award of $1,000,000</a:t>
            </a:r>
          </a:p>
          <a:p>
            <a:pPr fontAlgn="base"/>
            <a:r>
              <a:rPr lang="en-US" sz="1600" b="1" dirty="0" smtClean="0">
                <a:latin typeface="Trebuchet MS" panose="020B0603020202020204" pitchFamily="34" charset="0"/>
              </a:rPr>
              <a:t>HealthMeet</a:t>
            </a:r>
            <a:r>
              <a:rPr lang="en-US" sz="1600" b="1" baseline="30000" dirty="0">
                <a:latin typeface="Trebuchet MS" panose="020B0603020202020204" pitchFamily="34" charset="0"/>
              </a:rPr>
              <a:t>®</a:t>
            </a:r>
            <a:r>
              <a:rPr lang="en-US" sz="1600" dirty="0">
                <a:latin typeface="Trebuchet MS" panose="020B0603020202020204" pitchFamily="34" charset="0"/>
              </a:rPr>
              <a:t> leverages its national network of more than </a:t>
            </a:r>
            <a:r>
              <a:rPr lang="en-US" sz="1600" dirty="0" smtClean="0">
                <a:latin typeface="Trebuchet MS" panose="020B0603020202020204" pitchFamily="34" charset="0"/>
              </a:rPr>
              <a:t>650 </a:t>
            </a:r>
            <a:r>
              <a:rPr lang="en-US" sz="1600" dirty="0">
                <a:latin typeface="Trebuchet MS" panose="020B0603020202020204" pitchFamily="34" charset="0"/>
              </a:rPr>
              <a:t>Chapters, national disability organizations, public health systems, health professionals, university systems, and other key stakeholders to reduce health disparities and increase the longevity and quality of life for people with intellectual disability (ID) by providing free community-based health assessments and individualized recommendations for follow-up </a:t>
            </a:r>
            <a:r>
              <a:rPr lang="en-US" sz="1600" dirty="0" smtClean="0">
                <a:latin typeface="Trebuchet MS" panose="020B0603020202020204" pitchFamily="34" charset="0"/>
              </a:rPr>
              <a:t>care</a:t>
            </a:r>
          </a:p>
          <a:p>
            <a:pPr fontAlgn="base"/>
            <a:r>
              <a:rPr lang="en-US" sz="1600" dirty="0">
                <a:latin typeface="Trebuchet MS" panose="020B0603020202020204" pitchFamily="34" charset="0"/>
              </a:rPr>
              <a:t>Assessments focus on general health and body composition, vision, hearing, oral health, foot care, respiratory health, mental health and lifestyle factors such as diet and nutrition, physical activity, substance use, and access to health </a:t>
            </a:r>
            <a:r>
              <a:rPr lang="en-US" sz="1600" dirty="0" smtClean="0">
                <a:latin typeface="Trebuchet MS" panose="020B0603020202020204" pitchFamily="34" charset="0"/>
              </a:rPr>
              <a:t>care</a:t>
            </a:r>
            <a:endParaRPr lang="en-US" sz="1600" dirty="0">
              <a:latin typeface="Trebuchet MS" panose="020B0603020202020204" pitchFamily="34" charset="0"/>
            </a:endParaRPr>
          </a:p>
          <a:p>
            <a:pPr fontAlgn="base"/>
            <a:r>
              <a:rPr lang="en-US" sz="1600" b="1" dirty="0">
                <a:latin typeface="Trebuchet MS" panose="020B0603020202020204" pitchFamily="34" charset="0"/>
              </a:rPr>
              <a:t>HealthMeet</a:t>
            </a:r>
            <a:r>
              <a:rPr lang="en-US" sz="1600" b="1" baseline="30000" dirty="0">
                <a:latin typeface="Trebuchet MS" panose="020B0603020202020204" pitchFamily="34" charset="0"/>
              </a:rPr>
              <a:t>®</a:t>
            </a:r>
            <a:r>
              <a:rPr lang="en-US" sz="1600" dirty="0">
                <a:latin typeface="Trebuchet MS" panose="020B0603020202020204" pitchFamily="34" charset="0"/>
              </a:rPr>
              <a:t> also provides training and education for individuals, their families, direct service professionals, medical providers, and medical and nursing students and raises public awareness of health issues that impact people with intellectual disability across the </a:t>
            </a:r>
            <a:r>
              <a:rPr lang="en-US" sz="1600" dirty="0" smtClean="0">
                <a:latin typeface="Trebuchet MS" panose="020B0603020202020204" pitchFamily="34" charset="0"/>
              </a:rPr>
              <a:t>country</a:t>
            </a:r>
            <a:endParaRPr lang="en-US" sz="1600" dirty="0">
              <a:latin typeface="Trebuchet MS" panose="020B0603020202020204" pitchFamily="34" charset="0"/>
            </a:endParaRPr>
          </a:p>
          <a:p>
            <a:pPr marL="0" indent="0" algn="ctr" fontAlgn="base">
              <a:buNone/>
            </a:pPr>
            <a:r>
              <a:rPr lang="en-US" sz="1600" dirty="0">
                <a:latin typeface="Trebuchet MS" panose="020B0603020202020204" pitchFamily="34" charset="0"/>
              </a:rPr>
              <a:t>Find out more about </a:t>
            </a:r>
            <a:r>
              <a:rPr lang="en-US" sz="1600" i="1" dirty="0" err="1">
                <a:latin typeface="Trebuchet MS" panose="020B0603020202020204" pitchFamily="34" charset="0"/>
                <a:hlinkClick r:id="rId4"/>
              </a:rPr>
              <a:t>HealthMeet's</a:t>
            </a:r>
            <a:r>
              <a:rPr lang="en-US" sz="1600" i="1" dirty="0">
                <a:latin typeface="Trebuchet MS" panose="020B0603020202020204" pitchFamily="34" charset="0"/>
                <a:hlinkClick r:id="rId4"/>
              </a:rPr>
              <a:t> services</a:t>
            </a:r>
            <a:r>
              <a:rPr lang="en-US" sz="1600" dirty="0">
                <a:latin typeface="Trebuchet MS" panose="020B0603020202020204" pitchFamily="34" charset="0"/>
              </a:rPr>
              <a:t> and </a:t>
            </a:r>
            <a:r>
              <a:rPr lang="en-US" sz="1600" i="1" dirty="0">
                <a:latin typeface="Trebuchet MS" panose="020B0603020202020204" pitchFamily="34" charset="0"/>
                <a:hlinkClick r:id="rId5"/>
              </a:rPr>
              <a:t>why it's needed</a:t>
            </a:r>
            <a:r>
              <a:rPr lang="en-US" sz="1600" dirty="0">
                <a:latin typeface="Trebuchet MS" panose="020B0603020202020204" pitchFamily="34" charset="0"/>
              </a:rPr>
              <a:t>.</a:t>
            </a:r>
          </a:p>
          <a:p>
            <a:pPr fontAlgn="base"/>
            <a:endParaRPr lang="en-US" sz="1600" dirty="0" smtClean="0">
              <a:latin typeface="Trebuchet MS" panose="020B0603020202020204" pitchFamily="34" charset="0"/>
            </a:endParaRPr>
          </a:p>
          <a:p>
            <a:pPr fontAlgn="base"/>
            <a:endParaRPr lang="en-US" sz="1600" dirty="0" smtClean="0">
              <a:latin typeface="Trebuchet MS" panose="020B0603020202020204" pitchFamily="34" charset="0"/>
            </a:endParaRPr>
          </a:p>
          <a:p>
            <a:pPr marL="0" indent="0">
              <a:buNone/>
            </a:pPr>
            <a:endParaRPr lang="en-US" sz="1600" i="1" dirty="0">
              <a:latin typeface="Trebuchet MS" panose="020B0603020202020204" pitchFamily="34" charset="0"/>
            </a:endParaRPr>
          </a:p>
          <a:p>
            <a:pPr marL="0" indent="0">
              <a:buNone/>
            </a:pPr>
            <a:endParaRPr lang="en-US" sz="1600" i="1" dirty="0">
              <a:latin typeface="Trebuchet MS" panose="020B0603020202020204" pitchFamily="34" charset="0"/>
            </a:endParaRPr>
          </a:p>
          <a:p>
            <a:pPr marL="0" indent="0">
              <a:buNone/>
            </a:pPr>
            <a:endParaRPr lang="en-US" sz="1600" dirty="0" smtClean="0">
              <a:latin typeface="Trebuchet MS" panose="020B0603020202020204" pitchFamily="34" charset="0"/>
            </a:endParaRPr>
          </a:p>
          <a:p>
            <a:pPr marL="0" indent="0">
              <a:buNone/>
            </a:pPr>
            <a:endParaRPr lang="en-US" sz="1600" i="1" dirty="0">
              <a:latin typeface="Trebuchet MS" panose="020B0603020202020204" pitchFamily="34" charset="0"/>
            </a:endParaRPr>
          </a:p>
          <a:p>
            <a:pPr marL="0" indent="0">
              <a:buNone/>
            </a:pPr>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p:txBody>
      </p:sp>
      <p:grpSp>
        <p:nvGrpSpPr>
          <p:cNvPr id="8" name="Group 7"/>
          <p:cNvGrpSpPr/>
          <p:nvPr/>
        </p:nvGrpSpPr>
        <p:grpSpPr>
          <a:xfrm>
            <a:off x="0" y="-46886"/>
            <a:ext cx="9144000" cy="1186753"/>
            <a:chOff x="0" y="-46886"/>
            <a:chExt cx="9144000" cy="1186753"/>
          </a:xfrm>
        </p:grpSpPr>
        <p:sp>
          <p:nvSpPr>
            <p:cNvPr id="10" name="Title 1"/>
            <p:cNvSpPr txBox="1">
              <a:spLocks/>
            </p:cNvSpPr>
            <p:nvPr>
              <p:custDataLst>
                <p:tags r:id="rId1"/>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000" b="1" dirty="0" smtClean="0"/>
                <a:t/>
              </a:r>
              <a:br>
                <a:rPr lang="en-US" sz="2000" b="1" dirty="0" smtClean="0"/>
              </a:br>
              <a:r>
                <a:rPr lang="en-US" sz="2000" b="1" dirty="0" smtClean="0">
                  <a:latin typeface="Trebuchet MS" panose="020B0603020202020204" pitchFamily="34" charset="0"/>
                </a:rPr>
                <a:t>Including People with Disabilities: Public Health Workforce</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spTree>
    <p:extLst>
      <p:ext uri="{BB962C8B-B14F-4D97-AF65-F5344CB8AC3E}">
        <p14:creationId xmlns:p14="http://schemas.microsoft.com/office/powerpoint/2010/main" val="39543001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custDataLst>
              <p:tags r:id="rId1"/>
            </p:custDataLst>
          </p:nvPr>
        </p:nvSpPr>
        <p:spPr>
          <a:xfrm>
            <a:off x="0" y="-74725"/>
            <a:ext cx="7886700" cy="1325563"/>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9" name="Picture 2" descr="HealthMee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txBox="1">
            <a:spLocks/>
          </p:cNvSpPr>
          <p:nvPr/>
        </p:nvSpPr>
        <p:spPr>
          <a:xfrm>
            <a:off x="214167" y="1612742"/>
            <a:ext cx="6367386"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u="none"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r>
              <a:rPr lang="en-US" sz="1600" dirty="0">
                <a:latin typeface="Trebuchet MS" panose="020B0603020202020204" pitchFamily="34" charset="0"/>
              </a:rPr>
              <a:t>The </a:t>
            </a:r>
            <a:r>
              <a:rPr lang="en-US" sz="1600" i="1" dirty="0">
                <a:latin typeface="Trebuchet MS" panose="020B0603020202020204" pitchFamily="34" charset="0"/>
              </a:rPr>
              <a:t>Including People with Disabilities: Public Health Workforce Competencies </a:t>
            </a:r>
            <a:r>
              <a:rPr lang="en-US" sz="1600" dirty="0">
                <a:latin typeface="Trebuchet MS" panose="020B0603020202020204" pitchFamily="34" charset="0"/>
              </a:rPr>
              <a:t>was a </a:t>
            </a:r>
            <a:r>
              <a:rPr lang="en-US" sz="1600" dirty="0" smtClean="0">
                <a:latin typeface="Trebuchet MS" panose="020B0603020202020204" pitchFamily="34" charset="0"/>
              </a:rPr>
              <a:t>multiyear AUCD project Cooperative </a:t>
            </a:r>
            <a:r>
              <a:rPr lang="en-US" sz="1600" dirty="0">
                <a:latin typeface="Trebuchet MS" panose="020B0603020202020204" pitchFamily="34" charset="0"/>
              </a:rPr>
              <a:t>Agreement Number, 5 U38 OT 000140 – 03  and  5 UO1 DD 000231-05  funded by the Centers for Disease Control and </a:t>
            </a:r>
            <a:r>
              <a:rPr lang="en-US" sz="1600" dirty="0" smtClean="0">
                <a:latin typeface="Trebuchet MS" panose="020B0603020202020204" pitchFamily="34" charset="0"/>
              </a:rPr>
              <a:t>Prevention</a:t>
            </a:r>
          </a:p>
          <a:p>
            <a:pPr marL="285750" indent="-285750"/>
            <a:r>
              <a:rPr lang="en-US" sz="1600" dirty="0" smtClean="0">
                <a:latin typeface="Trebuchet MS" panose="020B0603020202020204" pitchFamily="34" charset="0"/>
              </a:rPr>
              <a:t>The </a:t>
            </a:r>
            <a:r>
              <a:rPr lang="en-US" sz="1600" i="1" dirty="0">
                <a:latin typeface="Trebuchet MS" panose="020B0603020202020204" pitchFamily="34" charset="0"/>
              </a:rPr>
              <a:t>Competencies</a:t>
            </a:r>
            <a:r>
              <a:rPr lang="en-US" sz="1600" dirty="0">
                <a:latin typeface="Trebuchet MS" panose="020B0603020202020204" pitchFamily="34" charset="0"/>
              </a:rPr>
              <a:t> were developed by a national committee comprised of disability and public health experts </a:t>
            </a:r>
          </a:p>
          <a:p>
            <a:pPr marL="285750" indent="-285750"/>
            <a:r>
              <a:rPr lang="en-US" sz="1600" dirty="0">
                <a:latin typeface="Trebuchet MS" panose="020B0603020202020204" pitchFamily="34" charset="0"/>
              </a:rPr>
              <a:t>The </a:t>
            </a:r>
            <a:r>
              <a:rPr lang="en-US" sz="1600" i="1" dirty="0">
                <a:latin typeface="Trebuchet MS" panose="020B0603020202020204" pitchFamily="34" charset="0"/>
              </a:rPr>
              <a:t>Competencies</a:t>
            </a:r>
            <a:r>
              <a:rPr lang="en-US" sz="1600" dirty="0">
                <a:latin typeface="Trebuchet MS" panose="020B0603020202020204" pitchFamily="34" charset="0"/>
              </a:rPr>
              <a:t> provide foundational knowledge about the relationship between public health programs and health outcomes among people with disabilities, and are primarily designed for professionals already working in the public health field but can also be used for public health workforce training</a:t>
            </a:r>
          </a:p>
          <a:p>
            <a:pPr marL="0" indent="0">
              <a:buNone/>
            </a:pPr>
            <a:endParaRPr lang="en-US" sz="1600" dirty="0">
              <a:latin typeface="Trebuchet MS" panose="020B0603020202020204" pitchFamily="34" charset="0"/>
            </a:endParaRPr>
          </a:p>
          <a:p>
            <a:pPr marL="0" indent="0">
              <a:buNone/>
            </a:pPr>
            <a:r>
              <a:rPr lang="en-US" sz="1600" dirty="0" smtClean="0">
                <a:latin typeface="Trebuchet MS" panose="020B0603020202020204" pitchFamily="34" charset="0"/>
              </a:rPr>
              <a:t>For more information on the project visit: </a:t>
            </a:r>
            <a:r>
              <a:rPr lang="en-US" sz="1600" dirty="0" smtClean="0">
                <a:latin typeface="Trebuchet MS" panose="020B0603020202020204" pitchFamily="34" charset="0"/>
                <a:hlinkClick r:id="rId8"/>
              </a:rPr>
              <a:t>www.disabilityinpublichealth.org</a:t>
            </a:r>
            <a:r>
              <a:rPr lang="en-US" sz="1600" dirty="0" smtClean="0">
                <a:latin typeface="Trebuchet MS" panose="020B0603020202020204" pitchFamily="34" charset="0"/>
              </a:rPr>
              <a:t> </a:t>
            </a:r>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a:p>
            <a:pPr marL="0" indent="0">
              <a:buFont typeface="Arial" panose="020B0604020202020204" pitchFamily="34" charset="0"/>
              <a:buNone/>
            </a:pPr>
            <a:endParaRPr lang="en-US" sz="1600" dirty="0" smtClean="0">
              <a:latin typeface="Trebuchet MS" panose="020B0603020202020204" pitchFamily="34" charset="0"/>
            </a:endParaRPr>
          </a:p>
          <a:p>
            <a:pPr marL="0" indent="0">
              <a:buFont typeface="Arial" panose="020B0604020202020204" pitchFamily="34" charset="0"/>
              <a:buNone/>
            </a:pPr>
            <a:endParaRPr lang="en-US" sz="1600" dirty="0" smtClean="0">
              <a:latin typeface="Trebuchet MS" panose="020B0603020202020204" pitchFamily="34" charset="0"/>
            </a:endParaRPr>
          </a:p>
          <a:p>
            <a:pPr marL="0" indent="0">
              <a:buFont typeface="Arial" panose="020B0604020202020204" pitchFamily="34" charset="0"/>
              <a:buNone/>
            </a:pPr>
            <a:endParaRPr lang="en-US" sz="1600" dirty="0">
              <a:latin typeface="Trebuchet MS" panose="020B0603020202020204" pitchFamily="34" charset="0"/>
            </a:endParaRPr>
          </a:p>
        </p:txBody>
      </p:sp>
      <p:sp>
        <p:nvSpPr>
          <p:cNvPr id="10" name="TextBox 9"/>
          <p:cNvSpPr txBox="1"/>
          <p:nvPr>
            <p:custDataLst>
              <p:tags r:id="rId2"/>
            </p:custDataLst>
          </p:nvPr>
        </p:nvSpPr>
        <p:spPr>
          <a:xfrm>
            <a:off x="74945" y="1129909"/>
            <a:ext cx="8211128" cy="461665"/>
          </a:xfrm>
          <a:prstGeom prst="rect">
            <a:avLst/>
          </a:prstGeom>
          <a:noFill/>
        </p:spPr>
        <p:txBody>
          <a:bodyPr wrap="square" rtlCol="0">
            <a:spAutoFit/>
          </a:bodyPr>
          <a:lstStyle/>
          <a:p>
            <a:r>
              <a:rPr lang="en-US" sz="2400" b="1" dirty="0" smtClean="0"/>
              <a:t>About the Project</a:t>
            </a:r>
            <a:endParaRPr lang="en-US" sz="2400" dirty="0"/>
          </a:p>
        </p:txBody>
      </p:sp>
      <p:pic>
        <p:nvPicPr>
          <p:cNvPr id="11" name="Picture 1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456963" y="2855177"/>
            <a:ext cx="2423984" cy="933234"/>
          </a:xfrm>
          <a:prstGeom prst="rect">
            <a:avLst/>
          </a:prstGeom>
        </p:spPr>
      </p:pic>
      <p:pic>
        <p:nvPicPr>
          <p:cNvPr id="5" name="Picture 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058680" y="5460835"/>
            <a:ext cx="1133766" cy="1048826"/>
          </a:xfrm>
          <a:prstGeom prst="rect">
            <a:avLst/>
          </a:prstGeom>
        </p:spPr>
      </p:pic>
      <p:sp>
        <p:nvSpPr>
          <p:cNvPr id="8" name="Title 1"/>
          <p:cNvSpPr txBox="1">
            <a:spLocks/>
          </p:cNvSpPr>
          <p:nvPr>
            <p:custDataLst>
              <p:tags r:id="rId3"/>
            </p:custDataLst>
          </p:nvPr>
        </p:nvSpPr>
        <p:spPr>
          <a:xfrm>
            <a:off x="0" y="0"/>
            <a:ext cx="9144000" cy="1157910"/>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pPr lvl="0">
              <a:lnSpc>
                <a:spcPct val="100000"/>
              </a:lnSpc>
              <a:spcBef>
                <a:spcPts val="0"/>
              </a:spcBef>
            </a:pPr>
            <a:r>
              <a:rPr lang="en-US" sz="1600" b="1">
                <a:solidFill>
                  <a:prstClr val="black"/>
                </a:solidFill>
                <a:latin typeface="Trebuchet MS" panose="020B0603020202020204" pitchFamily="34" charset="0"/>
                <a:ea typeface="+mn-ea"/>
                <a:cs typeface="+mn-cs"/>
              </a:rPr>
              <a:t>Including People with Disabilities: Public Health Workforce Competencies</a:t>
            </a:r>
            <a:endParaRPr lang="en-US" sz="1600" b="1" dirty="0">
              <a:solidFill>
                <a:prstClr val="black"/>
              </a:solidFill>
              <a:latin typeface="Trebuchet MS" panose="020B0603020202020204" pitchFamily="34" charset="0"/>
              <a:ea typeface="+mn-ea"/>
              <a:cs typeface="+mn-cs"/>
            </a:endParaRPr>
          </a:p>
        </p:txBody>
      </p:sp>
      <p:pic>
        <p:nvPicPr>
          <p:cNvPr id="12" name="Picture 1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nvGrpSpPr>
          <p:cNvPr id="14" name="Group 13"/>
          <p:cNvGrpSpPr/>
          <p:nvPr/>
        </p:nvGrpSpPr>
        <p:grpSpPr>
          <a:xfrm>
            <a:off x="0" y="-46886"/>
            <a:ext cx="9144000" cy="1186753"/>
            <a:chOff x="0" y="-46886"/>
            <a:chExt cx="9144000" cy="1186753"/>
          </a:xfrm>
        </p:grpSpPr>
        <p:sp>
          <p:nvSpPr>
            <p:cNvPr id="15"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r>
                <a:rPr lang="en-US" sz="1600" b="1" dirty="0" smtClean="0">
                  <a:latin typeface="Trebuchet MS" panose="020B0603020202020204" pitchFamily="34" charset="0"/>
                </a:rPr>
                <a:t>Including People with Disabilities: Public Health Workforce Competencies</a:t>
              </a:r>
              <a:endParaRPr lang="en-US" sz="1600" b="1" dirty="0">
                <a:latin typeface="Trebuchet MS" panose="020B0603020202020204" pitchFamily="34" charset="0"/>
              </a:endParaRPr>
            </a:p>
          </p:txBody>
        </p:sp>
        <p:pic>
          <p:nvPicPr>
            <p:cNvPr id="16" name="Picture 1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spTree>
    <p:extLst>
      <p:ext uri="{BB962C8B-B14F-4D97-AF65-F5344CB8AC3E}">
        <p14:creationId xmlns:p14="http://schemas.microsoft.com/office/powerpoint/2010/main" val="25623409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custDataLst>
              <p:tags r:id="rId1"/>
            </p:custDataLst>
          </p:nvPr>
        </p:nvSpPr>
        <p:spPr>
          <a:xfrm>
            <a:off x="0" y="-74725"/>
            <a:ext cx="7886700" cy="1325563"/>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9" name="Picture 2" descr="HealthMee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custDataLst>
              <p:tags r:id="rId2"/>
            </p:custDataLst>
          </p:nvPr>
        </p:nvSpPr>
        <p:spPr>
          <a:xfrm>
            <a:off x="74945" y="1129909"/>
            <a:ext cx="8211128" cy="461665"/>
          </a:xfrm>
          <a:prstGeom prst="rect">
            <a:avLst/>
          </a:prstGeom>
          <a:noFill/>
        </p:spPr>
        <p:txBody>
          <a:bodyPr wrap="square" rtlCol="0">
            <a:spAutoFit/>
          </a:bodyPr>
          <a:lstStyle/>
          <a:p>
            <a:r>
              <a:rPr lang="en-US" sz="2400" b="1" dirty="0" smtClean="0"/>
              <a:t>About the Competencies</a:t>
            </a:r>
            <a:endParaRPr lang="en-US" sz="2400" dirty="0"/>
          </a:p>
        </p:txBody>
      </p:sp>
      <p:sp>
        <p:nvSpPr>
          <p:cNvPr id="6" name="Content Placeholder 2"/>
          <p:cNvSpPr>
            <a:spLocks noGrp="1"/>
          </p:cNvSpPr>
          <p:nvPr>
            <p:ph idx="1"/>
          </p:nvPr>
        </p:nvSpPr>
        <p:spPr>
          <a:xfrm>
            <a:off x="74945" y="1599446"/>
            <a:ext cx="5905725" cy="5146852"/>
          </a:xfrm>
        </p:spPr>
        <p:txBody>
          <a:bodyPr>
            <a:normAutofit/>
          </a:bodyPr>
          <a:lstStyle/>
          <a:p>
            <a:pPr marL="285750" indent="-285750"/>
            <a:r>
              <a:rPr lang="en-US" sz="1600" dirty="0">
                <a:latin typeface="Trebuchet MS" panose="020B0603020202020204" pitchFamily="34" charset="0"/>
              </a:rPr>
              <a:t>Compared to people without disabilities, people with disabilities are at a higher risk for poor health outcomes such as hypertension, obesity, falls-related injuries, and </a:t>
            </a:r>
            <a:r>
              <a:rPr lang="en-US" sz="1600" dirty="0" smtClean="0">
                <a:latin typeface="Trebuchet MS" panose="020B0603020202020204" pitchFamily="34" charset="0"/>
              </a:rPr>
              <a:t>depression</a:t>
            </a:r>
          </a:p>
          <a:p>
            <a:pPr marL="285750" indent="-285750"/>
            <a:r>
              <a:rPr lang="en-US" sz="1600" dirty="0" smtClean="0">
                <a:latin typeface="Trebuchet MS" panose="020B0603020202020204" pitchFamily="34" charset="0"/>
              </a:rPr>
              <a:t>Knowledge </a:t>
            </a:r>
            <a:r>
              <a:rPr lang="en-US" sz="1600" dirty="0">
                <a:latin typeface="Trebuchet MS" panose="020B0603020202020204" pitchFamily="34" charset="0"/>
              </a:rPr>
              <a:t>about the health status and public health needs of people with disabilities is essential for addressing these and other health disparities</a:t>
            </a:r>
          </a:p>
          <a:p>
            <a:pPr marL="285750" indent="-285750"/>
            <a:r>
              <a:rPr lang="en-US" sz="1600" dirty="0">
                <a:latin typeface="Trebuchet MS" panose="020B0603020202020204" pitchFamily="34" charset="0"/>
              </a:rPr>
              <a:t>However, most public health training programs do not include curriculum on people with disabilities and methods for including them in core public health </a:t>
            </a:r>
            <a:r>
              <a:rPr lang="en-US" sz="1600" dirty="0" smtClean="0">
                <a:latin typeface="Trebuchet MS" panose="020B0603020202020204" pitchFamily="34" charset="0"/>
              </a:rPr>
              <a:t>efforts</a:t>
            </a:r>
          </a:p>
          <a:p>
            <a:pPr marL="285750" indent="-285750"/>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p:txBody>
      </p:sp>
      <p:sp>
        <p:nvSpPr>
          <p:cNvPr id="7" name="Title 1"/>
          <p:cNvSpPr txBox="1">
            <a:spLocks/>
          </p:cNvSpPr>
          <p:nvPr>
            <p:custDataLst>
              <p:tags r:id="rId3"/>
            </p:custDataLst>
          </p:nvPr>
        </p:nvSpPr>
        <p:spPr>
          <a:xfrm>
            <a:off x="0" y="0"/>
            <a:ext cx="9144000" cy="1157910"/>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endParaRPr lang="en-US" sz="2800" b="1" dirty="0">
              <a:latin typeface="Trebuchet MS" panose="020B0603020202020204" pitchFamily="34" charset="0"/>
            </a:endParaRPr>
          </a:p>
        </p:txBody>
      </p:sp>
      <p:pic>
        <p:nvPicPr>
          <p:cNvPr id="8" name="Picture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nvGrpSpPr>
          <p:cNvPr id="11" name="Group 10"/>
          <p:cNvGrpSpPr/>
          <p:nvPr/>
        </p:nvGrpSpPr>
        <p:grpSpPr>
          <a:xfrm>
            <a:off x="0" y="-46886"/>
            <a:ext cx="9144000" cy="1186753"/>
            <a:chOff x="0" y="-46886"/>
            <a:chExt cx="9144000" cy="1186753"/>
          </a:xfrm>
        </p:grpSpPr>
        <p:sp>
          <p:nvSpPr>
            <p:cNvPr id="12"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000" b="1" dirty="0" smtClean="0"/>
                <a:t/>
              </a:r>
              <a:br>
                <a:rPr lang="en-US" sz="2000" b="1" dirty="0" smtClean="0"/>
              </a:br>
              <a:r>
                <a:rPr lang="en-US" sz="2000" b="1" dirty="0" smtClean="0">
                  <a:latin typeface="Trebuchet MS" panose="020B0603020202020204" pitchFamily="34" charset="0"/>
                </a:rPr>
                <a:t>Including People with Disabilities: Public Health Workforce</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3" name="Pictur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pic>
        <p:nvPicPr>
          <p:cNvPr id="14" name="Picture 13" descr="S:\_Research &amp; Innovations\HealthMeet Operations\Final HM Product\Images\TheArcNC_5 - cropped.jpg"/>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318422" y="2833816"/>
            <a:ext cx="2598007" cy="1569308"/>
          </a:xfrm>
          <a:prstGeom prst="rect">
            <a:avLst/>
          </a:prstGeom>
          <a:noFill/>
          <a:ln>
            <a:noFill/>
          </a:ln>
        </p:spPr>
      </p:pic>
    </p:spTree>
    <p:extLst>
      <p:ext uri="{BB962C8B-B14F-4D97-AF65-F5344CB8AC3E}">
        <p14:creationId xmlns:p14="http://schemas.microsoft.com/office/powerpoint/2010/main" val="20889551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285750" indent="-285750"/>
            <a:r>
              <a:rPr lang="en-US" sz="1600" b="1" i="1" dirty="0">
                <a:latin typeface="Trebuchet MS" panose="020B0603020202020204" pitchFamily="34" charset="0"/>
              </a:rPr>
              <a:t>Including People with Disabilities: Public Health Workforce Competencies </a:t>
            </a:r>
            <a:r>
              <a:rPr lang="en-US" sz="1600" dirty="0">
                <a:latin typeface="Trebuchet MS" panose="020B0603020202020204" pitchFamily="34" charset="0"/>
              </a:rPr>
              <a:t>outlines recent advances in knowledge and practice skills that public health professionals need to include people with disabilities in the core public health functions - Assessment, Policy Development and Assurance </a:t>
            </a:r>
          </a:p>
          <a:p>
            <a:pPr marL="285750" indent="-285750"/>
            <a:r>
              <a:rPr lang="en-US" sz="1600" dirty="0" smtClean="0">
                <a:latin typeface="Trebuchet MS" panose="020B0603020202020204" pitchFamily="34" charset="0"/>
              </a:rPr>
              <a:t>The </a:t>
            </a:r>
            <a:r>
              <a:rPr lang="en-US" sz="1600" i="1" dirty="0" smtClean="0">
                <a:latin typeface="Trebuchet MS" panose="020B0603020202020204" pitchFamily="34" charset="0"/>
              </a:rPr>
              <a:t>Competencies</a:t>
            </a:r>
            <a:r>
              <a:rPr lang="en-US" sz="1600" dirty="0" smtClean="0">
                <a:latin typeface="Trebuchet MS" panose="020B0603020202020204" pitchFamily="34" charset="0"/>
              </a:rPr>
              <a:t> provide </a:t>
            </a:r>
            <a:r>
              <a:rPr lang="en-US" sz="1600" dirty="0">
                <a:latin typeface="Trebuchet MS" panose="020B0603020202020204" pitchFamily="34" charset="0"/>
              </a:rPr>
              <a:t>strategies to meet the competencies and real examples of how people with disabilities can be successfully included in public health activities </a:t>
            </a:r>
          </a:p>
          <a:p>
            <a:pPr marL="285750" indent="-285750"/>
            <a:r>
              <a:rPr lang="en-US" sz="1600" dirty="0">
                <a:latin typeface="Trebuchet MS" panose="020B0603020202020204" pitchFamily="34" charset="0"/>
              </a:rPr>
              <a:t>These </a:t>
            </a:r>
            <a:r>
              <a:rPr lang="en-US" sz="1600" i="1" dirty="0" smtClean="0">
                <a:latin typeface="Trebuchet MS" panose="020B0603020202020204" pitchFamily="34" charset="0"/>
              </a:rPr>
              <a:t>Competencies</a:t>
            </a:r>
            <a:r>
              <a:rPr lang="en-US" sz="1600" dirty="0" smtClean="0">
                <a:latin typeface="Trebuchet MS" panose="020B0603020202020204" pitchFamily="34" charset="0"/>
              </a:rPr>
              <a:t> </a:t>
            </a:r>
            <a:r>
              <a:rPr lang="en-US" sz="1600" dirty="0">
                <a:latin typeface="Trebuchet MS" panose="020B0603020202020204" pitchFamily="34" charset="0"/>
              </a:rPr>
              <a:t>align </a:t>
            </a:r>
            <a:r>
              <a:rPr lang="en-US" sz="1600" dirty="0" smtClean="0">
                <a:latin typeface="Trebuchet MS" panose="020B0603020202020204" pitchFamily="34" charset="0"/>
              </a:rPr>
              <a:t>with and compliment </a:t>
            </a:r>
            <a:r>
              <a:rPr lang="en-US" sz="1600" dirty="0">
                <a:latin typeface="Trebuchet MS" panose="020B0603020202020204" pitchFamily="34" charset="0"/>
              </a:rPr>
              <a:t>existing broad public health </a:t>
            </a:r>
            <a:r>
              <a:rPr lang="en-US" sz="1600" dirty="0" smtClean="0">
                <a:latin typeface="Trebuchet MS" panose="020B0603020202020204" pitchFamily="34" charset="0"/>
              </a:rPr>
              <a:t>competencies</a:t>
            </a:r>
            <a:endParaRPr lang="en-US" sz="1600" dirty="0">
              <a:latin typeface="Trebuchet MS" panose="020B0603020202020204" pitchFamily="34" charset="0"/>
            </a:endParaRPr>
          </a:p>
          <a:p>
            <a:pPr marL="285750" indent="-285750"/>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p:txBody>
      </p:sp>
      <p:sp>
        <p:nvSpPr>
          <p:cNvPr id="8" name="TextBox 7"/>
          <p:cNvSpPr txBox="1"/>
          <p:nvPr>
            <p:custDataLst>
              <p:tags r:id="rId1"/>
            </p:custDataLst>
          </p:nvPr>
        </p:nvSpPr>
        <p:spPr>
          <a:xfrm>
            <a:off x="74945" y="1129909"/>
            <a:ext cx="8211128" cy="461665"/>
          </a:xfrm>
          <a:prstGeom prst="rect">
            <a:avLst/>
          </a:prstGeom>
          <a:noFill/>
        </p:spPr>
        <p:txBody>
          <a:bodyPr wrap="square" rtlCol="0">
            <a:spAutoFit/>
          </a:bodyPr>
          <a:lstStyle/>
          <a:p>
            <a:r>
              <a:rPr lang="en-US" sz="2400" b="1" dirty="0" smtClean="0"/>
              <a:t>About the Competencies</a:t>
            </a:r>
            <a:endParaRPr lang="en-US" sz="2400" dirty="0"/>
          </a:p>
        </p:txBody>
      </p:sp>
      <p:sp>
        <p:nvSpPr>
          <p:cNvPr id="9" name="Title 1"/>
          <p:cNvSpPr>
            <a:spLocks noGrp="1"/>
          </p:cNvSpPr>
          <p:nvPr>
            <p:ph type="title"/>
            <p:custDataLst>
              <p:tags r:id="rId2"/>
            </p:custDataLst>
          </p:nvPr>
        </p:nvSpPr>
        <p:spPr>
          <a:xfrm>
            <a:off x="0" y="-74725"/>
            <a:ext cx="7886700" cy="1325563"/>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10" name="Picture 2" descr="HealthMee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custDataLst>
              <p:tags r:id="rId3"/>
            </p:custDataLst>
          </p:nvPr>
        </p:nvSpPr>
        <p:spPr>
          <a:xfrm>
            <a:off x="0" y="0"/>
            <a:ext cx="9144000" cy="1157910"/>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r>
              <a:rPr lang="en-US" sz="2800" b="1" dirty="0" smtClean="0">
                <a:latin typeface="Trebuchet MS" panose="020B0603020202020204" pitchFamily="34" charset="0"/>
              </a:rPr>
              <a:t>The Arc HealthMeet® Training</a:t>
            </a:r>
            <a:endParaRPr lang="en-US" sz="2800" b="1" dirty="0">
              <a:latin typeface="Trebuchet MS" panose="020B0603020202020204" pitchFamily="34" charset="0"/>
            </a:endParaRPr>
          </a:p>
        </p:txBody>
      </p:sp>
      <p:pic>
        <p:nvPicPr>
          <p:cNvPr id="7" name="Pictur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nvGrpSpPr>
          <p:cNvPr id="11" name="Group 10"/>
          <p:cNvGrpSpPr/>
          <p:nvPr/>
        </p:nvGrpSpPr>
        <p:grpSpPr>
          <a:xfrm>
            <a:off x="0" y="-46886"/>
            <a:ext cx="9144000" cy="1186753"/>
            <a:chOff x="0" y="-46886"/>
            <a:chExt cx="9144000" cy="1186753"/>
          </a:xfrm>
        </p:grpSpPr>
        <p:sp>
          <p:nvSpPr>
            <p:cNvPr id="12"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000" b="1" dirty="0" smtClean="0"/>
                <a:t/>
              </a:r>
              <a:br>
                <a:rPr lang="en-US" sz="2000" b="1" dirty="0" smtClean="0"/>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3" name="Pictur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spTree>
    <p:extLst>
      <p:ext uri="{BB962C8B-B14F-4D97-AF65-F5344CB8AC3E}">
        <p14:creationId xmlns:p14="http://schemas.microsoft.com/office/powerpoint/2010/main" val="2006795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custDataLst>
              <p:tags r:id="rId1"/>
            </p:custDataLst>
          </p:nvPr>
        </p:nvSpPr>
        <p:spPr>
          <a:xfrm>
            <a:off x="0" y="-74725"/>
            <a:ext cx="7886700" cy="1266789"/>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9" name="Picture 2" descr="HealthMee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custDataLst>
              <p:tags r:id="rId2"/>
            </p:custDataLst>
          </p:nvPr>
        </p:nvSpPr>
        <p:spPr>
          <a:xfrm>
            <a:off x="717657" y="1578708"/>
            <a:ext cx="5073544" cy="3539430"/>
          </a:xfrm>
          <a:prstGeom prst="rect">
            <a:avLst/>
          </a:prstGeom>
          <a:noFill/>
        </p:spPr>
        <p:txBody>
          <a:bodyPr wrap="square" rtlCol="0">
            <a:spAutoFit/>
          </a:bodyPr>
          <a:lstStyle/>
          <a:p>
            <a:r>
              <a:rPr lang="en-US" b="1" dirty="0" smtClean="0">
                <a:latin typeface="Trebuchet MS" panose="020B0603020202020204" pitchFamily="34" charset="0"/>
              </a:rPr>
              <a:t>Introduction</a:t>
            </a:r>
          </a:p>
          <a:p>
            <a:endParaRPr lang="en-US" sz="1600" b="1" dirty="0" smtClean="0">
              <a:latin typeface="Trebuchet MS" panose="020B0603020202020204" pitchFamily="34" charset="0"/>
            </a:endParaRPr>
          </a:p>
          <a:p>
            <a:r>
              <a:rPr lang="en-US" sz="1600" b="1" dirty="0" smtClean="0">
                <a:latin typeface="Trebuchet MS" panose="020B0603020202020204" pitchFamily="34" charset="0"/>
              </a:rPr>
              <a:t>Significance of Disability and Public Health </a:t>
            </a:r>
          </a:p>
          <a:p>
            <a:pPr marL="285750" indent="-285750">
              <a:buFont typeface="Arial" panose="020B0604020202020204" pitchFamily="34" charset="0"/>
              <a:buChar char="•"/>
            </a:pPr>
            <a:r>
              <a:rPr lang="en-US" sz="1600" dirty="0">
                <a:latin typeface="Trebuchet MS" panose="020B0603020202020204" pitchFamily="34" charset="0"/>
              </a:rPr>
              <a:t>People with </a:t>
            </a:r>
            <a:r>
              <a:rPr lang="en-US" sz="1600" dirty="0" smtClean="0">
                <a:latin typeface="Trebuchet MS" panose="020B0603020202020204" pitchFamily="34" charset="0"/>
              </a:rPr>
              <a:t>disabilities </a:t>
            </a:r>
            <a:r>
              <a:rPr lang="en-US" sz="1600" dirty="0">
                <a:latin typeface="Trebuchet MS" panose="020B0603020202020204" pitchFamily="34" charset="0"/>
              </a:rPr>
              <a:t>are a significant portion of the </a:t>
            </a:r>
            <a:r>
              <a:rPr lang="en-US" sz="1600" dirty="0" smtClean="0">
                <a:latin typeface="Trebuchet MS" panose="020B0603020202020204" pitchFamily="34" charset="0"/>
              </a:rPr>
              <a:t>community and </a:t>
            </a:r>
            <a:r>
              <a:rPr lang="en-US" sz="1600" dirty="0">
                <a:latin typeface="Trebuchet MS" panose="020B0603020202020204" pitchFamily="34" charset="0"/>
              </a:rPr>
              <a:t>one of the most marginalized groups in our </a:t>
            </a:r>
            <a:r>
              <a:rPr lang="en-US" sz="1600" dirty="0" smtClean="0">
                <a:latin typeface="Trebuchet MS" panose="020B0603020202020204" pitchFamily="34" charset="0"/>
              </a:rPr>
              <a:t>society</a:t>
            </a:r>
          </a:p>
          <a:p>
            <a:pPr marL="285750" indent="-285750">
              <a:buFont typeface="Arial" panose="020B0604020202020204" pitchFamily="34" charset="0"/>
              <a:buChar char="•"/>
            </a:pPr>
            <a:r>
              <a:rPr lang="en-US" sz="1600" dirty="0">
                <a:latin typeface="Trebuchet MS" panose="020B0603020202020204" pitchFamily="34" charset="0"/>
              </a:rPr>
              <a:t>Racial/ethnic minorities with ID and other disabilities may experience additional disparities</a:t>
            </a:r>
          </a:p>
          <a:p>
            <a:pPr marL="285750" indent="-285750">
              <a:buFont typeface="Arial" panose="020B0604020202020204" pitchFamily="34" charset="0"/>
              <a:buChar char="•"/>
            </a:pPr>
            <a:r>
              <a:rPr lang="en-US" sz="1600" dirty="0" smtClean="0">
                <a:latin typeface="Trebuchet MS" panose="020B0603020202020204" pitchFamily="34" charset="0"/>
              </a:rPr>
              <a:t>It </a:t>
            </a:r>
            <a:r>
              <a:rPr lang="en-US" sz="1600" dirty="0">
                <a:latin typeface="Trebuchet MS" panose="020B0603020202020204" pitchFamily="34" charset="0"/>
              </a:rPr>
              <a:t>is important for public health professionals to understand disability, ID and the related often preventable health conditions related to the is population</a:t>
            </a:r>
          </a:p>
          <a:p>
            <a:pPr marL="285750" indent="-285750">
              <a:buFont typeface="Arial" panose="020B0604020202020204" pitchFamily="34" charset="0"/>
              <a:buChar char="•"/>
            </a:pPr>
            <a:endParaRPr lang="en-US" sz="1600" dirty="0" smtClean="0">
              <a:latin typeface="Trebuchet MS" panose="020B0603020202020204" pitchFamily="34" charset="0"/>
            </a:endParaRPr>
          </a:p>
          <a:p>
            <a:endParaRPr lang="en-US" sz="1600" dirty="0">
              <a:latin typeface="Trebuchet MS" panose="020B0603020202020204" pitchFamily="34" charset="0"/>
            </a:endParaRPr>
          </a:p>
        </p:txBody>
      </p:sp>
      <p:sp>
        <p:nvSpPr>
          <p:cNvPr id="7" name="Title 1"/>
          <p:cNvSpPr txBox="1">
            <a:spLocks/>
          </p:cNvSpPr>
          <p:nvPr>
            <p:custDataLst>
              <p:tags r:id="rId3"/>
            </p:custDataLst>
          </p:nvPr>
        </p:nvSpPr>
        <p:spPr>
          <a:xfrm>
            <a:off x="0" y="1"/>
            <a:ext cx="9144000" cy="1136822"/>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r>
              <a:rPr lang="en-US" sz="2800" b="1" dirty="0" smtClean="0">
                <a:latin typeface="Trebuchet MS" panose="020B0603020202020204" pitchFamily="34" charset="0"/>
              </a:rPr>
              <a:t>The Arc HealthMeet® Training</a:t>
            </a:r>
            <a:endParaRPr lang="en-US" sz="2800" b="1" dirty="0">
              <a:latin typeface="Trebuchet MS" panose="020B0603020202020204" pitchFamily="34" charset="0"/>
            </a:endParaRPr>
          </a:p>
        </p:txBody>
      </p:sp>
      <p:grpSp>
        <p:nvGrpSpPr>
          <p:cNvPr id="10" name="Group 9"/>
          <p:cNvGrpSpPr/>
          <p:nvPr/>
        </p:nvGrpSpPr>
        <p:grpSpPr>
          <a:xfrm>
            <a:off x="0" y="-46886"/>
            <a:ext cx="9144000" cy="1204796"/>
            <a:chOff x="0" y="-46886"/>
            <a:chExt cx="9144000" cy="1186753"/>
          </a:xfrm>
        </p:grpSpPr>
        <p:sp>
          <p:nvSpPr>
            <p:cNvPr id="11"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000" b="1" dirty="0" smtClean="0"/>
                <a:t/>
              </a:r>
              <a:br>
                <a:rPr lang="en-US" sz="2000" b="1" dirty="0" smtClean="0"/>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pic>
        <p:nvPicPr>
          <p:cNvPr id="2" name="Picture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280689" y="1911178"/>
            <a:ext cx="2522923" cy="1658822"/>
          </a:xfrm>
          <a:prstGeom prst="rect">
            <a:avLst/>
          </a:prstGeom>
        </p:spPr>
      </p:pic>
    </p:spTree>
    <p:extLst>
      <p:ext uri="{BB962C8B-B14F-4D97-AF65-F5344CB8AC3E}">
        <p14:creationId xmlns:p14="http://schemas.microsoft.com/office/powerpoint/2010/main" val="5318033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custDataLst>
              <p:tags r:id="rId1"/>
            </p:custDataLst>
          </p:nvPr>
        </p:nvSpPr>
        <p:spPr>
          <a:xfrm>
            <a:off x="0" y="-74725"/>
            <a:ext cx="7886700" cy="1325563"/>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9" name="Picture 2" descr="HealthMee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custDataLst>
              <p:tags r:id="rId2"/>
            </p:custDataLst>
          </p:nvPr>
        </p:nvSpPr>
        <p:spPr>
          <a:xfrm>
            <a:off x="717656" y="1578708"/>
            <a:ext cx="7746406" cy="2554545"/>
          </a:xfrm>
          <a:prstGeom prst="rect">
            <a:avLst/>
          </a:prstGeom>
          <a:noFill/>
        </p:spPr>
        <p:txBody>
          <a:bodyPr wrap="square" rtlCol="0">
            <a:spAutoFit/>
          </a:bodyPr>
          <a:lstStyle/>
          <a:p>
            <a:r>
              <a:rPr lang="en-US" sz="1600" b="1" dirty="0" smtClean="0">
                <a:latin typeface="Trebuchet MS" panose="020B0603020202020204" pitchFamily="34" charset="0"/>
              </a:rPr>
              <a:t>Definitions of Disability </a:t>
            </a:r>
          </a:p>
          <a:p>
            <a:pPr marL="285750" lvl="0" indent="-285750">
              <a:buFont typeface="Arial" panose="020B0604020202020204" pitchFamily="34" charset="0"/>
              <a:buChar char="•"/>
            </a:pPr>
            <a:r>
              <a:rPr lang="en-US" sz="1600" dirty="0" smtClean="0">
                <a:latin typeface="Trebuchet MS" panose="020B0603020202020204" pitchFamily="34" charset="0"/>
              </a:rPr>
              <a:t>“</a:t>
            </a:r>
            <a:r>
              <a:rPr lang="en-US" sz="1600" dirty="0">
                <a:latin typeface="Trebuchet MS" panose="020B0603020202020204" pitchFamily="34" charset="0"/>
              </a:rPr>
              <a:t>Disability” can be used in different contexts by health professionals, disability advocates, or others</a:t>
            </a:r>
          </a:p>
          <a:p>
            <a:pPr marL="285750" lvl="0" indent="-285750">
              <a:buFont typeface="Arial" panose="020B0604020202020204" pitchFamily="34" charset="0"/>
              <a:buChar char="•"/>
            </a:pPr>
            <a:r>
              <a:rPr lang="en-US" sz="1600" dirty="0" smtClean="0">
                <a:latin typeface="Trebuchet MS" panose="020B0603020202020204" pitchFamily="34" charset="0"/>
              </a:rPr>
              <a:t>There is no </a:t>
            </a:r>
            <a:r>
              <a:rPr lang="en-US" sz="1600" dirty="0" smtClean="0">
                <a:latin typeface="Trebuchet MS" panose="020B0603020202020204" pitchFamily="34" charset="0"/>
              </a:rPr>
              <a:t>one </a:t>
            </a:r>
            <a:r>
              <a:rPr lang="en-US" sz="1600" dirty="0">
                <a:latin typeface="Trebuchet MS" panose="020B0603020202020204" pitchFamily="34" charset="0"/>
              </a:rPr>
              <a:t>single definition </a:t>
            </a:r>
            <a:endParaRPr lang="en-US" sz="1600" dirty="0" smtClean="0">
              <a:latin typeface="Trebuchet MS" panose="020B0603020202020204" pitchFamily="34" charset="0"/>
            </a:endParaRPr>
          </a:p>
          <a:p>
            <a:pPr marL="285750" indent="-285750">
              <a:buFont typeface="Arial" panose="020B0604020202020204" pitchFamily="34" charset="0"/>
              <a:buChar char="•"/>
            </a:pPr>
            <a:r>
              <a:rPr lang="en-US" sz="1600" dirty="0">
                <a:latin typeface="Trebuchet MS" panose="020B0603020202020204" pitchFamily="34" charset="0"/>
              </a:rPr>
              <a:t>Disability is not just a health problem</a:t>
            </a:r>
          </a:p>
          <a:p>
            <a:pPr marL="285750" lvl="0" indent="-285750">
              <a:buFont typeface="Arial" panose="020B0604020202020204" pitchFamily="34" charset="0"/>
              <a:buChar char="•"/>
            </a:pPr>
            <a:r>
              <a:rPr lang="en-US" sz="1600" dirty="0">
                <a:latin typeface="Trebuchet MS" panose="020B0603020202020204" pitchFamily="34" charset="0"/>
              </a:rPr>
              <a:t>Disabilities can be physical, communicative, cognitive, or be caused by mental illness</a:t>
            </a:r>
          </a:p>
          <a:p>
            <a:pPr marL="285750" lvl="0" indent="-285750">
              <a:buFont typeface="Arial" panose="020B0604020202020204" pitchFamily="34" charset="0"/>
              <a:buChar char="•"/>
            </a:pPr>
            <a:endParaRPr lang="en-US" sz="1600" dirty="0">
              <a:latin typeface="Trebuchet MS" panose="020B0603020202020204" pitchFamily="34" charset="0"/>
            </a:endParaRPr>
          </a:p>
          <a:p>
            <a:pPr marL="285750" indent="-285750">
              <a:buFont typeface="Arial" panose="020B0604020202020204" pitchFamily="34" charset="0"/>
              <a:buChar char="•"/>
            </a:pPr>
            <a:endParaRPr lang="en-US" sz="1600" dirty="0" smtClean="0">
              <a:latin typeface="Trebuchet MS" panose="020B0603020202020204" pitchFamily="34" charset="0"/>
            </a:endParaRPr>
          </a:p>
          <a:p>
            <a:endParaRPr lang="en-US" sz="1600" dirty="0">
              <a:latin typeface="Trebuchet MS" panose="020B0603020202020204" pitchFamily="34" charset="0"/>
            </a:endParaRPr>
          </a:p>
        </p:txBody>
      </p:sp>
      <p:sp>
        <p:nvSpPr>
          <p:cNvPr id="6" name="Title 1"/>
          <p:cNvSpPr txBox="1">
            <a:spLocks/>
          </p:cNvSpPr>
          <p:nvPr>
            <p:custDataLst>
              <p:tags r:id="rId3"/>
            </p:custDataLst>
          </p:nvPr>
        </p:nvSpPr>
        <p:spPr>
          <a:xfrm>
            <a:off x="0" y="0"/>
            <a:ext cx="9144000" cy="1157910"/>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endParaRPr lang="en-US" sz="2800" b="1" dirty="0">
              <a:latin typeface="Trebuchet MS" panose="020B0603020202020204" pitchFamily="34" charset="0"/>
            </a:endParaRPr>
          </a:p>
        </p:txBody>
      </p:sp>
      <p:pic>
        <p:nvPicPr>
          <p:cNvPr id="7" name="Pictur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nvGrpSpPr>
          <p:cNvPr id="10" name="Group 9"/>
          <p:cNvGrpSpPr/>
          <p:nvPr/>
        </p:nvGrpSpPr>
        <p:grpSpPr>
          <a:xfrm>
            <a:off x="0" y="-46886"/>
            <a:ext cx="9144000" cy="1186753"/>
            <a:chOff x="0" y="-46886"/>
            <a:chExt cx="9144000" cy="1186753"/>
          </a:xfrm>
        </p:grpSpPr>
        <p:sp>
          <p:nvSpPr>
            <p:cNvPr id="11"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000" b="1" dirty="0" smtClean="0"/>
                <a:t/>
              </a:r>
              <a:br>
                <a:rPr lang="en-US" sz="2000" b="1" dirty="0" smtClean="0"/>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pic>
        <p:nvPicPr>
          <p:cNvPr id="2" name="Picture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56325" y="4000255"/>
            <a:ext cx="4162425" cy="2343150"/>
          </a:xfrm>
          <a:prstGeom prst="rect">
            <a:avLst/>
          </a:prstGeom>
        </p:spPr>
      </p:pic>
    </p:spTree>
    <p:extLst>
      <p:ext uri="{BB962C8B-B14F-4D97-AF65-F5344CB8AC3E}">
        <p14:creationId xmlns:p14="http://schemas.microsoft.com/office/powerpoint/2010/main" val="39719915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custDataLst>
              <p:tags r:id="rId1"/>
            </p:custDataLst>
          </p:nvPr>
        </p:nvSpPr>
        <p:spPr>
          <a:xfrm>
            <a:off x="0" y="-74725"/>
            <a:ext cx="7886700" cy="1325563"/>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9" name="Picture 2" descr="HealthMee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custDataLst>
              <p:tags r:id="rId2"/>
            </p:custDataLst>
          </p:nvPr>
        </p:nvSpPr>
        <p:spPr>
          <a:xfrm>
            <a:off x="717656" y="1578708"/>
            <a:ext cx="7746406" cy="3908762"/>
          </a:xfrm>
          <a:prstGeom prst="rect">
            <a:avLst/>
          </a:prstGeom>
          <a:noFill/>
        </p:spPr>
        <p:txBody>
          <a:bodyPr wrap="square" rtlCol="0">
            <a:spAutoFit/>
          </a:bodyPr>
          <a:lstStyle/>
          <a:p>
            <a:r>
              <a:rPr lang="en-US" sz="1600" b="1" dirty="0">
                <a:latin typeface="Trebuchet MS" panose="020B0603020202020204" pitchFamily="34" charset="0"/>
              </a:rPr>
              <a:t>Definitions of Disability</a:t>
            </a:r>
            <a:r>
              <a:rPr lang="en-US" sz="1600" b="1" baseline="30000" dirty="0">
                <a:latin typeface="Trebuchet MS" panose="020B0603020202020204" pitchFamily="34" charset="0"/>
              </a:rPr>
              <a:t> </a:t>
            </a:r>
          </a:p>
          <a:p>
            <a:pPr marL="342900" indent="-342900" fontAlgn="base">
              <a:buFont typeface="Arial" panose="020B0604020202020204" pitchFamily="34" charset="0"/>
              <a:buChar char="•"/>
            </a:pPr>
            <a:r>
              <a:rPr lang="en-US" sz="1600" i="1" dirty="0" smtClean="0">
                <a:latin typeface="Trebuchet MS" panose="020B0603020202020204" pitchFamily="34" charset="0"/>
              </a:rPr>
              <a:t>Intellectual disability can be defined as </a:t>
            </a:r>
            <a:r>
              <a:rPr lang="en-US" sz="1600" i="1" dirty="0">
                <a:latin typeface="Trebuchet MS" panose="020B0603020202020204" pitchFamily="34" charset="0"/>
              </a:rPr>
              <a:t>a below-average cognitive ability with three (3) characteristics:</a:t>
            </a:r>
          </a:p>
          <a:p>
            <a:pPr marL="800100" lvl="1" indent="-342900" fontAlgn="base">
              <a:buFont typeface="Arial" panose="020B0604020202020204" pitchFamily="34" charset="0"/>
              <a:buChar char="•"/>
            </a:pPr>
            <a:r>
              <a:rPr lang="en-US" sz="1400" dirty="0">
                <a:latin typeface="Trebuchet MS" panose="020B0603020202020204" pitchFamily="34" charset="0"/>
              </a:rPr>
              <a:t>Intelligent quotient (or I.Q.) is between 70-75 or below</a:t>
            </a:r>
          </a:p>
          <a:p>
            <a:pPr marL="800100" lvl="1" indent="-342900" fontAlgn="base">
              <a:buFont typeface="Arial" panose="020B0604020202020204" pitchFamily="34" charset="0"/>
              <a:buChar char="•"/>
            </a:pPr>
            <a:r>
              <a:rPr lang="en-US" sz="1400" dirty="0">
                <a:latin typeface="Trebuchet MS" panose="020B0603020202020204" pitchFamily="34" charset="0"/>
              </a:rPr>
              <a:t>Significant limitations in adaptive behaviors (the ability to adapt and carry on everyday life activities such as self-care, socializing, communicating, etc.)</a:t>
            </a:r>
          </a:p>
          <a:p>
            <a:pPr marL="800100" lvl="1" indent="-342900" fontAlgn="base">
              <a:buFont typeface="Arial" panose="020B0604020202020204" pitchFamily="34" charset="0"/>
              <a:buChar char="•"/>
            </a:pPr>
            <a:r>
              <a:rPr lang="en-US" sz="1400" dirty="0">
                <a:latin typeface="Trebuchet MS" panose="020B0603020202020204" pitchFamily="34" charset="0"/>
              </a:rPr>
              <a:t>The onset of the disability occurs before age </a:t>
            </a:r>
            <a:r>
              <a:rPr lang="en-US" sz="1400" dirty="0" smtClean="0">
                <a:latin typeface="Trebuchet MS" panose="020B0603020202020204" pitchFamily="34" charset="0"/>
              </a:rPr>
              <a:t>18</a:t>
            </a:r>
          </a:p>
          <a:p>
            <a:pPr marL="342900" indent="-342900" fontAlgn="base">
              <a:buFont typeface="Arial" panose="020B0604020202020204" pitchFamily="34" charset="0"/>
              <a:buChar char="•"/>
            </a:pPr>
            <a:r>
              <a:rPr lang="en-US" sz="1600" dirty="0" smtClean="0">
                <a:latin typeface="Trebuchet MS" panose="020B0603020202020204" pitchFamily="34" charset="0"/>
              </a:rPr>
              <a:t>Sometimes intellectual disability is also referred to as </a:t>
            </a:r>
            <a:r>
              <a:rPr lang="en-US" sz="1600" b="1" i="1" dirty="0" smtClean="0">
                <a:latin typeface="Trebuchet MS" panose="020B0603020202020204" pitchFamily="34" charset="0"/>
              </a:rPr>
              <a:t>developmental disability (DD)</a:t>
            </a:r>
          </a:p>
          <a:p>
            <a:pPr marL="342900" indent="-342900" fontAlgn="base">
              <a:buFont typeface="Arial" panose="020B0604020202020204" pitchFamily="34" charset="0"/>
              <a:buChar char="•"/>
            </a:pPr>
            <a:r>
              <a:rPr lang="en-US" sz="1600" dirty="0">
                <a:latin typeface="Trebuchet MS" panose="020B0603020202020204" pitchFamily="34" charset="0"/>
              </a:rPr>
              <a:t>The major differences between ID and DD are in the:</a:t>
            </a:r>
          </a:p>
          <a:p>
            <a:pPr marL="800100" lvl="1" indent="-342900" fontAlgn="base">
              <a:buFont typeface="Arial" panose="020B0604020202020204" pitchFamily="34" charset="0"/>
              <a:buChar char="•"/>
            </a:pPr>
            <a:r>
              <a:rPr lang="en-US" sz="1600" dirty="0">
                <a:latin typeface="Trebuchet MS" panose="020B0603020202020204" pitchFamily="34" charset="0"/>
              </a:rPr>
              <a:t> age of onset</a:t>
            </a:r>
          </a:p>
          <a:p>
            <a:pPr marL="800100" lvl="1" indent="-342900" fontAlgn="base">
              <a:buFont typeface="Arial" panose="020B0604020202020204" pitchFamily="34" charset="0"/>
              <a:buChar char="•"/>
            </a:pPr>
            <a:r>
              <a:rPr lang="en-US" sz="1600" dirty="0">
                <a:latin typeface="Trebuchet MS" panose="020B0603020202020204" pitchFamily="34" charset="0"/>
              </a:rPr>
              <a:t> severity of limitations, and</a:t>
            </a:r>
          </a:p>
          <a:p>
            <a:pPr marL="800100" lvl="1" indent="-342900" fontAlgn="base">
              <a:buFont typeface="Arial" panose="020B0604020202020204" pitchFamily="34" charset="0"/>
              <a:buChar char="•"/>
            </a:pPr>
            <a:r>
              <a:rPr lang="en-US" sz="1600" dirty="0">
                <a:latin typeface="Trebuchet MS" panose="020B0603020202020204" pitchFamily="34" charset="0"/>
              </a:rPr>
              <a:t> fact that a person with a developmental disability definition may or may not have a low I.Q.</a:t>
            </a:r>
          </a:p>
          <a:p>
            <a:pPr marL="342900" indent="-342900" fontAlgn="base">
              <a:buFont typeface="Arial" panose="020B0604020202020204" pitchFamily="34" charset="0"/>
              <a:buChar char="•"/>
            </a:pPr>
            <a:endParaRPr lang="en-US" sz="1600" b="1" i="1" dirty="0" smtClean="0">
              <a:latin typeface="Trebuchet MS" panose="020B0603020202020204" pitchFamily="34" charset="0"/>
            </a:endParaRPr>
          </a:p>
          <a:p>
            <a:pPr lvl="1" fontAlgn="base"/>
            <a:endParaRPr lang="en-US" sz="1600" dirty="0" smtClean="0">
              <a:latin typeface="Trebuchet MS" panose="020B0603020202020204" pitchFamily="34" charset="0"/>
            </a:endParaRPr>
          </a:p>
        </p:txBody>
      </p:sp>
      <p:sp>
        <p:nvSpPr>
          <p:cNvPr id="6" name="Title 1"/>
          <p:cNvSpPr txBox="1">
            <a:spLocks/>
          </p:cNvSpPr>
          <p:nvPr>
            <p:custDataLst>
              <p:tags r:id="rId3"/>
            </p:custDataLst>
          </p:nvPr>
        </p:nvSpPr>
        <p:spPr>
          <a:xfrm>
            <a:off x="0" y="0"/>
            <a:ext cx="9144000" cy="1157910"/>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endParaRPr lang="en-US" sz="2800" b="1" dirty="0">
              <a:latin typeface="Trebuchet MS" panose="020B0603020202020204" pitchFamily="34" charset="0"/>
            </a:endParaRPr>
          </a:p>
        </p:txBody>
      </p:sp>
      <p:pic>
        <p:nvPicPr>
          <p:cNvPr id="7" name="Pictur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nvGrpSpPr>
          <p:cNvPr id="10" name="Group 9"/>
          <p:cNvGrpSpPr/>
          <p:nvPr/>
        </p:nvGrpSpPr>
        <p:grpSpPr>
          <a:xfrm>
            <a:off x="0" y="-46886"/>
            <a:ext cx="9144000" cy="1186753"/>
            <a:chOff x="0" y="-46886"/>
            <a:chExt cx="9144000" cy="1186753"/>
          </a:xfrm>
        </p:grpSpPr>
        <p:sp>
          <p:nvSpPr>
            <p:cNvPr id="11"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000" b="1" dirty="0" smtClean="0"/>
                <a:t/>
              </a:r>
              <a:br>
                <a:rPr lang="en-US" sz="2000" b="1" dirty="0" smtClean="0"/>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spTree>
    <p:extLst>
      <p:ext uri="{BB962C8B-B14F-4D97-AF65-F5344CB8AC3E}">
        <p14:creationId xmlns:p14="http://schemas.microsoft.com/office/powerpoint/2010/main" val="36764868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custDataLst>
              <p:tags r:id="rId1"/>
            </p:custDataLst>
          </p:nvPr>
        </p:nvSpPr>
        <p:spPr>
          <a:xfrm>
            <a:off x="0" y="-74725"/>
            <a:ext cx="7886700" cy="1325563"/>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9" name="Picture 2" descr="HealthMee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custDataLst>
              <p:tags r:id="rId2"/>
            </p:custDataLst>
          </p:nvPr>
        </p:nvSpPr>
        <p:spPr>
          <a:xfrm>
            <a:off x="698606" y="1297724"/>
            <a:ext cx="3244744" cy="3211135"/>
          </a:xfrm>
          <a:prstGeom prst="rect">
            <a:avLst/>
          </a:prstGeom>
          <a:noFill/>
        </p:spPr>
        <p:txBody>
          <a:bodyPr wrap="square" rtlCol="0">
            <a:spAutoFit/>
          </a:bodyPr>
          <a:lstStyle/>
          <a:p>
            <a:r>
              <a:rPr lang="en-US" sz="1600" b="1" dirty="0" smtClean="0">
                <a:latin typeface="Trebuchet MS" panose="020B0603020202020204" pitchFamily="34" charset="0"/>
              </a:rPr>
              <a:t>Prevalence of Adults with ID </a:t>
            </a:r>
            <a:r>
              <a:rPr lang="en-US" sz="1600" b="1" dirty="0">
                <a:latin typeface="Trebuchet MS" panose="020B0603020202020204" pitchFamily="34" charset="0"/>
              </a:rPr>
              <a:t>in the U.S</a:t>
            </a:r>
            <a:r>
              <a:rPr lang="en-US" sz="1600" b="1" dirty="0" smtClean="0">
                <a:latin typeface="Trebuchet MS" panose="020B0603020202020204" pitchFamily="34" charset="0"/>
              </a:rPr>
              <a:t>.</a:t>
            </a:r>
          </a:p>
          <a:p>
            <a:endParaRPr lang="en-US" sz="1600" b="1" dirty="0">
              <a:latin typeface="Trebuchet MS" panose="020B0603020202020204" pitchFamily="34" charset="0"/>
            </a:endParaRPr>
          </a:p>
          <a:p>
            <a:pPr marL="285750" indent="-285750">
              <a:buFont typeface="Arial" panose="020B0604020202020204" pitchFamily="34" charset="0"/>
              <a:buChar char="•"/>
            </a:pPr>
            <a:r>
              <a:rPr lang="en-US" sz="1600" dirty="0" smtClean="0">
                <a:latin typeface="Trebuchet MS" panose="020B0603020202020204" pitchFamily="34" charset="0"/>
              </a:rPr>
              <a:t>Data </a:t>
            </a:r>
            <a:r>
              <a:rPr lang="en-US" sz="1600" dirty="0">
                <a:latin typeface="Trebuchet MS" panose="020B0603020202020204" pitchFamily="34" charset="0"/>
              </a:rPr>
              <a:t>show that over 56.7 million Americans have a </a:t>
            </a:r>
            <a:r>
              <a:rPr lang="en-US" sz="1600" dirty="0" smtClean="0">
                <a:latin typeface="Trebuchet MS" panose="020B0603020202020204" pitchFamily="34" charset="0"/>
              </a:rPr>
              <a:t>disability</a:t>
            </a:r>
          </a:p>
          <a:p>
            <a:pPr marL="285750" indent="-285750">
              <a:buFont typeface="Arial" panose="020B0604020202020204" pitchFamily="34" charset="0"/>
              <a:buChar char="•"/>
            </a:pPr>
            <a:r>
              <a:rPr lang="en-US" sz="1600" dirty="0" smtClean="0">
                <a:latin typeface="Trebuchet MS" panose="020B0603020202020204" pitchFamily="34" charset="0"/>
              </a:rPr>
              <a:t>Between </a:t>
            </a:r>
            <a:r>
              <a:rPr lang="en-US" sz="1600" dirty="0">
                <a:latin typeface="Trebuchet MS" panose="020B0603020202020204" pitchFamily="34" charset="0"/>
              </a:rPr>
              <a:t>one </a:t>
            </a:r>
            <a:r>
              <a:rPr lang="en-US" sz="1600" dirty="0" smtClean="0">
                <a:latin typeface="Trebuchet MS" panose="020B0603020202020204" pitchFamily="34" charset="0"/>
              </a:rPr>
              <a:t>1% - 3% of </a:t>
            </a:r>
            <a:r>
              <a:rPr lang="en-US" sz="1600" dirty="0">
                <a:latin typeface="Trebuchet MS" panose="020B0603020202020204" pitchFamily="34" charset="0"/>
              </a:rPr>
              <a:t>Americans have intellectual </a:t>
            </a:r>
            <a:r>
              <a:rPr lang="en-US" sz="1600" dirty="0" smtClean="0">
                <a:latin typeface="Trebuchet MS" panose="020B0603020202020204" pitchFamily="34" charset="0"/>
              </a:rPr>
              <a:t>disability (ID)</a:t>
            </a:r>
          </a:p>
          <a:p>
            <a:pPr marL="285750" indent="-285750">
              <a:buFont typeface="Arial" panose="020B0604020202020204" pitchFamily="34" charset="0"/>
              <a:buChar char="•"/>
            </a:pPr>
            <a:endParaRPr lang="en-US" sz="1600" dirty="0" smtClean="0">
              <a:latin typeface="Trebuchet MS" panose="020B0603020202020204" pitchFamily="34" charset="0"/>
            </a:endParaRPr>
          </a:p>
          <a:p>
            <a:pPr marL="285750" indent="-285750">
              <a:buFont typeface="Arial" panose="020B0604020202020204" pitchFamily="34" charset="0"/>
              <a:buChar char="•"/>
            </a:pPr>
            <a:endParaRPr lang="en-US" sz="1600" baseline="30000" dirty="0">
              <a:latin typeface="Trebuchet MS" panose="020B0603020202020204" pitchFamily="34" charset="0"/>
            </a:endParaRPr>
          </a:p>
          <a:p>
            <a:pPr marL="285750" indent="-285750">
              <a:buFont typeface="Arial" panose="020B0604020202020204" pitchFamily="34" charset="0"/>
              <a:buChar char="•"/>
            </a:pPr>
            <a:endParaRPr lang="en-US" sz="1600" dirty="0" smtClean="0">
              <a:latin typeface="Trebuchet MS" panose="020B0603020202020204" pitchFamily="34" charset="0"/>
            </a:endParaRPr>
          </a:p>
          <a:p>
            <a:endParaRPr lang="en-US" sz="1600" dirty="0">
              <a:latin typeface="Trebuchet MS" panose="020B0603020202020204" pitchFamily="34" charset="0"/>
            </a:endParaRPr>
          </a:p>
        </p:txBody>
      </p:sp>
      <p:sp>
        <p:nvSpPr>
          <p:cNvPr id="7" name="Title 1"/>
          <p:cNvSpPr txBox="1">
            <a:spLocks/>
          </p:cNvSpPr>
          <p:nvPr>
            <p:custDataLst>
              <p:tags r:id="rId3"/>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r>
              <a:rPr lang="en-US" sz="2800" b="1" dirty="0" smtClean="0">
                <a:latin typeface="Trebuchet MS" panose="020B0603020202020204" pitchFamily="34" charset="0"/>
              </a:rPr>
              <a:t>The Arc HealthMeet® Training</a:t>
            </a:r>
            <a:endParaRPr lang="en-US" sz="2800" b="1" dirty="0">
              <a:latin typeface="Trebuchet MS" panose="020B0603020202020204" pitchFamily="34" charset="0"/>
            </a:endParaRPr>
          </a:p>
        </p:txBody>
      </p:sp>
      <p:grpSp>
        <p:nvGrpSpPr>
          <p:cNvPr id="10" name="Group 9"/>
          <p:cNvGrpSpPr/>
          <p:nvPr/>
        </p:nvGrpSpPr>
        <p:grpSpPr>
          <a:xfrm>
            <a:off x="0" y="-46886"/>
            <a:ext cx="9144000" cy="1204796"/>
            <a:chOff x="0" y="-46886"/>
            <a:chExt cx="9144000" cy="1186753"/>
          </a:xfrm>
        </p:grpSpPr>
        <p:sp>
          <p:nvSpPr>
            <p:cNvPr id="11"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000" b="1" dirty="0" smtClean="0"/>
                <a:t/>
              </a:r>
              <a:br>
                <a:rPr lang="en-US" sz="2000" b="1" dirty="0" smtClean="0"/>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pic>
        <p:nvPicPr>
          <p:cNvPr id="3" name="Picture 2"/>
          <p:cNvPicPr>
            <a:picLocks noChangeAspect="1"/>
          </p:cNvPicPr>
          <p:nvPr/>
        </p:nvPicPr>
        <p:blipFill>
          <a:blip r:embed="rId9"/>
          <a:stretch>
            <a:fillRect/>
          </a:stretch>
        </p:blipFill>
        <p:spPr>
          <a:xfrm>
            <a:off x="3943350" y="1578708"/>
            <a:ext cx="5176194" cy="3723769"/>
          </a:xfrm>
          <a:prstGeom prst="rect">
            <a:avLst/>
          </a:prstGeom>
        </p:spPr>
      </p:pic>
      <p:sp>
        <p:nvSpPr>
          <p:cNvPr id="4" name="TextBox 3"/>
          <p:cNvSpPr txBox="1"/>
          <p:nvPr/>
        </p:nvSpPr>
        <p:spPr>
          <a:xfrm>
            <a:off x="5225749" y="5491847"/>
            <a:ext cx="2611395" cy="461665"/>
          </a:xfrm>
          <a:prstGeom prst="rect">
            <a:avLst/>
          </a:prstGeom>
          <a:noFill/>
        </p:spPr>
        <p:txBody>
          <a:bodyPr wrap="square" rtlCol="0">
            <a:spAutoFit/>
          </a:bodyPr>
          <a:lstStyle/>
          <a:p>
            <a:r>
              <a:rPr lang="en-US" sz="1200" dirty="0" smtClean="0"/>
              <a:t>Source: National Core Indicators (NCI), 2013</a:t>
            </a:r>
            <a:endParaRPr lang="en-US" sz="1200" dirty="0"/>
          </a:p>
        </p:txBody>
      </p:sp>
    </p:spTree>
    <p:extLst>
      <p:ext uri="{BB962C8B-B14F-4D97-AF65-F5344CB8AC3E}">
        <p14:creationId xmlns:p14="http://schemas.microsoft.com/office/powerpoint/2010/main" val="23715506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custDataLst>
              <p:tags r:id="rId1"/>
            </p:custDataLst>
          </p:nvPr>
        </p:nvSpPr>
        <p:spPr>
          <a:xfrm>
            <a:off x="0" y="-74725"/>
            <a:ext cx="7886700" cy="1325563"/>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9" name="Picture 2" descr="HealthMee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custDataLst>
              <p:tags r:id="rId2"/>
            </p:custDataLst>
          </p:nvPr>
        </p:nvSpPr>
        <p:spPr>
          <a:xfrm>
            <a:off x="717656" y="1578708"/>
            <a:ext cx="7746406" cy="2718693"/>
          </a:xfrm>
          <a:prstGeom prst="rect">
            <a:avLst/>
          </a:prstGeom>
          <a:noFill/>
        </p:spPr>
        <p:txBody>
          <a:bodyPr wrap="square" rtlCol="0">
            <a:spAutoFit/>
          </a:bodyPr>
          <a:lstStyle/>
          <a:p>
            <a:r>
              <a:rPr lang="en-US" sz="1600" b="1" dirty="0" smtClean="0">
                <a:latin typeface="Trebuchet MS" panose="020B0603020202020204" pitchFamily="34" charset="0"/>
              </a:rPr>
              <a:t>Adults with ID </a:t>
            </a:r>
            <a:r>
              <a:rPr lang="en-US" sz="1600" b="1" dirty="0">
                <a:latin typeface="Trebuchet MS" panose="020B0603020202020204" pitchFamily="34" charset="0"/>
              </a:rPr>
              <a:t>in the U.S.</a:t>
            </a:r>
          </a:p>
          <a:p>
            <a:pPr marL="285750" indent="-285750">
              <a:buFont typeface="Arial" panose="020B0604020202020204" pitchFamily="34" charset="0"/>
              <a:buChar char="•"/>
            </a:pPr>
            <a:r>
              <a:rPr lang="en-US" sz="1600" dirty="0" smtClean="0">
                <a:latin typeface="Trebuchet MS" panose="020B0603020202020204" pitchFamily="34" charset="0"/>
              </a:rPr>
              <a:t>There </a:t>
            </a:r>
            <a:r>
              <a:rPr lang="en-US" sz="1600" dirty="0">
                <a:latin typeface="Trebuchet MS" panose="020B0603020202020204" pitchFamily="34" charset="0"/>
              </a:rPr>
              <a:t>are many causes of intellectual </a:t>
            </a:r>
            <a:r>
              <a:rPr lang="en-US" sz="1600" dirty="0" smtClean="0">
                <a:latin typeface="Trebuchet MS" panose="020B0603020202020204" pitchFamily="34" charset="0"/>
              </a:rPr>
              <a:t>disability</a:t>
            </a:r>
          </a:p>
          <a:p>
            <a:pPr marL="285750" indent="-285750">
              <a:buFont typeface="Arial" panose="020B0604020202020204" pitchFamily="34" charset="0"/>
              <a:buChar char="•"/>
            </a:pPr>
            <a:r>
              <a:rPr lang="en-US" sz="1600" dirty="0" smtClean="0">
                <a:latin typeface="Trebuchet MS" panose="020B0603020202020204" pitchFamily="34" charset="0"/>
              </a:rPr>
              <a:t>The </a:t>
            </a:r>
            <a:r>
              <a:rPr lang="en-US" sz="1600" dirty="0">
                <a:latin typeface="Trebuchet MS" panose="020B0603020202020204" pitchFamily="34" charset="0"/>
              </a:rPr>
              <a:t>impact of having an intellectual disability varies considerably, just as the range of abilities varies considerably among all </a:t>
            </a:r>
            <a:r>
              <a:rPr lang="en-US" sz="1600" dirty="0" smtClean="0">
                <a:latin typeface="Trebuchet MS" panose="020B0603020202020204" pitchFamily="34" charset="0"/>
              </a:rPr>
              <a:t>people</a:t>
            </a:r>
          </a:p>
          <a:p>
            <a:pPr marL="285750" indent="-285750">
              <a:buFont typeface="Arial" panose="020B0604020202020204" pitchFamily="34" charset="0"/>
              <a:buChar char="•"/>
            </a:pPr>
            <a:r>
              <a:rPr lang="en-US" sz="1600" dirty="0">
                <a:latin typeface="Trebuchet MS" panose="020B0603020202020204" pitchFamily="34" charset="0"/>
              </a:rPr>
              <a:t>Aside from the public health issues that most racial/ethnic minorities face, minorities with disabilities experience additional disparities in health, prejudice, economic barriers, and difficulties accessing care</a:t>
            </a:r>
          </a:p>
          <a:p>
            <a:pPr marL="285750" indent="-285750">
              <a:buFont typeface="Arial" panose="020B0604020202020204" pitchFamily="34" charset="0"/>
              <a:buChar char="•"/>
            </a:pPr>
            <a:endParaRPr lang="en-US" sz="1600" dirty="0">
              <a:latin typeface="Trebuchet MS" panose="020B0603020202020204" pitchFamily="34" charset="0"/>
            </a:endParaRPr>
          </a:p>
          <a:p>
            <a:pPr marL="285750" indent="-285750">
              <a:buFont typeface="Arial" panose="020B0604020202020204" pitchFamily="34" charset="0"/>
              <a:buChar char="•"/>
            </a:pPr>
            <a:endParaRPr lang="en-US" sz="1600" baseline="30000" dirty="0">
              <a:latin typeface="Trebuchet MS" panose="020B0603020202020204" pitchFamily="34" charset="0"/>
            </a:endParaRPr>
          </a:p>
          <a:p>
            <a:pPr marL="285750" indent="-285750">
              <a:buFont typeface="Arial" panose="020B0604020202020204" pitchFamily="34" charset="0"/>
              <a:buChar char="•"/>
            </a:pPr>
            <a:endParaRPr lang="en-US" sz="1600" dirty="0" smtClean="0">
              <a:latin typeface="Trebuchet MS" panose="020B0603020202020204" pitchFamily="34" charset="0"/>
            </a:endParaRPr>
          </a:p>
          <a:p>
            <a:endParaRPr lang="en-US" sz="1600" dirty="0">
              <a:latin typeface="Trebuchet MS" panose="020B0603020202020204" pitchFamily="34" charset="0"/>
            </a:endParaRPr>
          </a:p>
        </p:txBody>
      </p:sp>
      <p:sp>
        <p:nvSpPr>
          <p:cNvPr id="7" name="Title 1"/>
          <p:cNvSpPr txBox="1">
            <a:spLocks/>
          </p:cNvSpPr>
          <p:nvPr>
            <p:custDataLst>
              <p:tags r:id="rId3"/>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r>
              <a:rPr lang="en-US" sz="2800" b="1" dirty="0" smtClean="0">
                <a:latin typeface="Trebuchet MS" panose="020B0603020202020204" pitchFamily="34" charset="0"/>
              </a:rPr>
              <a:t>The Arc HealthMeet® Training</a:t>
            </a:r>
            <a:endParaRPr lang="en-US" sz="2800" b="1" dirty="0">
              <a:latin typeface="Trebuchet MS" panose="020B0603020202020204" pitchFamily="34" charset="0"/>
            </a:endParaRPr>
          </a:p>
        </p:txBody>
      </p:sp>
      <p:grpSp>
        <p:nvGrpSpPr>
          <p:cNvPr id="10" name="Group 9"/>
          <p:cNvGrpSpPr/>
          <p:nvPr/>
        </p:nvGrpSpPr>
        <p:grpSpPr>
          <a:xfrm>
            <a:off x="0" y="-46886"/>
            <a:ext cx="9144000" cy="1204796"/>
            <a:chOff x="0" y="-46886"/>
            <a:chExt cx="9144000" cy="1186753"/>
          </a:xfrm>
        </p:grpSpPr>
        <p:sp>
          <p:nvSpPr>
            <p:cNvPr id="11"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000" b="1" dirty="0" smtClean="0"/>
                <a:t/>
              </a:r>
              <a:br>
                <a:rPr lang="en-US" sz="2000" b="1" dirty="0" smtClean="0"/>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pic>
        <p:nvPicPr>
          <p:cNvPr id="14" name="Picture 13" descr="C:\Users\Mdaniel\Desktop\Mid-Term Report\Photos\assessor-patient-familymember-foot check.png"/>
          <p:cNvPicPr/>
          <p:nvPr/>
        </p:nvPicPr>
        <p:blipFill>
          <a:blip r:embed="rId9">
            <a:extLst>
              <a:ext uri="{28A0092B-C50C-407E-A947-70E740481C1C}">
                <a14:useLocalDpi xmlns:a14="http://schemas.microsoft.com/office/drawing/2010/main" val="0"/>
              </a:ext>
            </a:extLst>
          </a:blip>
          <a:srcRect/>
          <a:stretch>
            <a:fillRect/>
          </a:stretch>
        </p:blipFill>
        <p:spPr bwMode="auto">
          <a:xfrm>
            <a:off x="2655545" y="4275437"/>
            <a:ext cx="3959440" cy="2244287"/>
          </a:xfrm>
          <a:prstGeom prst="rect">
            <a:avLst/>
          </a:prstGeom>
          <a:noFill/>
          <a:ln>
            <a:noFill/>
          </a:ln>
        </p:spPr>
      </p:pic>
    </p:spTree>
    <p:extLst>
      <p:ext uri="{BB962C8B-B14F-4D97-AF65-F5344CB8AC3E}">
        <p14:creationId xmlns:p14="http://schemas.microsoft.com/office/powerpoint/2010/main" val="21454662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custDataLst>
              <p:tags r:id="rId1"/>
            </p:custDataLst>
          </p:nvPr>
        </p:nvSpPr>
        <p:spPr>
          <a:xfrm>
            <a:off x="0" y="-74725"/>
            <a:ext cx="7886700" cy="1266789"/>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9" name="Picture 2" descr="HealthMee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custDataLst>
              <p:tags r:id="rId2"/>
            </p:custDataLst>
          </p:nvPr>
        </p:nvSpPr>
        <p:spPr>
          <a:xfrm>
            <a:off x="47817" y="1266790"/>
            <a:ext cx="3895533" cy="2677656"/>
          </a:xfrm>
          <a:prstGeom prst="rect">
            <a:avLst/>
          </a:prstGeom>
          <a:noFill/>
        </p:spPr>
        <p:txBody>
          <a:bodyPr wrap="square" rtlCol="0">
            <a:spAutoFit/>
          </a:bodyPr>
          <a:lstStyle/>
          <a:p>
            <a:r>
              <a:rPr lang="en-US" sz="1400" b="1" dirty="0" smtClean="0">
                <a:latin typeface="Trebuchet MS" panose="020B0603020202020204" pitchFamily="34" charset="0"/>
              </a:rPr>
              <a:t>Adults with ID, Health Disparities and </a:t>
            </a:r>
            <a:r>
              <a:rPr lang="en-US" sz="1400" b="1" dirty="0" smtClean="0">
                <a:latin typeface="Trebuchet MS" panose="020B0603020202020204" pitchFamily="34" charset="0"/>
              </a:rPr>
              <a:t>Race</a:t>
            </a:r>
          </a:p>
          <a:p>
            <a:endParaRPr lang="en-US" sz="1400" b="1" dirty="0" smtClean="0">
              <a:latin typeface="Trebuchet MS" panose="020B0603020202020204" pitchFamily="34" charset="0"/>
            </a:endParaRPr>
          </a:p>
          <a:p>
            <a:pPr marL="285750" indent="-285750">
              <a:buFont typeface="Arial" panose="020B0604020202020204" pitchFamily="34" charset="0"/>
              <a:buChar char="•"/>
            </a:pPr>
            <a:r>
              <a:rPr lang="en-US" sz="1400" dirty="0">
                <a:latin typeface="Trebuchet MS" panose="020B0603020202020204" pitchFamily="34" charset="0"/>
              </a:rPr>
              <a:t>Aside from the public health issues that most racial/ethnic minorities face, minorities with disabilities experience additional disparities in health, prejudice, economic barriers, and difficulties accessing care</a:t>
            </a:r>
          </a:p>
          <a:p>
            <a:endParaRPr lang="en-US" sz="1400" b="1" dirty="0">
              <a:latin typeface="Trebuchet MS" panose="020B0603020202020204" pitchFamily="34" charset="0"/>
            </a:endParaRPr>
          </a:p>
          <a:p>
            <a:endParaRPr lang="en-US" sz="1400" dirty="0" smtClean="0">
              <a:latin typeface="Trebuchet MS" panose="020B0603020202020204" pitchFamily="34" charset="0"/>
            </a:endParaRPr>
          </a:p>
          <a:p>
            <a:pPr marL="285750" indent="-285750">
              <a:buFont typeface="Arial" panose="020B0604020202020204" pitchFamily="34" charset="0"/>
              <a:buChar char="•"/>
            </a:pPr>
            <a:endParaRPr lang="en-US" sz="1400" dirty="0">
              <a:latin typeface="Trebuchet MS" panose="020B0603020202020204" pitchFamily="34" charset="0"/>
            </a:endParaRPr>
          </a:p>
          <a:p>
            <a:endParaRPr lang="en-US" sz="1400" dirty="0">
              <a:latin typeface="Trebuchet MS" panose="020B0603020202020204" pitchFamily="34" charset="0"/>
            </a:endParaRPr>
          </a:p>
        </p:txBody>
      </p:sp>
      <p:sp>
        <p:nvSpPr>
          <p:cNvPr id="7" name="Title 1"/>
          <p:cNvSpPr txBox="1">
            <a:spLocks/>
          </p:cNvSpPr>
          <p:nvPr>
            <p:custDataLst>
              <p:tags r:id="rId3"/>
            </p:custDataLst>
          </p:nvPr>
        </p:nvSpPr>
        <p:spPr>
          <a:xfrm>
            <a:off x="0" y="1"/>
            <a:ext cx="9144000" cy="1136822"/>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r>
              <a:rPr lang="en-US" sz="2800" b="1" dirty="0" smtClean="0">
                <a:latin typeface="Trebuchet MS" panose="020B0603020202020204" pitchFamily="34" charset="0"/>
              </a:rPr>
              <a:t>The Arc HealthMeet® Training</a:t>
            </a:r>
            <a:endParaRPr lang="en-US" sz="2800" b="1" dirty="0">
              <a:latin typeface="Trebuchet MS" panose="020B0603020202020204" pitchFamily="34" charset="0"/>
            </a:endParaRPr>
          </a:p>
        </p:txBody>
      </p:sp>
      <p:grpSp>
        <p:nvGrpSpPr>
          <p:cNvPr id="10" name="Group 9"/>
          <p:cNvGrpSpPr/>
          <p:nvPr/>
        </p:nvGrpSpPr>
        <p:grpSpPr>
          <a:xfrm>
            <a:off x="0" y="-46886"/>
            <a:ext cx="9144000" cy="1204796"/>
            <a:chOff x="0" y="-46886"/>
            <a:chExt cx="9144000" cy="1186753"/>
          </a:xfrm>
        </p:grpSpPr>
        <p:sp>
          <p:nvSpPr>
            <p:cNvPr id="11"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000" b="1" dirty="0" smtClean="0"/>
                <a:t/>
              </a:r>
              <a:br>
                <a:rPr lang="en-US" sz="2000" b="1" dirty="0" smtClean="0"/>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pic>
        <p:nvPicPr>
          <p:cNvPr id="13" name="Picture 12"/>
          <p:cNvPicPr>
            <a:picLocks noChangeAspect="1"/>
          </p:cNvPicPr>
          <p:nvPr/>
        </p:nvPicPr>
        <p:blipFill>
          <a:blip r:embed="rId9"/>
          <a:stretch>
            <a:fillRect/>
          </a:stretch>
        </p:blipFill>
        <p:spPr>
          <a:xfrm>
            <a:off x="4349578" y="1266790"/>
            <a:ext cx="3995352" cy="2960897"/>
          </a:xfrm>
          <a:prstGeom prst="rect">
            <a:avLst/>
          </a:prstGeom>
        </p:spPr>
      </p:pic>
      <p:sp>
        <p:nvSpPr>
          <p:cNvPr id="14" name="TextBox 13"/>
          <p:cNvSpPr txBox="1"/>
          <p:nvPr/>
        </p:nvSpPr>
        <p:spPr>
          <a:xfrm>
            <a:off x="4456670" y="4290108"/>
            <a:ext cx="4514336" cy="461665"/>
          </a:xfrm>
          <a:prstGeom prst="rect">
            <a:avLst/>
          </a:prstGeom>
          <a:noFill/>
        </p:spPr>
        <p:txBody>
          <a:bodyPr wrap="square" rtlCol="0">
            <a:spAutoFit/>
          </a:bodyPr>
          <a:lstStyle/>
          <a:p>
            <a:r>
              <a:rPr lang="en-US" sz="800" dirty="0" smtClean="0"/>
              <a:t>Source: </a:t>
            </a:r>
            <a:r>
              <a:rPr lang="en-US" sz="800" dirty="0" err="1" smtClean="0"/>
              <a:t>Magaña</a:t>
            </a:r>
            <a:r>
              <a:rPr lang="en-US" sz="800" dirty="0" smtClean="0"/>
              <a:t> </a:t>
            </a:r>
            <a:r>
              <a:rPr lang="en-US" sz="800" dirty="0"/>
              <a:t>, </a:t>
            </a:r>
            <a:r>
              <a:rPr lang="en-US" sz="800" dirty="0" smtClean="0"/>
              <a:t>Parish ,Morales , Li </a:t>
            </a:r>
            <a:r>
              <a:rPr lang="en-US" sz="800" dirty="0"/>
              <a:t>and </a:t>
            </a:r>
            <a:r>
              <a:rPr lang="en-US" sz="800" dirty="0" err="1" smtClean="0"/>
              <a:t>Fujiura</a:t>
            </a:r>
            <a:r>
              <a:rPr lang="en-US" sz="800" dirty="0" smtClean="0"/>
              <a:t>. (2015).  </a:t>
            </a:r>
            <a:r>
              <a:rPr lang="en-US" sz="800" dirty="0"/>
              <a:t>Racial and Ethnic Disparities among Adults with Intellectual and Developmental </a:t>
            </a:r>
            <a:r>
              <a:rPr lang="en-US" sz="800" dirty="0" smtClean="0"/>
              <a:t>Disabilities.  </a:t>
            </a:r>
            <a:r>
              <a:rPr lang="en-US" sz="800" dirty="0"/>
              <a:t>http://www.rrtcadd.org/resources/Disparities_Brief_AUCD_2015.pdf</a:t>
            </a:r>
          </a:p>
        </p:txBody>
      </p:sp>
      <p:pic>
        <p:nvPicPr>
          <p:cNvPr id="15" name="Picture 14"/>
          <p:cNvPicPr>
            <a:picLocks noChangeAspect="1"/>
          </p:cNvPicPr>
          <p:nvPr/>
        </p:nvPicPr>
        <p:blipFill>
          <a:blip r:embed="rId10"/>
          <a:stretch>
            <a:fillRect/>
          </a:stretch>
        </p:blipFill>
        <p:spPr>
          <a:xfrm>
            <a:off x="5222788" y="4871008"/>
            <a:ext cx="2605512" cy="2013894"/>
          </a:xfrm>
          <a:prstGeom prst="rect">
            <a:avLst/>
          </a:prstGeom>
        </p:spPr>
      </p:pic>
      <p:sp>
        <p:nvSpPr>
          <p:cNvPr id="16" name="TextBox 15"/>
          <p:cNvSpPr txBox="1"/>
          <p:nvPr/>
        </p:nvSpPr>
        <p:spPr>
          <a:xfrm>
            <a:off x="1622853" y="6125784"/>
            <a:ext cx="3599935" cy="584775"/>
          </a:xfrm>
          <a:prstGeom prst="rect">
            <a:avLst/>
          </a:prstGeom>
          <a:noFill/>
        </p:spPr>
        <p:txBody>
          <a:bodyPr wrap="square" rtlCol="0">
            <a:spAutoFit/>
          </a:bodyPr>
          <a:lstStyle/>
          <a:p>
            <a:r>
              <a:rPr lang="en-US" sz="800" dirty="0" smtClean="0"/>
              <a:t>Source: Havercamp </a:t>
            </a:r>
            <a:r>
              <a:rPr lang="en-US" sz="800" dirty="0"/>
              <a:t>and </a:t>
            </a:r>
            <a:r>
              <a:rPr lang="en-US" sz="800" dirty="0" smtClean="0"/>
              <a:t>Scott. (2014). Race </a:t>
            </a:r>
            <a:r>
              <a:rPr lang="en-US" sz="800" dirty="0"/>
              <a:t>and Health Disparities in Adults with Intellectual and Developmental </a:t>
            </a:r>
            <a:r>
              <a:rPr lang="en-US" sz="800" dirty="0" smtClean="0"/>
              <a:t>Disabilities</a:t>
            </a:r>
          </a:p>
          <a:p>
            <a:r>
              <a:rPr lang="en-US" sz="800" dirty="0">
                <a:hlinkClick r:id="rId11"/>
              </a:rPr>
              <a:t>https://</a:t>
            </a:r>
            <a:r>
              <a:rPr lang="en-US" sz="800" dirty="0" smtClean="0">
                <a:hlinkClick r:id="rId11"/>
              </a:rPr>
              <a:t>www.eiseverywhere.com/file_uploads/0780fe96d5dba7fc73f25138fd912b3e_IDD.pdf</a:t>
            </a:r>
            <a:r>
              <a:rPr lang="en-US" sz="800" dirty="0" smtClean="0"/>
              <a:t> </a:t>
            </a:r>
            <a:endParaRPr lang="en-US" sz="800" dirty="0"/>
          </a:p>
        </p:txBody>
      </p:sp>
    </p:spTree>
    <p:extLst>
      <p:ext uri="{BB962C8B-B14F-4D97-AF65-F5344CB8AC3E}">
        <p14:creationId xmlns:p14="http://schemas.microsoft.com/office/powerpoint/2010/main" val="32745798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custDataLst>
              <p:tags r:id="rId1"/>
            </p:custDataLst>
          </p:nvPr>
        </p:nvSpPr>
        <p:spPr>
          <a:xfrm>
            <a:off x="0" y="-74725"/>
            <a:ext cx="7886700" cy="1266789"/>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9" name="Picture 2" descr="HealthMee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custDataLst>
              <p:tags r:id="rId2"/>
            </p:custDataLst>
          </p:nvPr>
        </p:nvSpPr>
        <p:spPr>
          <a:xfrm>
            <a:off x="222421" y="1211549"/>
            <a:ext cx="8063879" cy="1569660"/>
          </a:xfrm>
          <a:prstGeom prst="rect">
            <a:avLst/>
          </a:prstGeom>
          <a:noFill/>
        </p:spPr>
        <p:txBody>
          <a:bodyPr wrap="square" rtlCol="0">
            <a:spAutoFit/>
          </a:bodyPr>
          <a:lstStyle/>
          <a:p>
            <a:r>
              <a:rPr lang="en-US" sz="1600" b="1" dirty="0">
                <a:latin typeface="Trebuchet MS" panose="020B0603020202020204" pitchFamily="34" charset="0"/>
              </a:rPr>
              <a:t>Chronic Disease </a:t>
            </a:r>
            <a:endParaRPr lang="en-US" sz="1600" b="1" dirty="0" smtClean="0">
              <a:latin typeface="Trebuchet MS" panose="020B0603020202020204" pitchFamily="34" charset="0"/>
            </a:endParaRPr>
          </a:p>
          <a:p>
            <a:pPr marL="285750" indent="-285750">
              <a:buFont typeface="Arial" panose="020B0604020202020204" pitchFamily="34" charset="0"/>
              <a:buChar char="•"/>
            </a:pPr>
            <a:r>
              <a:rPr lang="en-US" sz="1600" dirty="0">
                <a:latin typeface="Trebuchet MS" panose="020B0603020202020204" pitchFamily="34" charset="0"/>
              </a:rPr>
              <a:t>People with disabilities are more likely to experience chronic health conditions such </a:t>
            </a:r>
            <a:r>
              <a:rPr lang="en-US" sz="1600" dirty="0" smtClean="0">
                <a:latin typeface="Trebuchet MS" panose="020B0603020202020204" pitchFamily="34" charset="0"/>
              </a:rPr>
              <a:t>as diabetes </a:t>
            </a:r>
            <a:r>
              <a:rPr lang="en-US" sz="1600" dirty="0">
                <a:latin typeface="Trebuchet MS" panose="020B0603020202020204" pitchFamily="34" charset="0"/>
              </a:rPr>
              <a:t>and heart </a:t>
            </a:r>
            <a:r>
              <a:rPr lang="en-US" sz="1600" dirty="0" smtClean="0">
                <a:latin typeface="Trebuchet MS" panose="020B0603020202020204" pitchFamily="34" charset="0"/>
              </a:rPr>
              <a:t>disease</a:t>
            </a:r>
          </a:p>
          <a:p>
            <a:pPr marL="285750" indent="-285750">
              <a:buFont typeface="Arial" panose="020B0604020202020204" pitchFamily="34" charset="0"/>
              <a:buChar char="•"/>
            </a:pPr>
            <a:r>
              <a:rPr lang="en-US" sz="1600" dirty="0">
                <a:latin typeface="Trebuchet MS" panose="020B0603020202020204" pitchFamily="34" charset="0"/>
              </a:rPr>
              <a:t>There are more health disparities and higher rates of chronic and secondary conditions for ethnic and racial </a:t>
            </a:r>
            <a:r>
              <a:rPr lang="en-US" sz="1600" dirty="0" smtClean="0">
                <a:latin typeface="Trebuchet MS" panose="020B0603020202020204" pitchFamily="34" charset="0"/>
              </a:rPr>
              <a:t>minorities</a:t>
            </a:r>
            <a:endParaRPr lang="en-US" sz="1600" b="1" dirty="0" smtClean="0">
              <a:latin typeface="Trebuchet MS" panose="020B0603020202020204" pitchFamily="34" charset="0"/>
            </a:endParaRPr>
          </a:p>
          <a:p>
            <a:endParaRPr lang="en-US" sz="1600" dirty="0">
              <a:latin typeface="Trebuchet MS" panose="020B0603020202020204" pitchFamily="34" charset="0"/>
            </a:endParaRPr>
          </a:p>
        </p:txBody>
      </p:sp>
      <p:sp>
        <p:nvSpPr>
          <p:cNvPr id="7" name="Title 1"/>
          <p:cNvSpPr txBox="1">
            <a:spLocks/>
          </p:cNvSpPr>
          <p:nvPr>
            <p:custDataLst>
              <p:tags r:id="rId3"/>
            </p:custDataLst>
          </p:nvPr>
        </p:nvSpPr>
        <p:spPr>
          <a:xfrm>
            <a:off x="0" y="1"/>
            <a:ext cx="9144000" cy="1136822"/>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r>
              <a:rPr lang="en-US" sz="2800" b="1" dirty="0" smtClean="0">
                <a:latin typeface="Trebuchet MS" panose="020B0603020202020204" pitchFamily="34" charset="0"/>
              </a:rPr>
              <a:t>The Arc HealthMeet® Training</a:t>
            </a:r>
            <a:endParaRPr lang="en-US" sz="2800" b="1" dirty="0">
              <a:latin typeface="Trebuchet MS" panose="020B0603020202020204" pitchFamily="34" charset="0"/>
            </a:endParaRPr>
          </a:p>
        </p:txBody>
      </p:sp>
      <p:grpSp>
        <p:nvGrpSpPr>
          <p:cNvPr id="10" name="Group 9"/>
          <p:cNvGrpSpPr/>
          <p:nvPr/>
        </p:nvGrpSpPr>
        <p:grpSpPr>
          <a:xfrm>
            <a:off x="0" y="-46886"/>
            <a:ext cx="9144000" cy="1204796"/>
            <a:chOff x="0" y="-46886"/>
            <a:chExt cx="9144000" cy="1186753"/>
          </a:xfrm>
        </p:grpSpPr>
        <p:sp>
          <p:nvSpPr>
            <p:cNvPr id="11"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000" b="1" dirty="0" smtClean="0"/>
                <a:t/>
              </a:r>
              <a:br>
                <a:rPr lang="en-US" sz="2000" b="1" dirty="0" smtClean="0"/>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pic>
        <p:nvPicPr>
          <p:cNvPr id="2" name="Picture 1"/>
          <p:cNvPicPr>
            <a:picLocks noChangeAspect="1"/>
          </p:cNvPicPr>
          <p:nvPr/>
        </p:nvPicPr>
        <p:blipFill>
          <a:blip r:embed="rId9"/>
          <a:stretch>
            <a:fillRect/>
          </a:stretch>
        </p:blipFill>
        <p:spPr>
          <a:xfrm>
            <a:off x="1203328" y="3321232"/>
            <a:ext cx="6683372" cy="3457678"/>
          </a:xfrm>
          <a:prstGeom prst="rect">
            <a:avLst/>
          </a:prstGeom>
        </p:spPr>
      </p:pic>
      <p:sp>
        <p:nvSpPr>
          <p:cNvPr id="3" name="TextBox 2"/>
          <p:cNvSpPr txBox="1"/>
          <p:nvPr/>
        </p:nvSpPr>
        <p:spPr>
          <a:xfrm>
            <a:off x="222421" y="6443663"/>
            <a:ext cx="4349579" cy="400110"/>
          </a:xfrm>
          <a:prstGeom prst="rect">
            <a:avLst/>
          </a:prstGeom>
          <a:noFill/>
        </p:spPr>
        <p:txBody>
          <a:bodyPr wrap="square" rtlCol="0">
            <a:spAutoFit/>
          </a:bodyPr>
          <a:lstStyle/>
          <a:p>
            <a:r>
              <a:rPr lang="en-US" sz="1000" dirty="0" smtClean="0"/>
              <a:t>Source: </a:t>
            </a:r>
            <a:r>
              <a:rPr lang="en-US" sz="1000" dirty="0"/>
              <a:t>Rimmer, J. A., Wang, E., Yamaki, K., &amp; Davis, B. (2009). Documenting disparities in obesity and disability. FOCUS Technical Brief (24). Austin, </a:t>
            </a:r>
            <a:r>
              <a:rPr lang="en-US" sz="1000" dirty="0" smtClean="0"/>
              <a:t>TX: SEDL</a:t>
            </a:r>
            <a:r>
              <a:rPr lang="en-US" sz="1000" dirty="0"/>
              <a:t>.</a:t>
            </a:r>
          </a:p>
        </p:txBody>
      </p:sp>
    </p:spTree>
    <p:extLst>
      <p:ext uri="{BB962C8B-B14F-4D97-AF65-F5344CB8AC3E}">
        <p14:creationId xmlns:p14="http://schemas.microsoft.com/office/powerpoint/2010/main" val="17768378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custDataLst>
              <p:tags r:id="rId1"/>
            </p:custDataLst>
          </p:nvPr>
        </p:nvSpPr>
        <p:spPr>
          <a:xfrm>
            <a:off x="0" y="-74725"/>
            <a:ext cx="7886700" cy="1266789"/>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9" name="Picture 2" descr="HealthMee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custDataLst>
              <p:tags r:id="rId2"/>
            </p:custDataLst>
          </p:nvPr>
        </p:nvSpPr>
        <p:spPr>
          <a:xfrm>
            <a:off x="717656" y="1578708"/>
            <a:ext cx="5287728" cy="4524315"/>
          </a:xfrm>
          <a:prstGeom prst="rect">
            <a:avLst/>
          </a:prstGeom>
          <a:noFill/>
        </p:spPr>
        <p:txBody>
          <a:bodyPr wrap="square" rtlCol="0">
            <a:spAutoFit/>
          </a:bodyPr>
          <a:lstStyle/>
          <a:p>
            <a:r>
              <a:rPr lang="en-US" sz="1600" b="1" dirty="0">
                <a:latin typeface="Trebuchet MS" panose="020B0603020202020204" pitchFamily="34" charset="0"/>
              </a:rPr>
              <a:t>Chronic Disease and Secondary </a:t>
            </a:r>
            <a:r>
              <a:rPr lang="en-US" sz="1600" b="1" dirty="0" smtClean="0">
                <a:latin typeface="Trebuchet MS" panose="020B0603020202020204" pitchFamily="34" charset="0"/>
              </a:rPr>
              <a:t>Conditions</a:t>
            </a:r>
          </a:p>
          <a:p>
            <a:r>
              <a:rPr lang="en-US" sz="1600" dirty="0" smtClean="0">
                <a:latin typeface="Trebuchet MS" panose="020B0603020202020204" pitchFamily="34" charset="0"/>
              </a:rPr>
              <a:t>Studies have shown that people with ID are vulnerable to </a:t>
            </a:r>
            <a:r>
              <a:rPr lang="en-US" sz="1600" dirty="0">
                <a:latin typeface="Trebuchet MS" panose="020B0603020202020204" pitchFamily="34" charset="0"/>
              </a:rPr>
              <a:t>a range of chronic health problems that </a:t>
            </a:r>
            <a:r>
              <a:rPr lang="en-US" sz="1600" dirty="0" smtClean="0">
                <a:latin typeface="Trebuchet MS" panose="020B0603020202020204" pitchFamily="34" charset="0"/>
              </a:rPr>
              <a:t>include:</a:t>
            </a:r>
          </a:p>
          <a:p>
            <a:r>
              <a:rPr lang="en-US" sz="1600" dirty="0" smtClean="0">
                <a:latin typeface="Trebuchet MS" panose="020B0603020202020204" pitchFamily="34" charset="0"/>
              </a:rPr>
              <a:t> </a:t>
            </a:r>
            <a:r>
              <a:rPr lang="en-US" sz="1600" dirty="0">
                <a:latin typeface="Trebuchet MS" panose="020B0603020202020204" pitchFamily="34" charset="0"/>
              </a:rPr>
              <a:t>• sensory problems (including vision, hearing and dental</a:t>
            </a:r>
            <a:r>
              <a:rPr lang="en-US" sz="1600" dirty="0" smtClean="0">
                <a:latin typeface="Trebuchet MS" panose="020B0603020202020204" pitchFamily="34" charset="0"/>
              </a:rPr>
              <a:t>)</a:t>
            </a:r>
          </a:p>
          <a:p>
            <a:r>
              <a:rPr lang="en-US" sz="1600" dirty="0" smtClean="0">
                <a:latin typeface="Trebuchet MS" panose="020B0603020202020204" pitchFamily="34" charset="0"/>
              </a:rPr>
              <a:t> </a:t>
            </a:r>
            <a:r>
              <a:rPr lang="en-US" sz="1600" dirty="0">
                <a:latin typeface="Trebuchet MS" panose="020B0603020202020204" pitchFamily="34" charset="0"/>
              </a:rPr>
              <a:t>• poor </a:t>
            </a:r>
            <a:r>
              <a:rPr lang="en-US" sz="1600" dirty="0" smtClean="0">
                <a:latin typeface="Trebuchet MS" panose="020B0603020202020204" pitchFamily="34" charset="0"/>
              </a:rPr>
              <a:t>nutrition</a:t>
            </a:r>
          </a:p>
          <a:p>
            <a:r>
              <a:rPr lang="en-US" sz="1600" dirty="0" smtClean="0">
                <a:latin typeface="Trebuchet MS" panose="020B0603020202020204" pitchFamily="34" charset="0"/>
              </a:rPr>
              <a:t> </a:t>
            </a:r>
            <a:r>
              <a:rPr lang="en-US" sz="1600" dirty="0">
                <a:latin typeface="Trebuchet MS" panose="020B0603020202020204" pitchFamily="34" charset="0"/>
              </a:rPr>
              <a:t>• </a:t>
            </a:r>
            <a:r>
              <a:rPr lang="en-US" sz="1600" dirty="0" smtClean="0">
                <a:latin typeface="Trebuchet MS" panose="020B0603020202020204" pitchFamily="34" charset="0"/>
              </a:rPr>
              <a:t>constipation</a:t>
            </a:r>
          </a:p>
          <a:p>
            <a:r>
              <a:rPr lang="en-US" sz="1600" dirty="0" smtClean="0">
                <a:latin typeface="Trebuchet MS" panose="020B0603020202020204" pitchFamily="34" charset="0"/>
              </a:rPr>
              <a:t> • gastro-esophageal </a:t>
            </a:r>
            <a:r>
              <a:rPr lang="en-US" sz="1600" dirty="0">
                <a:latin typeface="Trebuchet MS" panose="020B0603020202020204" pitchFamily="34" charset="0"/>
              </a:rPr>
              <a:t>reflux disease (GERD</a:t>
            </a:r>
            <a:r>
              <a:rPr lang="en-US" sz="1600" dirty="0" smtClean="0">
                <a:latin typeface="Trebuchet MS" panose="020B0603020202020204" pitchFamily="34" charset="0"/>
              </a:rPr>
              <a:t>)</a:t>
            </a:r>
          </a:p>
          <a:p>
            <a:r>
              <a:rPr lang="en-US" sz="1600" dirty="0" smtClean="0">
                <a:latin typeface="Trebuchet MS" panose="020B0603020202020204" pitchFamily="34" charset="0"/>
              </a:rPr>
              <a:t> </a:t>
            </a:r>
            <a:r>
              <a:rPr lang="en-US" sz="1600" dirty="0">
                <a:latin typeface="Trebuchet MS" panose="020B0603020202020204" pitchFamily="34" charset="0"/>
              </a:rPr>
              <a:t>• </a:t>
            </a:r>
            <a:r>
              <a:rPr lang="en-US" sz="1600" dirty="0" smtClean="0">
                <a:latin typeface="Trebuchet MS" panose="020B0603020202020204" pitchFamily="34" charset="0"/>
              </a:rPr>
              <a:t>obesity</a:t>
            </a:r>
          </a:p>
          <a:p>
            <a:r>
              <a:rPr lang="en-US" sz="1600" dirty="0" smtClean="0">
                <a:latin typeface="Trebuchet MS" panose="020B0603020202020204" pitchFamily="34" charset="0"/>
              </a:rPr>
              <a:t> </a:t>
            </a:r>
            <a:r>
              <a:rPr lang="en-US" sz="1600" dirty="0">
                <a:latin typeface="Trebuchet MS" panose="020B0603020202020204" pitchFamily="34" charset="0"/>
              </a:rPr>
              <a:t>• </a:t>
            </a:r>
            <a:r>
              <a:rPr lang="en-US" sz="1600" dirty="0" smtClean="0">
                <a:latin typeface="Trebuchet MS" panose="020B0603020202020204" pitchFamily="34" charset="0"/>
              </a:rPr>
              <a:t>osteoporosis</a:t>
            </a:r>
          </a:p>
          <a:p>
            <a:r>
              <a:rPr lang="en-US" sz="1600" dirty="0" smtClean="0">
                <a:latin typeface="Trebuchet MS" panose="020B0603020202020204" pitchFamily="34" charset="0"/>
              </a:rPr>
              <a:t> </a:t>
            </a:r>
            <a:r>
              <a:rPr lang="en-US" sz="1600" dirty="0">
                <a:latin typeface="Trebuchet MS" panose="020B0603020202020204" pitchFamily="34" charset="0"/>
              </a:rPr>
              <a:t>• </a:t>
            </a:r>
            <a:r>
              <a:rPr lang="en-US" sz="1600" dirty="0" smtClean="0">
                <a:latin typeface="Trebuchet MS" panose="020B0603020202020204" pitchFamily="34" charset="0"/>
              </a:rPr>
              <a:t>epilepsy</a:t>
            </a:r>
          </a:p>
          <a:p>
            <a:r>
              <a:rPr lang="en-US" sz="1600" dirty="0" smtClean="0">
                <a:latin typeface="Trebuchet MS" panose="020B0603020202020204" pitchFamily="34" charset="0"/>
              </a:rPr>
              <a:t> </a:t>
            </a:r>
            <a:r>
              <a:rPr lang="en-US" sz="1600" dirty="0">
                <a:latin typeface="Trebuchet MS" panose="020B0603020202020204" pitchFamily="34" charset="0"/>
              </a:rPr>
              <a:t>• cardiovascular </a:t>
            </a:r>
            <a:r>
              <a:rPr lang="en-US" sz="1600" dirty="0" smtClean="0">
                <a:latin typeface="Trebuchet MS" panose="020B0603020202020204" pitchFamily="34" charset="0"/>
              </a:rPr>
              <a:t>disease</a:t>
            </a:r>
          </a:p>
          <a:p>
            <a:r>
              <a:rPr lang="en-US" sz="1600" dirty="0" smtClean="0">
                <a:latin typeface="Trebuchet MS" panose="020B0603020202020204" pitchFamily="34" charset="0"/>
              </a:rPr>
              <a:t> </a:t>
            </a:r>
            <a:r>
              <a:rPr lang="en-US" sz="1600" dirty="0">
                <a:latin typeface="Trebuchet MS" panose="020B0603020202020204" pitchFamily="34" charset="0"/>
              </a:rPr>
              <a:t>• Type 1 and Type 2 </a:t>
            </a:r>
            <a:r>
              <a:rPr lang="en-US" sz="1600" dirty="0" smtClean="0">
                <a:latin typeface="Trebuchet MS" panose="020B0603020202020204" pitchFamily="34" charset="0"/>
              </a:rPr>
              <a:t>diabetes </a:t>
            </a:r>
          </a:p>
          <a:p>
            <a:r>
              <a:rPr lang="en-US" sz="1600" dirty="0" smtClean="0">
                <a:latin typeface="Trebuchet MS" panose="020B0603020202020204" pitchFamily="34" charset="0"/>
              </a:rPr>
              <a:t> • </a:t>
            </a:r>
            <a:r>
              <a:rPr lang="en-US" sz="1600" dirty="0">
                <a:latin typeface="Trebuchet MS" panose="020B0603020202020204" pitchFamily="34" charset="0"/>
              </a:rPr>
              <a:t>some types of cancers (particularly stomach and gall-bladder) </a:t>
            </a:r>
            <a:endParaRPr lang="en-US" sz="1600" dirty="0" smtClean="0">
              <a:latin typeface="Trebuchet MS" panose="020B0603020202020204" pitchFamily="34" charset="0"/>
            </a:endParaRPr>
          </a:p>
          <a:p>
            <a:r>
              <a:rPr lang="en-US" sz="1600" dirty="0" smtClean="0">
                <a:latin typeface="Trebuchet MS" panose="020B0603020202020204" pitchFamily="34" charset="0"/>
              </a:rPr>
              <a:t> • </a:t>
            </a:r>
            <a:r>
              <a:rPr lang="en-US" sz="1600" dirty="0">
                <a:latin typeface="Trebuchet MS" panose="020B0603020202020204" pitchFamily="34" charset="0"/>
              </a:rPr>
              <a:t>mental health problems </a:t>
            </a:r>
            <a:endParaRPr lang="en-US" sz="1600" dirty="0" smtClean="0">
              <a:latin typeface="Trebuchet MS" panose="020B0603020202020204" pitchFamily="34" charset="0"/>
            </a:endParaRPr>
          </a:p>
          <a:p>
            <a:endParaRPr lang="en-US" sz="1600" b="1" dirty="0" smtClean="0">
              <a:latin typeface="Trebuchet MS" panose="020B0603020202020204" pitchFamily="34" charset="0"/>
            </a:endParaRPr>
          </a:p>
          <a:p>
            <a:endParaRPr lang="en-US" sz="1600" dirty="0">
              <a:latin typeface="Trebuchet MS" panose="020B0603020202020204" pitchFamily="34" charset="0"/>
            </a:endParaRPr>
          </a:p>
        </p:txBody>
      </p:sp>
      <p:sp>
        <p:nvSpPr>
          <p:cNvPr id="7" name="Title 1"/>
          <p:cNvSpPr txBox="1">
            <a:spLocks/>
          </p:cNvSpPr>
          <p:nvPr>
            <p:custDataLst>
              <p:tags r:id="rId3"/>
            </p:custDataLst>
          </p:nvPr>
        </p:nvSpPr>
        <p:spPr>
          <a:xfrm>
            <a:off x="0" y="1"/>
            <a:ext cx="9144000" cy="1136822"/>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r>
              <a:rPr lang="en-US" sz="2800" b="1" dirty="0" smtClean="0">
                <a:latin typeface="Trebuchet MS" panose="020B0603020202020204" pitchFamily="34" charset="0"/>
              </a:rPr>
              <a:t>The Arc HealthMeet® Training</a:t>
            </a:r>
            <a:endParaRPr lang="en-US" sz="2800" b="1" dirty="0">
              <a:latin typeface="Trebuchet MS" panose="020B0603020202020204" pitchFamily="34" charset="0"/>
            </a:endParaRPr>
          </a:p>
        </p:txBody>
      </p:sp>
      <p:grpSp>
        <p:nvGrpSpPr>
          <p:cNvPr id="10" name="Group 9"/>
          <p:cNvGrpSpPr/>
          <p:nvPr/>
        </p:nvGrpSpPr>
        <p:grpSpPr>
          <a:xfrm>
            <a:off x="0" y="-46886"/>
            <a:ext cx="9144000" cy="1204796"/>
            <a:chOff x="0" y="-46886"/>
            <a:chExt cx="9144000" cy="1186753"/>
          </a:xfrm>
        </p:grpSpPr>
        <p:sp>
          <p:nvSpPr>
            <p:cNvPr id="11"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000" b="1" dirty="0" smtClean="0"/>
                <a:t/>
              </a:r>
              <a:br>
                <a:rPr lang="en-US" sz="2000" b="1" dirty="0" smtClean="0"/>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sp>
        <p:nvSpPr>
          <p:cNvPr id="2" name="TextBox 1"/>
          <p:cNvSpPr txBox="1"/>
          <p:nvPr/>
        </p:nvSpPr>
        <p:spPr>
          <a:xfrm>
            <a:off x="622438" y="6277232"/>
            <a:ext cx="5478163" cy="400110"/>
          </a:xfrm>
          <a:prstGeom prst="rect">
            <a:avLst/>
          </a:prstGeom>
          <a:noFill/>
        </p:spPr>
        <p:txBody>
          <a:bodyPr wrap="square" rtlCol="0">
            <a:spAutoFit/>
          </a:bodyPr>
          <a:lstStyle/>
          <a:p>
            <a:r>
              <a:rPr lang="en-US" sz="1000" dirty="0" smtClean="0"/>
              <a:t>Source: Centers for Disease Control and Prevention (CDC). (2016). Related Conditions. </a:t>
            </a:r>
            <a:r>
              <a:rPr lang="en-US" sz="1000" dirty="0"/>
              <a:t>Retrieved from: http://www.cdc.gov/ncbddd/disabilityandhealth/relatedconditions.html</a:t>
            </a:r>
          </a:p>
        </p:txBody>
      </p:sp>
      <p:pic>
        <p:nvPicPr>
          <p:cNvPr id="13" name="Picture 1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890055" y="2566269"/>
            <a:ext cx="3119948" cy="1756309"/>
          </a:xfrm>
          <a:prstGeom prst="rect">
            <a:avLst/>
          </a:prstGeom>
        </p:spPr>
      </p:pic>
    </p:spTree>
    <p:extLst>
      <p:ext uri="{BB962C8B-B14F-4D97-AF65-F5344CB8AC3E}">
        <p14:creationId xmlns:p14="http://schemas.microsoft.com/office/powerpoint/2010/main" val="30450675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endParaRPr lang="en-US" sz="2400" dirty="0">
              <a:latin typeface="Trebuchet MS" panose="020B0603020202020204" pitchFamily="34" charset="0"/>
            </a:endParaRPr>
          </a:p>
          <a:p>
            <a:pPr marL="0" indent="0">
              <a:buNone/>
            </a:pPr>
            <a:endParaRPr lang="en-US" sz="2400" b="1" dirty="0">
              <a:latin typeface="Trebuchet MS" panose="020B0603020202020204" pitchFamily="34" charset="0"/>
            </a:endParaRPr>
          </a:p>
          <a:p>
            <a:pPr marL="0" indent="0" algn="ctr">
              <a:buNone/>
            </a:pPr>
            <a:r>
              <a:rPr lang="en-US" sz="2400" b="1" dirty="0" smtClean="0">
                <a:latin typeface="Trebuchet MS" panose="020B0603020202020204" pitchFamily="34" charset="0"/>
              </a:rPr>
              <a:t>Health Disparities</a:t>
            </a:r>
          </a:p>
          <a:p>
            <a:pPr marL="0" indent="0" algn="ctr">
              <a:buNone/>
            </a:pPr>
            <a:r>
              <a:rPr lang="en-US" sz="2400" b="1" dirty="0" smtClean="0">
                <a:latin typeface="Trebuchet MS" panose="020B0603020202020204" pitchFamily="34" charset="0"/>
              </a:rPr>
              <a:t>Health Promotion</a:t>
            </a:r>
          </a:p>
          <a:p>
            <a:pPr marL="0" indent="0" algn="ctr">
              <a:buNone/>
            </a:pPr>
            <a:r>
              <a:rPr lang="en-US" sz="2400" b="1" dirty="0">
                <a:latin typeface="Trebuchet MS" panose="020B0603020202020204" pitchFamily="34" charset="0"/>
              </a:rPr>
              <a:t>a</a:t>
            </a:r>
            <a:r>
              <a:rPr lang="en-US" sz="2400" b="1" dirty="0" smtClean="0">
                <a:latin typeface="Trebuchet MS" panose="020B0603020202020204" pitchFamily="34" charset="0"/>
              </a:rPr>
              <a:t>nd</a:t>
            </a:r>
          </a:p>
          <a:p>
            <a:pPr marL="0" indent="0" algn="ctr">
              <a:buNone/>
            </a:pPr>
            <a:r>
              <a:rPr lang="en-US" sz="2400" b="1" dirty="0" smtClean="0">
                <a:latin typeface="Trebuchet MS" panose="020B0603020202020204" pitchFamily="34" charset="0"/>
              </a:rPr>
              <a:t>Including People with Disabilities in Planning</a:t>
            </a:r>
            <a:endParaRPr lang="en-US" sz="2400" dirty="0">
              <a:latin typeface="Trebuchet MS" panose="020B0603020202020204" pitchFamily="34" charset="0"/>
            </a:endParaRPr>
          </a:p>
          <a:p>
            <a:endParaRPr lang="en-US" sz="2400" dirty="0">
              <a:latin typeface="Trebuchet MS" panose="020B0603020202020204" pitchFamily="34" charset="0"/>
            </a:endParaRPr>
          </a:p>
          <a:p>
            <a:pPr marL="0" indent="0">
              <a:buNone/>
            </a:pPr>
            <a:endParaRPr lang="en-US" sz="2400" dirty="0">
              <a:latin typeface="Trebuchet MS" panose="020B0603020202020204" pitchFamily="34" charset="0"/>
            </a:endParaRPr>
          </a:p>
          <a:p>
            <a:pPr marL="0" indent="0">
              <a:buNone/>
            </a:pPr>
            <a:endParaRPr lang="en-US" sz="2400" dirty="0">
              <a:latin typeface="Trebuchet MS" panose="020B0603020202020204" pitchFamily="34" charset="0"/>
            </a:endParaRPr>
          </a:p>
          <a:p>
            <a:pPr marL="0" indent="0">
              <a:buNone/>
            </a:pPr>
            <a:endParaRPr lang="en-US" sz="2400" dirty="0">
              <a:latin typeface="Trebuchet MS" panose="020B0603020202020204" pitchFamily="34" charset="0"/>
            </a:endParaRPr>
          </a:p>
          <a:p>
            <a:pPr marL="0" indent="0">
              <a:buNone/>
            </a:pPr>
            <a:endParaRPr lang="en-US" sz="2400" dirty="0">
              <a:latin typeface="Trebuchet MS" panose="020B0603020202020204" pitchFamily="34" charset="0"/>
            </a:endParaRPr>
          </a:p>
        </p:txBody>
      </p:sp>
      <p:sp>
        <p:nvSpPr>
          <p:cNvPr id="8" name="Title 1"/>
          <p:cNvSpPr>
            <a:spLocks noGrp="1"/>
          </p:cNvSpPr>
          <p:nvPr>
            <p:ph type="title"/>
            <p:custDataLst>
              <p:tags r:id="rId1"/>
            </p:custDataLst>
          </p:nvPr>
        </p:nvSpPr>
        <p:spPr>
          <a:xfrm>
            <a:off x="0" y="-74725"/>
            <a:ext cx="7886700" cy="1325563"/>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9" name="Picture 2" descr="HealthMee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custDataLst>
              <p:tags r:id="rId2"/>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smtClean="0"/>
              <a:t/>
            </a:r>
            <a:br>
              <a:rPr lang="en-US" sz="2800" b="1" smtClean="0"/>
            </a:br>
            <a:r>
              <a:rPr lang="en-US" sz="2800" b="1" smtClean="0">
                <a:latin typeface="Trebuchet MS" panose="020B0603020202020204" pitchFamily="34" charset="0"/>
              </a:rPr>
              <a:t>The Arc HealthMeet® Training</a:t>
            </a:r>
            <a:endParaRPr lang="en-US" sz="2800" b="1" dirty="0">
              <a:latin typeface="Trebuchet MS" panose="020B0603020202020204" pitchFamily="34" charset="0"/>
            </a:endParaRPr>
          </a:p>
        </p:txBody>
      </p:sp>
      <p:grpSp>
        <p:nvGrpSpPr>
          <p:cNvPr id="6" name="Group 5"/>
          <p:cNvGrpSpPr/>
          <p:nvPr/>
        </p:nvGrpSpPr>
        <p:grpSpPr>
          <a:xfrm>
            <a:off x="0" y="-46886"/>
            <a:ext cx="9144000" cy="1204796"/>
            <a:chOff x="0" y="-46886"/>
            <a:chExt cx="9144000" cy="1186753"/>
          </a:xfrm>
        </p:grpSpPr>
        <p:sp>
          <p:nvSpPr>
            <p:cNvPr id="7" name="Title 1"/>
            <p:cNvSpPr txBox="1">
              <a:spLocks/>
            </p:cNvSpPr>
            <p:nvPr>
              <p:custDataLst>
                <p:tags r:id="rId3"/>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000" b="1" dirty="0" smtClean="0"/>
                <a:t/>
              </a:r>
              <a:br>
                <a:rPr lang="en-US" sz="2000" b="1" dirty="0" smtClean="0"/>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spTree>
    <p:extLst>
      <p:ext uri="{BB962C8B-B14F-4D97-AF65-F5344CB8AC3E}">
        <p14:creationId xmlns:p14="http://schemas.microsoft.com/office/powerpoint/2010/main" val="32560427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custDataLst>
              <p:tags r:id="rId1"/>
            </p:custDataLst>
          </p:nvPr>
        </p:nvSpPr>
        <p:spPr>
          <a:xfrm>
            <a:off x="0" y="-74725"/>
            <a:ext cx="7886700" cy="1266789"/>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9" name="Picture 2" descr="HealthMee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custDataLst>
              <p:tags r:id="rId2"/>
            </p:custDataLst>
          </p:nvPr>
        </p:nvSpPr>
        <p:spPr>
          <a:xfrm>
            <a:off x="223386" y="1545757"/>
            <a:ext cx="4562798" cy="4198072"/>
          </a:xfrm>
          <a:prstGeom prst="rect">
            <a:avLst/>
          </a:prstGeom>
          <a:noFill/>
        </p:spPr>
        <p:txBody>
          <a:bodyPr wrap="square" rtlCol="0">
            <a:spAutoFit/>
          </a:bodyPr>
          <a:lstStyle/>
          <a:p>
            <a:r>
              <a:rPr lang="en-US" sz="1400" b="1" dirty="0" smtClean="0">
                <a:latin typeface="Trebuchet MS" panose="020B0603020202020204" pitchFamily="34" charset="0"/>
              </a:rPr>
              <a:t>Health Disparities</a:t>
            </a:r>
          </a:p>
          <a:p>
            <a:pPr marL="285750" indent="-285750">
              <a:buFont typeface="Arial" panose="020B0604020202020204" pitchFamily="34" charset="0"/>
              <a:buChar char="•"/>
            </a:pPr>
            <a:r>
              <a:rPr lang="en-US" sz="1400" dirty="0">
                <a:latin typeface="Trebuchet MS" panose="020B0603020202020204" pitchFamily="34" charset="0"/>
              </a:rPr>
              <a:t>There is a disparity in the health outcomes of people with </a:t>
            </a:r>
            <a:r>
              <a:rPr lang="en-US" sz="1400" dirty="0" smtClean="0">
                <a:latin typeface="Trebuchet MS" panose="020B0603020202020204" pitchFamily="34" charset="0"/>
              </a:rPr>
              <a:t>ID and other disabilities </a:t>
            </a:r>
            <a:r>
              <a:rPr lang="en-US" sz="1400" dirty="0">
                <a:latin typeface="Trebuchet MS" panose="020B0603020202020204" pitchFamily="34" charset="0"/>
              </a:rPr>
              <a:t>as compared to people without </a:t>
            </a:r>
            <a:r>
              <a:rPr lang="en-US" sz="1400" dirty="0" smtClean="0">
                <a:latin typeface="Trebuchet MS" panose="020B0603020202020204" pitchFamily="34" charset="0"/>
              </a:rPr>
              <a:t>disabilities</a:t>
            </a:r>
            <a:r>
              <a:rPr lang="en-US" sz="1400" baseline="30000" dirty="0" smtClean="0">
                <a:latin typeface="Trebuchet MS" panose="020B0603020202020204" pitchFamily="34" charset="0"/>
              </a:rPr>
              <a:t>1</a:t>
            </a:r>
            <a:endParaRPr lang="en-US" sz="1400" dirty="0" smtClean="0">
              <a:latin typeface="Trebuchet MS" panose="020B0603020202020204" pitchFamily="34" charset="0"/>
            </a:endParaRPr>
          </a:p>
          <a:p>
            <a:pPr marL="285750" indent="-285750">
              <a:buFont typeface="Arial" panose="020B0604020202020204" pitchFamily="34" charset="0"/>
              <a:buChar char="•"/>
            </a:pPr>
            <a:endParaRPr lang="en-US" sz="1400" dirty="0">
              <a:latin typeface="Trebuchet MS" panose="020B0603020202020204" pitchFamily="34" charset="0"/>
            </a:endParaRPr>
          </a:p>
          <a:p>
            <a:pPr marL="285750" indent="-285750">
              <a:buFont typeface="Arial" panose="020B0604020202020204" pitchFamily="34" charset="0"/>
              <a:buChar char="•"/>
            </a:pPr>
            <a:r>
              <a:rPr lang="en-US" sz="1400" dirty="0">
                <a:latin typeface="Trebuchet MS" panose="020B0603020202020204" pitchFamily="34" charset="0"/>
              </a:rPr>
              <a:t>Despite laws like the American’s with Disabilities Act (ADA), many barriers to accessing and participating in healthy lifestyle activities still exist for people with </a:t>
            </a:r>
            <a:r>
              <a:rPr lang="en-US" sz="1400" dirty="0" smtClean="0">
                <a:latin typeface="Trebuchet MS" panose="020B0603020202020204" pitchFamily="34" charset="0"/>
              </a:rPr>
              <a:t>ID</a:t>
            </a:r>
          </a:p>
          <a:p>
            <a:pPr marL="285750" indent="-285750">
              <a:buFont typeface="Arial" panose="020B0604020202020204" pitchFamily="34" charset="0"/>
              <a:buChar char="•"/>
            </a:pPr>
            <a:endParaRPr lang="en-US" sz="1400" dirty="0">
              <a:latin typeface="Trebuchet MS" panose="020B0603020202020204" pitchFamily="34" charset="0"/>
            </a:endParaRPr>
          </a:p>
          <a:p>
            <a:pPr marL="285750" indent="-285750">
              <a:buFont typeface="Arial" panose="020B0604020202020204" pitchFamily="34" charset="0"/>
              <a:buChar char="•"/>
            </a:pPr>
            <a:r>
              <a:rPr lang="en-US" sz="1400" dirty="0">
                <a:latin typeface="Trebuchet MS" panose="020B0603020202020204" pitchFamily="34" charset="0"/>
              </a:rPr>
              <a:t>Barriers may include such factors as inaccessible health care facilities or health screening equipment, discriminatory attitudes, and lack of knowledge about people with disabilities or their health care </a:t>
            </a:r>
            <a:r>
              <a:rPr lang="en-US" sz="1400" dirty="0" smtClean="0">
                <a:latin typeface="Trebuchet MS" panose="020B0603020202020204" pitchFamily="34" charset="0"/>
              </a:rPr>
              <a:t>needs</a:t>
            </a:r>
            <a:endParaRPr lang="en-US" sz="1400" dirty="0">
              <a:latin typeface="Trebuchet MS" panose="020B0603020202020204" pitchFamily="34" charset="0"/>
            </a:endParaRPr>
          </a:p>
          <a:p>
            <a:endParaRPr lang="en-US" sz="1400" dirty="0">
              <a:latin typeface="Trebuchet MS" panose="020B0603020202020204" pitchFamily="34" charset="0"/>
            </a:endParaRPr>
          </a:p>
          <a:p>
            <a:pPr>
              <a:lnSpc>
                <a:spcPct val="120000"/>
              </a:lnSpc>
            </a:pPr>
            <a:r>
              <a:rPr lang="en-US" sz="800" dirty="0">
                <a:latin typeface="Trebuchet MS" panose="020B0603020202020204" pitchFamily="34" charset="0"/>
              </a:rPr>
              <a:t>1</a:t>
            </a:r>
            <a:r>
              <a:rPr lang="en-US" sz="800" dirty="0" smtClean="0">
                <a:latin typeface="Trebuchet MS" panose="020B0603020202020204" pitchFamily="34" charset="0"/>
              </a:rPr>
              <a:t>. </a:t>
            </a:r>
            <a:r>
              <a:rPr lang="en-US" sz="800" dirty="0">
                <a:latin typeface="Trebuchet MS" panose="020B0603020202020204" pitchFamily="34" charset="0"/>
              </a:rPr>
              <a:t>Johnson, J., and Woll, J.  (2003). A National Disgrace: Health Disparities Encountered by Persons with Disabilities</a:t>
            </a:r>
            <a:r>
              <a:rPr lang="en-US" sz="800" i="1" dirty="0">
                <a:latin typeface="Trebuchet MS" panose="020B0603020202020204" pitchFamily="34" charset="0"/>
              </a:rPr>
              <a:t>. Disability Studies Quarterly Winter 2003, Volume 23,</a:t>
            </a:r>
            <a:r>
              <a:rPr lang="en-US" sz="800" dirty="0">
                <a:latin typeface="Trebuchet MS" panose="020B0603020202020204" pitchFamily="34" charset="0"/>
              </a:rPr>
              <a:t> (1),  61-74. Retrieved from: http://dsq-sds.org/article/view/400/547</a:t>
            </a:r>
          </a:p>
          <a:p>
            <a:endParaRPr lang="en-US" sz="1400" dirty="0">
              <a:latin typeface="Trebuchet MS" panose="020B0603020202020204" pitchFamily="34" charset="0"/>
            </a:endParaRPr>
          </a:p>
        </p:txBody>
      </p:sp>
      <p:sp>
        <p:nvSpPr>
          <p:cNvPr id="7" name="Title 1"/>
          <p:cNvSpPr txBox="1">
            <a:spLocks/>
          </p:cNvSpPr>
          <p:nvPr>
            <p:custDataLst>
              <p:tags r:id="rId3"/>
            </p:custDataLst>
          </p:nvPr>
        </p:nvSpPr>
        <p:spPr>
          <a:xfrm>
            <a:off x="0" y="1"/>
            <a:ext cx="9144000" cy="1136822"/>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r>
              <a:rPr lang="en-US" sz="2800" b="1" dirty="0" smtClean="0">
                <a:latin typeface="Trebuchet MS" panose="020B0603020202020204" pitchFamily="34" charset="0"/>
              </a:rPr>
              <a:t>The Arc HealthMeet® Training</a:t>
            </a:r>
            <a:endParaRPr lang="en-US" sz="2800" b="1" dirty="0">
              <a:latin typeface="Trebuchet MS" panose="020B0603020202020204" pitchFamily="34" charset="0"/>
            </a:endParaRPr>
          </a:p>
        </p:txBody>
      </p:sp>
      <p:grpSp>
        <p:nvGrpSpPr>
          <p:cNvPr id="10" name="Group 9"/>
          <p:cNvGrpSpPr/>
          <p:nvPr/>
        </p:nvGrpSpPr>
        <p:grpSpPr>
          <a:xfrm>
            <a:off x="0" y="-46886"/>
            <a:ext cx="9144000" cy="1204796"/>
            <a:chOff x="0" y="-46886"/>
            <a:chExt cx="9144000" cy="1186753"/>
          </a:xfrm>
        </p:grpSpPr>
        <p:sp>
          <p:nvSpPr>
            <p:cNvPr id="11"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000" b="1" dirty="0" smtClean="0"/>
                <a:t/>
              </a:r>
              <a:br>
                <a:rPr lang="en-US" sz="2000" b="1" dirty="0" smtClean="0"/>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pic>
        <p:nvPicPr>
          <p:cNvPr id="13" name="Picture 12"/>
          <p:cNvPicPr/>
          <p:nvPr/>
        </p:nvPicPr>
        <p:blipFill>
          <a:blip r:embed="rId9"/>
          <a:stretch>
            <a:fillRect/>
          </a:stretch>
        </p:blipFill>
        <p:spPr>
          <a:xfrm>
            <a:off x="4654379" y="2265405"/>
            <a:ext cx="4340053" cy="2469181"/>
          </a:xfrm>
          <a:prstGeom prst="rect">
            <a:avLst/>
          </a:prstGeom>
        </p:spPr>
      </p:pic>
    </p:spTree>
    <p:extLst>
      <p:ext uri="{BB962C8B-B14F-4D97-AF65-F5344CB8AC3E}">
        <p14:creationId xmlns:p14="http://schemas.microsoft.com/office/powerpoint/2010/main" val="33668661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custDataLst>
              <p:tags r:id="rId1"/>
            </p:custDataLst>
          </p:nvPr>
        </p:nvSpPr>
        <p:spPr>
          <a:xfrm>
            <a:off x="0" y="-74725"/>
            <a:ext cx="7886700" cy="1266789"/>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9" name="Picture 2" descr="HealthMee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custDataLst>
              <p:tags r:id="rId2"/>
            </p:custDataLst>
          </p:nvPr>
        </p:nvSpPr>
        <p:spPr>
          <a:xfrm>
            <a:off x="717656" y="1578708"/>
            <a:ext cx="4669890" cy="4524315"/>
          </a:xfrm>
          <a:prstGeom prst="rect">
            <a:avLst/>
          </a:prstGeom>
          <a:noFill/>
        </p:spPr>
        <p:txBody>
          <a:bodyPr wrap="square" rtlCol="0">
            <a:spAutoFit/>
          </a:bodyPr>
          <a:lstStyle/>
          <a:p>
            <a:pPr marL="285750" indent="-285750">
              <a:buFont typeface="Arial" panose="020B0604020202020204" pitchFamily="34" charset="0"/>
              <a:buChar char="•"/>
            </a:pPr>
            <a:endParaRPr lang="en-US" sz="1600" dirty="0" smtClean="0">
              <a:latin typeface="Trebuchet MS" panose="020B0603020202020204" pitchFamily="34" charset="0"/>
            </a:endParaRPr>
          </a:p>
          <a:p>
            <a:r>
              <a:rPr lang="en-US" sz="1600" dirty="0" smtClean="0">
                <a:latin typeface="Trebuchet MS" panose="020B0603020202020204" pitchFamily="34" charset="0"/>
              </a:rPr>
              <a:t>Other personal barriers to health for people with ID are:</a:t>
            </a:r>
          </a:p>
          <a:p>
            <a:pPr marL="742950" lvl="1" indent="-285750">
              <a:buFont typeface="Arial" panose="020B0604020202020204" pitchFamily="34" charset="0"/>
              <a:buChar char="•"/>
            </a:pPr>
            <a:r>
              <a:rPr lang="en-US" sz="1600" dirty="0" smtClean="0">
                <a:latin typeface="Trebuchet MS" panose="020B0603020202020204" pitchFamily="34" charset="0"/>
              </a:rPr>
              <a:t>poverty</a:t>
            </a:r>
          </a:p>
          <a:p>
            <a:pPr marL="742950" lvl="1" indent="-285750">
              <a:buFont typeface="Arial" panose="020B0604020202020204" pitchFamily="34" charset="0"/>
              <a:buChar char="•"/>
            </a:pPr>
            <a:r>
              <a:rPr lang="en-US" sz="1600" dirty="0">
                <a:latin typeface="Trebuchet MS" panose="020B0603020202020204" pitchFamily="34" charset="0"/>
              </a:rPr>
              <a:t>u</a:t>
            </a:r>
            <a:r>
              <a:rPr lang="en-US" sz="1600" dirty="0" smtClean="0">
                <a:latin typeface="Trebuchet MS" panose="020B0603020202020204" pitchFamily="34" charset="0"/>
              </a:rPr>
              <a:t>nemployment</a:t>
            </a:r>
          </a:p>
          <a:p>
            <a:pPr marL="742950" lvl="1" indent="-285750">
              <a:buFont typeface="Arial" panose="020B0604020202020204" pitchFamily="34" charset="0"/>
              <a:buChar char="•"/>
            </a:pPr>
            <a:r>
              <a:rPr lang="en-US" sz="1600" dirty="0" smtClean="0">
                <a:latin typeface="Trebuchet MS" panose="020B0603020202020204" pitchFamily="34" charset="0"/>
              </a:rPr>
              <a:t>lack of health insurance</a:t>
            </a:r>
          </a:p>
          <a:p>
            <a:pPr marL="742950" lvl="1" indent="-285750">
              <a:buFont typeface="Arial" panose="020B0604020202020204" pitchFamily="34" charset="0"/>
              <a:buChar char="•"/>
            </a:pPr>
            <a:r>
              <a:rPr lang="en-US" sz="1600" dirty="0">
                <a:latin typeface="Trebuchet MS" panose="020B0603020202020204" pitchFamily="34" charset="0"/>
              </a:rPr>
              <a:t>l</a:t>
            </a:r>
            <a:r>
              <a:rPr lang="en-US" sz="1600" dirty="0" smtClean="0">
                <a:latin typeface="Trebuchet MS" panose="020B0603020202020204" pitchFamily="34" charset="0"/>
              </a:rPr>
              <a:t>ack of reliable or accessible transportation</a:t>
            </a:r>
          </a:p>
          <a:p>
            <a:pPr marL="742950" lvl="1" indent="-285750">
              <a:buFont typeface="Arial" panose="020B0604020202020204" pitchFamily="34" charset="0"/>
              <a:buChar char="•"/>
            </a:pPr>
            <a:r>
              <a:rPr lang="en-US" sz="1600" dirty="0">
                <a:latin typeface="Trebuchet MS" panose="020B0603020202020204" pitchFamily="34" charset="0"/>
              </a:rPr>
              <a:t>i</a:t>
            </a:r>
            <a:r>
              <a:rPr lang="en-US" sz="1600" dirty="0" smtClean="0">
                <a:latin typeface="Trebuchet MS" panose="020B0603020202020204" pitchFamily="34" charset="0"/>
              </a:rPr>
              <a:t>nability for care givers to accompany them to appointments</a:t>
            </a:r>
          </a:p>
          <a:p>
            <a:pPr marL="742950" lvl="1" indent="-285750">
              <a:buFont typeface="Arial" panose="020B0604020202020204" pitchFamily="34" charset="0"/>
              <a:buChar char="•"/>
            </a:pPr>
            <a:r>
              <a:rPr lang="en-US" sz="1600" dirty="0">
                <a:latin typeface="Trebuchet MS" panose="020B0603020202020204" pitchFamily="34" charset="0"/>
              </a:rPr>
              <a:t>l</a:t>
            </a:r>
            <a:r>
              <a:rPr lang="en-US" sz="1600" dirty="0" smtClean="0">
                <a:latin typeface="Trebuchet MS" panose="020B0603020202020204" pitchFamily="34" charset="0"/>
              </a:rPr>
              <a:t>ow health literacy</a:t>
            </a:r>
          </a:p>
          <a:p>
            <a:pPr marL="742950" lvl="1" indent="-285750">
              <a:buFont typeface="Arial" panose="020B0604020202020204" pitchFamily="34" charset="0"/>
              <a:buChar char="•"/>
            </a:pPr>
            <a:r>
              <a:rPr lang="en-US" sz="1600" dirty="0" smtClean="0">
                <a:latin typeface="Trebuchet MS" panose="020B0603020202020204" pitchFamily="34" charset="0"/>
              </a:rPr>
              <a:t>lack of knowledge about healthy lifestyles</a:t>
            </a:r>
          </a:p>
          <a:p>
            <a:pPr marL="742950" lvl="1" indent="-285750">
              <a:buFont typeface="Arial" panose="020B0604020202020204" pitchFamily="34" charset="0"/>
              <a:buChar char="•"/>
            </a:pPr>
            <a:r>
              <a:rPr lang="en-US" sz="1600" dirty="0">
                <a:latin typeface="Trebuchet MS" panose="020B0603020202020204" pitchFamily="34" charset="0"/>
              </a:rPr>
              <a:t>l</a:t>
            </a:r>
            <a:r>
              <a:rPr lang="en-US" sz="1600" dirty="0" smtClean="0">
                <a:latin typeface="Trebuchet MS" panose="020B0603020202020204" pitchFamily="34" charset="0"/>
              </a:rPr>
              <a:t>ack of trust in health care providers due to discrimination or unpleasant experiences</a:t>
            </a:r>
            <a:endParaRPr lang="en-US" sz="1600" dirty="0">
              <a:latin typeface="Trebuchet MS" panose="020B0603020202020204" pitchFamily="34" charset="0"/>
            </a:endParaRPr>
          </a:p>
          <a:p>
            <a:pPr lvl="1"/>
            <a:endParaRPr lang="en-US" sz="1600" dirty="0">
              <a:latin typeface="Trebuchet MS" panose="020B0603020202020204" pitchFamily="34" charset="0"/>
            </a:endParaRPr>
          </a:p>
          <a:p>
            <a:endParaRPr lang="en-US" sz="1600" dirty="0">
              <a:latin typeface="Trebuchet MS" panose="020B0603020202020204" pitchFamily="34" charset="0"/>
            </a:endParaRPr>
          </a:p>
        </p:txBody>
      </p:sp>
      <p:sp>
        <p:nvSpPr>
          <p:cNvPr id="7" name="Title 1"/>
          <p:cNvSpPr txBox="1">
            <a:spLocks/>
          </p:cNvSpPr>
          <p:nvPr>
            <p:custDataLst>
              <p:tags r:id="rId3"/>
            </p:custDataLst>
          </p:nvPr>
        </p:nvSpPr>
        <p:spPr>
          <a:xfrm>
            <a:off x="0" y="1"/>
            <a:ext cx="9144000" cy="1136822"/>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r>
              <a:rPr lang="en-US" sz="2800" b="1" dirty="0" smtClean="0">
                <a:latin typeface="Trebuchet MS" panose="020B0603020202020204" pitchFamily="34" charset="0"/>
              </a:rPr>
              <a:t>The Arc HealthMeet® Training</a:t>
            </a:r>
            <a:endParaRPr lang="en-US" sz="2800" b="1" dirty="0">
              <a:latin typeface="Trebuchet MS" panose="020B0603020202020204" pitchFamily="34" charset="0"/>
            </a:endParaRPr>
          </a:p>
        </p:txBody>
      </p:sp>
      <p:grpSp>
        <p:nvGrpSpPr>
          <p:cNvPr id="10" name="Group 9"/>
          <p:cNvGrpSpPr/>
          <p:nvPr/>
        </p:nvGrpSpPr>
        <p:grpSpPr>
          <a:xfrm>
            <a:off x="0" y="-46886"/>
            <a:ext cx="9144000" cy="1204796"/>
            <a:chOff x="0" y="-46886"/>
            <a:chExt cx="9144000" cy="1186753"/>
          </a:xfrm>
        </p:grpSpPr>
        <p:sp>
          <p:nvSpPr>
            <p:cNvPr id="11"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000" b="1" dirty="0" smtClean="0"/>
                <a:t/>
              </a:r>
              <a:br>
                <a:rPr lang="en-US" sz="2000" b="1" dirty="0" smtClean="0"/>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pic>
        <p:nvPicPr>
          <p:cNvPr id="2" name="Picture 1"/>
          <p:cNvPicPr>
            <a:picLocks noChangeAspect="1"/>
          </p:cNvPicPr>
          <p:nvPr/>
        </p:nvPicPr>
        <p:blipFill>
          <a:blip r:embed="rId8"/>
          <a:stretch>
            <a:fillRect/>
          </a:stretch>
        </p:blipFill>
        <p:spPr>
          <a:xfrm>
            <a:off x="5630543" y="1639330"/>
            <a:ext cx="3287045" cy="4689517"/>
          </a:xfrm>
          <a:prstGeom prst="rect">
            <a:avLst/>
          </a:prstGeom>
        </p:spPr>
      </p:pic>
    </p:spTree>
    <p:extLst>
      <p:ext uri="{BB962C8B-B14F-4D97-AF65-F5344CB8AC3E}">
        <p14:creationId xmlns:p14="http://schemas.microsoft.com/office/powerpoint/2010/main" val="15543302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custDataLst>
              <p:tags r:id="rId1"/>
            </p:custDataLst>
          </p:nvPr>
        </p:nvSpPr>
        <p:spPr>
          <a:xfrm>
            <a:off x="0" y="-74725"/>
            <a:ext cx="7886700" cy="1266789"/>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9" name="Picture 2" descr="HealthMee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custDataLst>
              <p:tags r:id="rId2"/>
            </p:custDataLst>
          </p:nvPr>
        </p:nvSpPr>
        <p:spPr>
          <a:xfrm>
            <a:off x="717656" y="1578708"/>
            <a:ext cx="7169044" cy="3293209"/>
          </a:xfrm>
          <a:prstGeom prst="rect">
            <a:avLst/>
          </a:prstGeom>
          <a:noFill/>
        </p:spPr>
        <p:txBody>
          <a:bodyPr wrap="square" rtlCol="0">
            <a:spAutoFit/>
          </a:bodyPr>
          <a:lstStyle/>
          <a:p>
            <a:r>
              <a:rPr lang="en-US" sz="1600" b="1" dirty="0" smtClean="0">
                <a:latin typeface="Trebuchet MS" panose="020B0603020202020204" pitchFamily="34" charset="0"/>
              </a:rPr>
              <a:t>Health Promotion</a:t>
            </a:r>
          </a:p>
          <a:p>
            <a:pPr marL="285750" indent="-285750">
              <a:buFont typeface="Arial" panose="020B0604020202020204" pitchFamily="34" charset="0"/>
              <a:buChar char="•"/>
            </a:pPr>
            <a:r>
              <a:rPr lang="en-US" sz="1600" dirty="0">
                <a:latin typeface="Trebuchet MS" panose="020B0603020202020204" pitchFamily="34" charset="0"/>
              </a:rPr>
              <a:t>State and national data </a:t>
            </a:r>
            <a:r>
              <a:rPr lang="en-US" sz="1600" dirty="0" smtClean="0">
                <a:latin typeface="Trebuchet MS" panose="020B0603020202020204" pitchFamily="34" charset="0"/>
              </a:rPr>
              <a:t>describe </a:t>
            </a:r>
            <a:r>
              <a:rPr lang="en-US" sz="1600" dirty="0">
                <a:latin typeface="Trebuchet MS" panose="020B0603020202020204" pitchFamily="34" charset="0"/>
              </a:rPr>
              <a:t>disparities in health for people with </a:t>
            </a:r>
            <a:r>
              <a:rPr lang="en-US" sz="1600" dirty="0" smtClean="0">
                <a:latin typeface="Trebuchet MS" panose="020B0603020202020204" pitchFamily="34" charset="0"/>
              </a:rPr>
              <a:t>ID </a:t>
            </a:r>
            <a:r>
              <a:rPr lang="en-US" sz="1600" dirty="0">
                <a:latin typeface="Trebuchet MS" panose="020B0603020202020204" pitchFamily="34" charset="0"/>
              </a:rPr>
              <a:t>and suggest that having a disability can create risks for other preventable health </a:t>
            </a:r>
            <a:r>
              <a:rPr lang="en-US" sz="1600" dirty="0" smtClean="0">
                <a:latin typeface="Trebuchet MS" panose="020B0603020202020204" pitchFamily="34" charset="0"/>
              </a:rPr>
              <a:t>issues</a:t>
            </a:r>
          </a:p>
          <a:p>
            <a:pPr marL="285750" indent="-285750">
              <a:buFont typeface="Arial" panose="020B0604020202020204" pitchFamily="34" charset="0"/>
              <a:buChar char="•"/>
            </a:pPr>
            <a:r>
              <a:rPr lang="en-US" sz="1600" dirty="0" smtClean="0">
                <a:latin typeface="Trebuchet MS" panose="020B0603020202020204" pitchFamily="34" charset="0"/>
              </a:rPr>
              <a:t>Similar </a:t>
            </a:r>
            <a:r>
              <a:rPr lang="en-US" sz="1600" dirty="0">
                <a:latin typeface="Trebuchet MS" panose="020B0603020202020204" pitchFamily="34" charset="0"/>
              </a:rPr>
              <a:t>to the general population, it is critical that individuals with </a:t>
            </a:r>
            <a:r>
              <a:rPr lang="en-US" sz="1600" dirty="0" smtClean="0">
                <a:latin typeface="Trebuchet MS" panose="020B0603020202020204" pitchFamily="34" charset="0"/>
              </a:rPr>
              <a:t>ID </a:t>
            </a:r>
            <a:r>
              <a:rPr lang="en-US" sz="1600" dirty="0">
                <a:latin typeface="Trebuchet MS" panose="020B0603020202020204" pitchFamily="34" charset="0"/>
              </a:rPr>
              <a:t>are given the </a:t>
            </a:r>
            <a:r>
              <a:rPr lang="en-US" sz="1600" dirty="0" smtClean="0">
                <a:latin typeface="Trebuchet MS" panose="020B0603020202020204" pitchFamily="34" charset="0"/>
              </a:rPr>
              <a:t>information they need to </a:t>
            </a:r>
            <a:r>
              <a:rPr lang="en-US" sz="1600" dirty="0">
                <a:latin typeface="Trebuchet MS" panose="020B0603020202020204" pitchFamily="34" charset="0"/>
              </a:rPr>
              <a:t>make healthy choices on how to prevent </a:t>
            </a:r>
            <a:r>
              <a:rPr lang="en-US" sz="1600" dirty="0" smtClean="0">
                <a:latin typeface="Trebuchet MS" panose="020B0603020202020204" pitchFamily="34" charset="0"/>
              </a:rPr>
              <a:t>illness</a:t>
            </a:r>
          </a:p>
          <a:p>
            <a:pPr marL="285750" indent="-285750">
              <a:buFont typeface="Arial" panose="020B0604020202020204" pitchFamily="34" charset="0"/>
              <a:buChar char="•"/>
            </a:pPr>
            <a:r>
              <a:rPr lang="en-US" sz="1600" dirty="0" smtClean="0">
                <a:latin typeface="Trebuchet MS" panose="020B0603020202020204" pitchFamily="34" charset="0"/>
              </a:rPr>
              <a:t>It is also critical </a:t>
            </a:r>
            <a:r>
              <a:rPr lang="en-US" sz="1600" dirty="0">
                <a:latin typeface="Trebuchet MS" panose="020B0603020202020204" pitchFamily="34" charset="0"/>
              </a:rPr>
              <a:t>that racial &amp; ethnic disparities are acknowledged when providing information </a:t>
            </a:r>
            <a:r>
              <a:rPr lang="en-US" sz="1600" dirty="0" smtClean="0">
                <a:latin typeface="Trebuchet MS" panose="020B0603020202020204" pitchFamily="34" charset="0"/>
              </a:rPr>
              <a:t>to </a:t>
            </a:r>
            <a:r>
              <a:rPr lang="en-US" sz="1600" dirty="0">
                <a:latin typeface="Trebuchet MS" panose="020B0603020202020204" pitchFamily="34" charset="0"/>
              </a:rPr>
              <a:t>individuals with </a:t>
            </a:r>
            <a:r>
              <a:rPr lang="en-US" sz="1600" dirty="0" smtClean="0">
                <a:latin typeface="Trebuchet MS" panose="020B0603020202020204" pitchFamily="34" charset="0"/>
              </a:rPr>
              <a:t>ID</a:t>
            </a:r>
            <a:endParaRPr lang="en-US" sz="1600" dirty="0">
              <a:latin typeface="Trebuchet MS" panose="020B0603020202020204" pitchFamily="34" charset="0"/>
            </a:endParaRPr>
          </a:p>
          <a:p>
            <a:pPr marL="285750" indent="-285750">
              <a:buFont typeface="Arial" panose="020B0604020202020204" pitchFamily="34" charset="0"/>
              <a:buChar char="•"/>
            </a:pPr>
            <a:endParaRPr lang="en-US" sz="1600" dirty="0">
              <a:latin typeface="Trebuchet MS" panose="020B0603020202020204" pitchFamily="34" charset="0"/>
            </a:endParaRPr>
          </a:p>
          <a:p>
            <a:pPr marL="285750" indent="-285750">
              <a:buFont typeface="Arial" panose="020B0604020202020204" pitchFamily="34" charset="0"/>
              <a:buChar char="•"/>
            </a:pPr>
            <a:endParaRPr lang="en-US" sz="1600" dirty="0" smtClean="0">
              <a:latin typeface="Trebuchet MS" panose="020B0603020202020204" pitchFamily="34" charset="0"/>
            </a:endParaRPr>
          </a:p>
          <a:p>
            <a:pPr marL="285750" indent="-285750">
              <a:buFont typeface="Arial" panose="020B0604020202020204" pitchFamily="34" charset="0"/>
              <a:buChar char="•"/>
            </a:pPr>
            <a:endParaRPr lang="en-US" sz="1600" b="1" dirty="0">
              <a:latin typeface="Trebuchet MS" panose="020B0603020202020204" pitchFamily="34" charset="0"/>
            </a:endParaRPr>
          </a:p>
          <a:p>
            <a:endParaRPr lang="en-US" sz="1600" b="1" dirty="0">
              <a:latin typeface="Trebuchet MS" panose="020B0603020202020204" pitchFamily="34" charset="0"/>
            </a:endParaRPr>
          </a:p>
        </p:txBody>
      </p:sp>
      <p:sp>
        <p:nvSpPr>
          <p:cNvPr id="7" name="Title 1"/>
          <p:cNvSpPr txBox="1">
            <a:spLocks/>
          </p:cNvSpPr>
          <p:nvPr>
            <p:custDataLst>
              <p:tags r:id="rId3"/>
            </p:custDataLst>
          </p:nvPr>
        </p:nvSpPr>
        <p:spPr>
          <a:xfrm>
            <a:off x="0" y="1"/>
            <a:ext cx="9144000" cy="1136822"/>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r>
              <a:rPr lang="en-US" sz="2800" b="1" dirty="0" smtClean="0">
                <a:latin typeface="Trebuchet MS" panose="020B0603020202020204" pitchFamily="34" charset="0"/>
              </a:rPr>
              <a:t>The Arc HealthMeet® Training</a:t>
            </a:r>
            <a:endParaRPr lang="en-US" sz="2800" b="1" dirty="0">
              <a:latin typeface="Trebuchet MS" panose="020B0603020202020204" pitchFamily="34" charset="0"/>
            </a:endParaRPr>
          </a:p>
        </p:txBody>
      </p:sp>
      <p:grpSp>
        <p:nvGrpSpPr>
          <p:cNvPr id="10" name="Group 9"/>
          <p:cNvGrpSpPr/>
          <p:nvPr/>
        </p:nvGrpSpPr>
        <p:grpSpPr>
          <a:xfrm>
            <a:off x="0" y="-46886"/>
            <a:ext cx="9144000" cy="1204796"/>
            <a:chOff x="0" y="-46886"/>
            <a:chExt cx="9144000" cy="1186753"/>
          </a:xfrm>
        </p:grpSpPr>
        <p:sp>
          <p:nvSpPr>
            <p:cNvPr id="11"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000" b="1" dirty="0" smtClean="0"/>
                <a:t/>
              </a:r>
              <a:br>
                <a:rPr lang="en-US" sz="2000" b="1" dirty="0" smtClean="0"/>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pic>
        <p:nvPicPr>
          <p:cNvPr id="2" name="Picture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62137" y="4152385"/>
            <a:ext cx="4162425" cy="2343150"/>
          </a:xfrm>
          <a:prstGeom prst="rect">
            <a:avLst/>
          </a:prstGeom>
        </p:spPr>
      </p:pic>
    </p:spTree>
    <p:extLst>
      <p:ext uri="{BB962C8B-B14F-4D97-AF65-F5344CB8AC3E}">
        <p14:creationId xmlns:p14="http://schemas.microsoft.com/office/powerpoint/2010/main" val="6888907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custDataLst>
              <p:tags r:id="rId1"/>
            </p:custDataLst>
          </p:nvPr>
        </p:nvSpPr>
        <p:spPr>
          <a:xfrm>
            <a:off x="0" y="-74725"/>
            <a:ext cx="7886700" cy="1266789"/>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9" name="Picture 2" descr="HealthMee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custDataLst>
              <p:tags r:id="rId2"/>
            </p:custDataLst>
          </p:nvPr>
        </p:nvSpPr>
        <p:spPr>
          <a:xfrm>
            <a:off x="305764" y="1266790"/>
            <a:ext cx="5386582" cy="4339650"/>
          </a:xfrm>
          <a:prstGeom prst="rect">
            <a:avLst/>
          </a:prstGeom>
          <a:noFill/>
        </p:spPr>
        <p:txBody>
          <a:bodyPr wrap="square" rtlCol="0">
            <a:spAutoFit/>
          </a:bodyPr>
          <a:lstStyle/>
          <a:p>
            <a:r>
              <a:rPr lang="en-US" sz="1600" b="1" dirty="0" smtClean="0">
                <a:latin typeface="Trebuchet MS" panose="020B0603020202020204" pitchFamily="34" charset="0"/>
              </a:rPr>
              <a:t>Including People with Disabilities in Planning</a:t>
            </a:r>
          </a:p>
          <a:p>
            <a:endParaRPr lang="en-US" sz="1600" b="1" dirty="0" smtClean="0">
              <a:latin typeface="Trebuchet MS" panose="020B0603020202020204" pitchFamily="34" charset="0"/>
            </a:endParaRPr>
          </a:p>
          <a:p>
            <a:pPr marL="285750" indent="-285750">
              <a:buFont typeface="Arial" panose="020B0604020202020204" pitchFamily="34" charset="0"/>
              <a:buChar char="•"/>
            </a:pPr>
            <a:r>
              <a:rPr lang="en-US" sz="1600" dirty="0" smtClean="0">
                <a:latin typeface="Trebuchet MS" panose="020B0603020202020204" pitchFamily="34" charset="0"/>
              </a:rPr>
              <a:t>To </a:t>
            </a:r>
            <a:r>
              <a:rPr lang="en-US" sz="1600" dirty="0">
                <a:latin typeface="Trebuchet MS" panose="020B0603020202020204" pitchFamily="34" charset="0"/>
              </a:rPr>
              <a:t>improve the health of people with ID, the public health community can support the development and implementation of health promotion interventions for people with </a:t>
            </a:r>
            <a:r>
              <a:rPr lang="en-US" sz="1600" dirty="0" smtClean="0">
                <a:latin typeface="Trebuchet MS" panose="020B0603020202020204" pitchFamily="34" charset="0"/>
              </a:rPr>
              <a:t>ID</a:t>
            </a:r>
            <a:endParaRPr lang="en-US" sz="1600" dirty="0">
              <a:latin typeface="Trebuchet MS" panose="020B0603020202020204" pitchFamily="34" charset="0"/>
            </a:endParaRPr>
          </a:p>
          <a:p>
            <a:pPr marL="285750" indent="-285750">
              <a:buFont typeface="Arial" panose="020B0604020202020204" pitchFamily="34" charset="0"/>
              <a:buChar char="•"/>
            </a:pPr>
            <a:r>
              <a:rPr lang="en-US" sz="1600" dirty="0">
                <a:latin typeface="Trebuchet MS" panose="020B0603020202020204" pitchFamily="34" charset="0"/>
              </a:rPr>
              <a:t>Inclusive public health programs would more effectively reach underserved populations and promote reduction of health disparities experienced by people with </a:t>
            </a:r>
            <a:r>
              <a:rPr lang="en-US" sz="1600" dirty="0" smtClean="0">
                <a:latin typeface="Trebuchet MS" panose="020B0603020202020204" pitchFamily="34" charset="0"/>
              </a:rPr>
              <a:t>ID </a:t>
            </a:r>
            <a:r>
              <a:rPr lang="en-US" sz="1600" baseline="30000" dirty="0" smtClean="0">
                <a:latin typeface="Trebuchet MS" panose="020B0603020202020204" pitchFamily="34" charset="0"/>
              </a:rPr>
              <a:t>3</a:t>
            </a:r>
            <a:r>
              <a:rPr lang="en-US" sz="1600" dirty="0" smtClean="0">
                <a:latin typeface="Trebuchet MS" panose="020B0603020202020204" pitchFamily="34" charset="0"/>
              </a:rPr>
              <a:t> </a:t>
            </a:r>
            <a:endParaRPr lang="en-US" sz="1600" dirty="0">
              <a:latin typeface="Trebuchet MS" panose="020B0603020202020204" pitchFamily="34" charset="0"/>
            </a:endParaRPr>
          </a:p>
          <a:p>
            <a:pPr marL="285750" indent="-285750">
              <a:buFont typeface="Arial" panose="020B0604020202020204" pitchFamily="34" charset="0"/>
              <a:buChar char="•"/>
            </a:pPr>
            <a:r>
              <a:rPr lang="en-US" sz="1600" dirty="0">
                <a:latin typeface="Trebuchet MS" panose="020B0603020202020204" pitchFamily="34" charset="0"/>
              </a:rPr>
              <a:t>People with I/DD can provide feedback on how public health organizations can better explain (written/oral) information so that people with limited reading skills and comprehension can better </a:t>
            </a:r>
            <a:r>
              <a:rPr lang="en-US" sz="1600" dirty="0" smtClean="0">
                <a:latin typeface="Trebuchet MS" panose="020B0603020202020204" pitchFamily="34" charset="0"/>
              </a:rPr>
              <a:t>understand</a:t>
            </a:r>
          </a:p>
          <a:p>
            <a:endParaRPr lang="en-US" sz="1600" dirty="0" smtClean="0">
              <a:latin typeface="Trebuchet MS" panose="020B0603020202020204" pitchFamily="34" charset="0"/>
            </a:endParaRPr>
          </a:p>
          <a:p>
            <a:r>
              <a:rPr lang="en-US" sz="1000" dirty="0" smtClean="0">
                <a:latin typeface="Trebuchet MS" panose="020B0603020202020204" pitchFamily="34" charset="0"/>
              </a:rPr>
              <a:t>3. </a:t>
            </a:r>
            <a:r>
              <a:rPr lang="en-US" sz="1000" dirty="0" smtClean="0">
                <a:latin typeface="Trebuchet MS" panose="020B0603020202020204" pitchFamily="34" charset="0"/>
                <a:hlinkClick r:id="rId8"/>
              </a:rPr>
              <a:t>National </a:t>
            </a:r>
            <a:r>
              <a:rPr lang="en-US" sz="1000" dirty="0">
                <a:latin typeface="Trebuchet MS" panose="020B0603020202020204" pitchFamily="34" charset="0"/>
                <a:hlinkClick r:id="rId8"/>
              </a:rPr>
              <a:t>Center on Birth Defects and Developmental Disabilities (NCBDDD). CDC Promoting the Health of People with Disabilities, NCBDDD Fact Sheet. </a:t>
            </a:r>
            <a:endParaRPr lang="en-US" sz="1600" dirty="0">
              <a:latin typeface="Trebuchet MS" panose="020B0603020202020204" pitchFamily="34" charset="0"/>
            </a:endParaRPr>
          </a:p>
        </p:txBody>
      </p:sp>
      <p:sp>
        <p:nvSpPr>
          <p:cNvPr id="7" name="Title 1"/>
          <p:cNvSpPr txBox="1">
            <a:spLocks/>
          </p:cNvSpPr>
          <p:nvPr>
            <p:custDataLst>
              <p:tags r:id="rId3"/>
            </p:custDataLst>
          </p:nvPr>
        </p:nvSpPr>
        <p:spPr>
          <a:xfrm>
            <a:off x="0" y="1"/>
            <a:ext cx="9144000" cy="1136822"/>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r>
              <a:rPr lang="en-US" sz="2800" b="1" dirty="0" smtClean="0">
                <a:latin typeface="Trebuchet MS" panose="020B0603020202020204" pitchFamily="34" charset="0"/>
              </a:rPr>
              <a:t>The Arc HealthMeet® Training</a:t>
            </a:r>
            <a:endParaRPr lang="en-US" sz="2800" b="1" dirty="0">
              <a:latin typeface="Trebuchet MS" panose="020B0603020202020204" pitchFamily="34" charset="0"/>
            </a:endParaRPr>
          </a:p>
        </p:txBody>
      </p:sp>
      <p:grpSp>
        <p:nvGrpSpPr>
          <p:cNvPr id="10" name="Group 9"/>
          <p:cNvGrpSpPr/>
          <p:nvPr/>
        </p:nvGrpSpPr>
        <p:grpSpPr>
          <a:xfrm>
            <a:off x="0" y="-46886"/>
            <a:ext cx="9144000" cy="1204796"/>
            <a:chOff x="0" y="-46886"/>
            <a:chExt cx="9144000" cy="1186753"/>
          </a:xfrm>
        </p:grpSpPr>
        <p:sp>
          <p:nvSpPr>
            <p:cNvPr id="11"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000" b="1" dirty="0" smtClean="0"/>
                <a:t/>
              </a:r>
              <a:br>
                <a:rPr lang="en-US" sz="2000" b="1" dirty="0" smtClean="0"/>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2" name="Picture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pic>
        <p:nvPicPr>
          <p:cNvPr id="13" name="Picture 2" descr="conc"/>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807676" y="2316842"/>
            <a:ext cx="2940951" cy="1950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56897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custDataLst>
              <p:tags r:id="rId1"/>
            </p:custDataLst>
          </p:nvPr>
        </p:nvSpPr>
        <p:spPr>
          <a:xfrm>
            <a:off x="0" y="-74725"/>
            <a:ext cx="7886700" cy="1266789"/>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9" name="Picture 2" descr="HealthMee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custDataLst>
              <p:tags r:id="rId2"/>
            </p:custDataLst>
          </p:nvPr>
        </p:nvSpPr>
        <p:spPr>
          <a:xfrm>
            <a:off x="717656" y="1578708"/>
            <a:ext cx="7169044" cy="3077766"/>
          </a:xfrm>
          <a:prstGeom prst="rect">
            <a:avLst/>
          </a:prstGeom>
          <a:noFill/>
        </p:spPr>
        <p:txBody>
          <a:bodyPr wrap="square" rtlCol="0">
            <a:spAutoFit/>
          </a:bodyPr>
          <a:lstStyle/>
          <a:p>
            <a:r>
              <a:rPr lang="en-US" b="1" dirty="0" smtClean="0">
                <a:latin typeface="Trebuchet MS" panose="020B0603020202020204" pitchFamily="34" charset="0"/>
              </a:rPr>
              <a:t>Inclusion Strategies to Include People with ID/D in Planning</a:t>
            </a:r>
          </a:p>
          <a:p>
            <a:endParaRPr lang="en-US" sz="1600" dirty="0">
              <a:latin typeface="Trebuchet MS" panose="020B0603020202020204" pitchFamily="34" charset="0"/>
            </a:endParaRPr>
          </a:p>
          <a:p>
            <a:r>
              <a:rPr lang="en-US" sz="1600" dirty="0" smtClean="0">
                <a:latin typeface="Trebuchet MS" panose="020B0603020202020204" pitchFamily="34" charset="0"/>
              </a:rPr>
              <a:t>Health Promotion Program Programming Considerations:</a:t>
            </a:r>
          </a:p>
          <a:p>
            <a:pPr marL="285750" indent="-285750">
              <a:buFont typeface="Arial" panose="020B0604020202020204" pitchFamily="34" charset="0"/>
              <a:buChar char="•"/>
            </a:pPr>
            <a:r>
              <a:rPr lang="en-US" sz="1600" dirty="0">
                <a:latin typeface="Trebuchet MS" panose="020B0603020202020204" pitchFamily="34" charset="0"/>
              </a:rPr>
              <a:t>Use visual images to communicate program </a:t>
            </a:r>
            <a:r>
              <a:rPr lang="en-US" sz="1600" dirty="0" smtClean="0">
                <a:latin typeface="Trebuchet MS" panose="020B0603020202020204" pitchFamily="34" charset="0"/>
              </a:rPr>
              <a:t>content</a:t>
            </a:r>
          </a:p>
          <a:p>
            <a:pPr marL="285750" indent="-285750">
              <a:buFont typeface="Arial" panose="020B0604020202020204" pitchFamily="34" charset="0"/>
              <a:buChar char="•"/>
            </a:pPr>
            <a:r>
              <a:rPr lang="en-US" sz="1600" dirty="0" smtClean="0">
                <a:latin typeface="Trebuchet MS" panose="020B0603020202020204" pitchFamily="34" charset="0"/>
              </a:rPr>
              <a:t>Use plain language</a:t>
            </a:r>
          </a:p>
          <a:p>
            <a:pPr marL="285750" indent="-285750">
              <a:buFont typeface="Arial" panose="020B0604020202020204" pitchFamily="34" charset="0"/>
              <a:buChar char="•"/>
            </a:pPr>
            <a:r>
              <a:rPr lang="en-US" sz="1600" dirty="0" smtClean="0">
                <a:latin typeface="Trebuchet MS" panose="020B0603020202020204" pitchFamily="34" charset="0"/>
              </a:rPr>
              <a:t>Adapt </a:t>
            </a:r>
            <a:r>
              <a:rPr lang="en-US" sz="1600" dirty="0">
                <a:latin typeface="Trebuchet MS" panose="020B0603020202020204" pitchFamily="34" charset="0"/>
              </a:rPr>
              <a:t>program content to a </a:t>
            </a:r>
            <a:r>
              <a:rPr lang="en-US" sz="1600" dirty="0" smtClean="0">
                <a:latin typeface="Trebuchet MS" panose="020B0603020202020204" pitchFamily="34" charset="0"/>
              </a:rPr>
              <a:t>fourth or </a:t>
            </a:r>
            <a:r>
              <a:rPr lang="en-US" sz="1600" dirty="0">
                <a:latin typeface="Trebuchet MS" panose="020B0603020202020204" pitchFamily="34" charset="0"/>
              </a:rPr>
              <a:t>fifth-grade reading level (see </a:t>
            </a:r>
            <a:r>
              <a:rPr lang="en-US" sz="1600" dirty="0">
                <a:latin typeface="Trebuchet MS" panose="020B0603020202020204" pitchFamily="34" charset="0"/>
                <a:hlinkClick r:id="rId7"/>
              </a:rPr>
              <a:t>http://</a:t>
            </a:r>
            <a:r>
              <a:rPr lang="en-US" sz="1600" dirty="0" smtClean="0">
                <a:latin typeface="Trebuchet MS" panose="020B0603020202020204" pitchFamily="34" charset="0"/>
                <a:hlinkClick r:id="rId7"/>
              </a:rPr>
              <a:t>bit.ly/1jibufn</a:t>
            </a:r>
            <a:r>
              <a:rPr lang="en-US" sz="1600" dirty="0" smtClean="0">
                <a:latin typeface="Trebuchet MS" panose="020B0603020202020204" pitchFamily="34" charset="0"/>
              </a:rPr>
              <a:t> ) </a:t>
            </a:r>
          </a:p>
          <a:p>
            <a:pPr marL="285750" indent="-285750">
              <a:buFont typeface="Arial" panose="020B0604020202020204" pitchFamily="34" charset="0"/>
              <a:buChar char="•"/>
            </a:pPr>
            <a:r>
              <a:rPr lang="en-US" sz="1600" dirty="0" smtClean="0">
                <a:latin typeface="Trebuchet MS" panose="020B0603020202020204" pitchFamily="34" charset="0"/>
              </a:rPr>
              <a:t>Provide </a:t>
            </a:r>
            <a:r>
              <a:rPr lang="en-US" sz="1600" dirty="0">
                <a:latin typeface="Trebuchet MS" panose="020B0603020202020204" pitchFamily="34" charset="0"/>
              </a:rPr>
              <a:t>staffing/volunteers to assist with program implementation </a:t>
            </a:r>
            <a:endParaRPr lang="en-US" sz="1600" dirty="0" smtClean="0">
              <a:latin typeface="Trebuchet MS" panose="020B0603020202020204" pitchFamily="34" charset="0"/>
            </a:endParaRPr>
          </a:p>
          <a:p>
            <a:pPr marL="285750" indent="-285750">
              <a:buFont typeface="Arial" panose="020B0604020202020204" pitchFamily="34" charset="0"/>
              <a:buChar char="•"/>
            </a:pPr>
            <a:r>
              <a:rPr lang="en-US" sz="1600" dirty="0" smtClean="0">
                <a:latin typeface="Trebuchet MS" panose="020B0603020202020204" pitchFamily="34" charset="0"/>
              </a:rPr>
              <a:t>Include </a:t>
            </a:r>
            <a:r>
              <a:rPr lang="en-US" sz="1600" dirty="0">
                <a:latin typeface="Trebuchet MS" panose="020B0603020202020204" pitchFamily="34" charset="0"/>
              </a:rPr>
              <a:t>caregivers in programming</a:t>
            </a:r>
            <a:endParaRPr lang="en-US" sz="1600" dirty="0" smtClean="0">
              <a:latin typeface="Trebuchet MS" panose="020B0603020202020204" pitchFamily="34" charset="0"/>
            </a:endParaRPr>
          </a:p>
          <a:p>
            <a:endParaRPr lang="en-US" sz="1600" dirty="0">
              <a:latin typeface="Trebuchet MS" panose="020B0603020202020204" pitchFamily="34" charset="0"/>
            </a:endParaRPr>
          </a:p>
          <a:p>
            <a:endParaRPr lang="en-US" sz="1600" dirty="0" smtClean="0">
              <a:latin typeface="Trebuchet MS" panose="020B0603020202020204" pitchFamily="34" charset="0"/>
            </a:endParaRPr>
          </a:p>
          <a:p>
            <a:endParaRPr lang="en-US" sz="1600" dirty="0">
              <a:latin typeface="Trebuchet MS" panose="020B0603020202020204" pitchFamily="34" charset="0"/>
            </a:endParaRPr>
          </a:p>
        </p:txBody>
      </p:sp>
      <p:sp>
        <p:nvSpPr>
          <p:cNvPr id="7" name="Title 1"/>
          <p:cNvSpPr txBox="1">
            <a:spLocks/>
          </p:cNvSpPr>
          <p:nvPr>
            <p:custDataLst>
              <p:tags r:id="rId3"/>
            </p:custDataLst>
          </p:nvPr>
        </p:nvSpPr>
        <p:spPr>
          <a:xfrm>
            <a:off x="0" y="1"/>
            <a:ext cx="9144000" cy="1136822"/>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r>
              <a:rPr lang="en-US" sz="2800" b="1" dirty="0" smtClean="0">
                <a:latin typeface="Trebuchet MS" panose="020B0603020202020204" pitchFamily="34" charset="0"/>
              </a:rPr>
              <a:t>The Arc HealthMeet® Training</a:t>
            </a:r>
            <a:endParaRPr lang="en-US" sz="2800" b="1" dirty="0">
              <a:latin typeface="Trebuchet MS" panose="020B0603020202020204" pitchFamily="34" charset="0"/>
            </a:endParaRPr>
          </a:p>
        </p:txBody>
      </p:sp>
      <p:grpSp>
        <p:nvGrpSpPr>
          <p:cNvPr id="10" name="Group 9"/>
          <p:cNvGrpSpPr/>
          <p:nvPr/>
        </p:nvGrpSpPr>
        <p:grpSpPr>
          <a:xfrm>
            <a:off x="0" y="-46886"/>
            <a:ext cx="9144000" cy="1204796"/>
            <a:chOff x="0" y="-46886"/>
            <a:chExt cx="9144000" cy="1186753"/>
          </a:xfrm>
        </p:grpSpPr>
        <p:sp>
          <p:nvSpPr>
            <p:cNvPr id="11"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000" b="1" dirty="0" smtClean="0"/>
                <a:t/>
              </a:r>
              <a:br>
                <a:rPr lang="en-US" sz="2000" b="1" dirty="0" smtClean="0"/>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sp>
        <p:nvSpPr>
          <p:cNvPr id="2" name="TextBox 1"/>
          <p:cNvSpPr txBox="1"/>
          <p:nvPr/>
        </p:nvSpPr>
        <p:spPr>
          <a:xfrm>
            <a:off x="967776" y="6450845"/>
            <a:ext cx="7363662" cy="246221"/>
          </a:xfrm>
          <a:prstGeom prst="rect">
            <a:avLst/>
          </a:prstGeom>
          <a:noFill/>
        </p:spPr>
        <p:txBody>
          <a:bodyPr wrap="square" rtlCol="0">
            <a:spAutoFit/>
          </a:bodyPr>
          <a:lstStyle/>
          <a:p>
            <a:r>
              <a:rPr lang="en-US" sz="1000" dirty="0" smtClean="0">
                <a:hlinkClick r:id="rId9"/>
              </a:rPr>
              <a:t>Source: NACCHO. </a:t>
            </a:r>
            <a:r>
              <a:rPr lang="en-US" sz="1000" dirty="0">
                <a:hlinkClick r:id="rId9"/>
              </a:rPr>
              <a:t>(2014). Strategies for Successfully Including People with Disabilities in Health Department Programs, Plans, and </a:t>
            </a:r>
            <a:r>
              <a:rPr lang="en-US" sz="1000" dirty="0" smtClean="0">
                <a:hlinkClick r:id="rId9"/>
              </a:rPr>
              <a:t>Services</a:t>
            </a:r>
            <a:endParaRPr lang="en-US" sz="1000" dirty="0"/>
          </a:p>
        </p:txBody>
      </p:sp>
      <p:pic>
        <p:nvPicPr>
          <p:cNvPr id="13" name="Picture 12" descr="S:\_Research &amp; Innovations\HealthMeet Operations\Final HM Product\Images\HealthyEating.png"/>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558535" y="4146979"/>
            <a:ext cx="3635375" cy="2047875"/>
          </a:xfrm>
          <a:prstGeom prst="rect">
            <a:avLst/>
          </a:prstGeom>
          <a:noFill/>
          <a:ln>
            <a:noFill/>
          </a:ln>
        </p:spPr>
      </p:pic>
    </p:spTree>
    <p:extLst>
      <p:ext uri="{BB962C8B-B14F-4D97-AF65-F5344CB8AC3E}">
        <p14:creationId xmlns:p14="http://schemas.microsoft.com/office/powerpoint/2010/main" val="21528968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endParaRPr lang="en-US" sz="2400" dirty="0">
              <a:latin typeface="Trebuchet MS" panose="020B0603020202020204" pitchFamily="34" charset="0"/>
            </a:endParaRPr>
          </a:p>
          <a:p>
            <a:pPr marL="0" indent="0">
              <a:buNone/>
            </a:pPr>
            <a:endParaRPr lang="en-US" sz="2400" b="1" dirty="0" smtClean="0">
              <a:latin typeface="Trebuchet MS" panose="020B0603020202020204" pitchFamily="34" charset="0"/>
            </a:endParaRPr>
          </a:p>
          <a:p>
            <a:pPr marL="0" indent="0">
              <a:buNone/>
            </a:pPr>
            <a:endParaRPr lang="en-US" sz="2400" b="1" dirty="0">
              <a:latin typeface="Trebuchet MS" panose="020B0603020202020204" pitchFamily="34" charset="0"/>
            </a:endParaRPr>
          </a:p>
          <a:p>
            <a:pPr marL="0" indent="0" algn="ctr">
              <a:buNone/>
            </a:pPr>
            <a:r>
              <a:rPr lang="en-US" sz="2400" b="1" dirty="0">
                <a:latin typeface="Trebuchet MS" panose="020B0603020202020204" pitchFamily="34" charset="0"/>
              </a:rPr>
              <a:t>Emerging Issues for People </a:t>
            </a:r>
            <a:r>
              <a:rPr lang="en-US" sz="2400" b="1" dirty="0" smtClean="0">
                <a:latin typeface="Trebuchet MS" panose="020B0603020202020204" pitchFamily="34" charset="0"/>
              </a:rPr>
              <a:t>with Disabilities</a:t>
            </a:r>
          </a:p>
          <a:p>
            <a:endParaRPr lang="en-US" sz="2400" dirty="0" smtClean="0">
              <a:latin typeface="Trebuchet MS" panose="020B0603020202020204" pitchFamily="34" charset="0"/>
            </a:endParaRPr>
          </a:p>
          <a:p>
            <a:pPr marL="0" indent="0">
              <a:buNone/>
            </a:pPr>
            <a:endParaRPr lang="en-US" sz="2400" dirty="0">
              <a:latin typeface="Trebuchet MS" panose="020B0603020202020204" pitchFamily="34" charset="0"/>
            </a:endParaRPr>
          </a:p>
          <a:p>
            <a:pPr marL="0" indent="0">
              <a:buNone/>
            </a:pPr>
            <a:endParaRPr lang="en-US" sz="2400" dirty="0">
              <a:latin typeface="Trebuchet MS" panose="020B0603020202020204" pitchFamily="34" charset="0"/>
            </a:endParaRPr>
          </a:p>
          <a:p>
            <a:pPr marL="0" indent="0">
              <a:buNone/>
            </a:pPr>
            <a:endParaRPr lang="en-US" sz="2400" dirty="0">
              <a:latin typeface="Trebuchet MS" panose="020B0603020202020204" pitchFamily="34" charset="0"/>
            </a:endParaRPr>
          </a:p>
          <a:p>
            <a:pPr marL="0" indent="0">
              <a:buNone/>
            </a:pPr>
            <a:endParaRPr lang="en-US" sz="2400" dirty="0">
              <a:latin typeface="Trebuchet MS" panose="020B0603020202020204" pitchFamily="34" charset="0"/>
            </a:endParaRPr>
          </a:p>
        </p:txBody>
      </p:sp>
      <p:sp>
        <p:nvSpPr>
          <p:cNvPr id="8" name="Title 1"/>
          <p:cNvSpPr>
            <a:spLocks noGrp="1"/>
          </p:cNvSpPr>
          <p:nvPr>
            <p:ph type="title"/>
            <p:custDataLst>
              <p:tags r:id="rId1"/>
            </p:custDataLst>
          </p:nvPr>
        </p:nvSpPr>
        <p:spPr>
          <a:xfrm>
            <a:off x="0" y="-74725"/>
            <a:ext cx="7886700" cy="1325563"/>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9" name="Picture 2" descr="HealthMee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custDataLst>
              <p:tags r:id="rId2"/>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smtClean="0"/>
              <a:t/>
            </a:r>
            <a:br>
              <a:rPr lang="en-US" sz="2800" b="1" smtClean="0"/>
            </a:br>
            <a:r>
              <a:rPr lang="en-US" sz="2800" b="1" smtClean="0">
                <a:latin typeface="Trebuchet MS" panose="020B0603020202020204" pitchFamily="34" charset="0"/>
              </a:rPr>
              <a:t>The Arc HealthMeet® Training</a:t>
            </a:r>
            <a:endParaRPr lang="en-US" sz="2800" b="1" dirty="0">
              <a:latin typeface="Trebuchet MS" panose="020B0603020202020204" pitchFamily="34" charset="0"/>
            </a:endParaRPr>
          </a:p>
        </p:txBody>
      </p:sp>
      <p:grpSp>
        <p:nvGrpSpPr>
          <p:cNvPr id="6" name="Group 5"/>
          <p:cNvGrpSpPr/>
          <p:nvPr/>
        </p:nvGrpSpPr>
        <p:grpSpPr>
          <a:xfrm>
            <a:off x="0" y="-46886"/>
            <a:ext cx="9144000" cy="1204796"/>
            <a:chOff x="0" y="-46886"/>
            <a:chExt cx="9144000" cy="1186753"/>
          </a:xfrm>
        </p:grpSpPr>
        <p:sp>
          <p:nvSpPr>
            <p:cNvPr id="7" name="Title 1"/>
            <p:cNvSpPr txBox="1">
              <a:spLocks/>
            </p:cNvSpPr>
            <p:nvPr>
              <p:custDataLst>
                <p:tags r:id="rId3"/>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000" b="1" dirty="0" smtClean="0"/>
                <a:t/>
              </a:r>
              <a:br>
                <a:rPr lang="en-US" sz="2000" b="1" dirty="0" smtClean="0"/>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spTree>
    <p:extLst>
      <p:ext uri="{BB962C8B-B14F-4D97-AF65-F5344CB8AC3E}">
        <p14:creationId xmlns:p14="http://schemas.microsoft.com/office/powerpoint/2010/main" val="14764595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custDataLst>
              <p:tags r:id="rId1"/>
            </p:custDataLst>
          </p:nvPr>
        </p:nvSpPr>
        <p:spPr>
          <a:xfrm>
            <a:off x="0" y="-74725"/>
            <a:ext cx="7886700" cy="1266789"/>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9" name="Picture 2" descr="HealthMee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custDataLst>
              <p:tags r:id="rId2"/>
            </p:custDataLst>
          </p:nvPr>
        </p:nvSpPr>
        <p:spPr>
          <a:xfrm>
            <a:off x="717656" y="1578708"/>
            <a:ext cx="7169044" cy="2308324"/>
          </a:xfrm>
          <a:prstGeom prst="rect">
            <a:avLst/>
          </a:prstGeom>
          <a:noFill/>
        </p:spPr>
        <p:txBody>
          <a:bodyPr wrap="square" rtlCol="0">
            <a:spAutoFit/>
          </a:bodyPr>
          <a:lstStyle/>
          <a:p>
            <a:r>
              <a:rPr lang="en-US" sz="1600" b="1" dirty="0" smtClean="0">
                <a:latin typeface="Trebuchet MS" panose="020B0603020202020204" pitchFamily="34" charset="0"/>
              </a:rPr>
              <a:t>Emerging Issues for People with Disabilities</a:t>
            </a:r>
            <a:endParaRPr lang="en-US" sz="1600" dirty="0">
              <a:latin typeface="Trebuchet MS" panose="020B0603020202020204" pitchFamily="34" charset="0"/>
            </a:endParaRPr>
          </a:p>
          <a:p>
            <a:pPr marL="285750" indent="-285750">
              <a:buFont typeface="Arial" panose="020B0604020202020204" pitchFamily="34" charset="0"/>
              <a:buChar char="•"/>
            </a:pPr>
            <a:r>
              <a:rPr lang="en-US" sz="1600" dirty="0">
                <a:latin typeface="Trebuchet MS" panose="020B0603020202020204" pitchFamily="34" charset="0"/>
              </a:rPr>
              <a:t>Emergency Preparedness</a:t>
            </a:r>
          </a:p>
          <a:p>
            <a:pPr marL="285750" indent="-285750">
              <a:buFont typeface="Arial" panose="020B0604020202020204" pitchFamily="34" charset="0"/>
              <a:buChar char="•"/>
            </a:pPr>
            <a:r>
              <a:rPr lang="en-US" sz="1600" dirty="0">
                <a:latin typeface="Trebuchet MS" panose="020B0603020202020204" pitchFamily="34" charset="0"/>
              </a:rPr>
              <a:t>Aging</a:t>
            </a:r>
          </a:p>
          <a:p>
            <a:pPr marL="285750" indent="-285750">
              <a:buFont typeface="Arial" panose="020B0604020202020204" pitchFamily="34" charset="0"/>
              <a:buChar char="•"/>
            </a:pPr>
            <a:r>
              <a:rPr lang="en-US" sz="1600" dirty="0">
                <a:latin typeface="Trebuchet MS" panose="020B0603020202020204" pitchFamily="34" charset="0"/>
              </a:rPr>
              <a:t>Preventive Screening</a:t>
            </a:r>
          </a:p>
          <a:p>
            <a:pPr marL="285750" indent="-285750">
              <a:buFont typeface="Arial" panose="020B0604020202020204" pitchFamily="34" charset="0"/>
              <a:buChar char="•"/>
            </a:pPr>
            <a:r>
              <a:rPr lang="en-US" sz="1600" dirty="0">
                <a:latin typeface="Trebuchet MS" panose="020B0603020202020204" pitchFamily="34" charset="0"/>
              </a:rPr>
              <a:t>Transportation</a:t>
            </a:r>
          </a:p>
          <a:p>
            <a:pPr marL="285750" indent="-285750">
              <a:buFont typeface="Arial" panose="020B0604020202020204" pitchFamily="34" charset="0"/>
              <a:buChar char="•"/>
            </a:pPr>
            <a:endParaRPr lang="en-US" sz="1600" dirty="0" smtClean="0">
              <a:latin typeface="Trebuchet MS" panose="020B0603020202020204" pitchFamily="34" charset="0"/>
            </a:endParaRPr>
          </a:p>
          <a:p>
            <a:endParaRPr lang="en-US" sz="1600" dirty="0">
              <a:latin typeface="Trebuchet MS" panose="020B0603020202020204" pitchFamily="34" charset="0"/>
            </a:endParaRPr>
          </a:p>
          <a:p>
            <a:endParaRPr lang="en-US" sz="1600" b="1" dirty="0" smtClean="0">
              <a:latin typeface="Trebuchet MS" panose="020B0603020202020204" pitchFamily="34" charset="0"/>
            </a:endParaRPr>
          </a:p>
          <a:p>
            <a:endParaRPr lang="en-US" sz="1600" dirty="0">
              <a:latin typeface="Trebuchet MS" panose="020B0603020202020204" pitchFamily="34" charset="0"/>
            </a:endParaRPr>
          </a:p>
        </p:txBody>
      </p:sp>
      <p:sp>
        <p:nvSpPr>
          <p:cNvPr id="7" name="Title 1"/>
          <p:cNvSpPr txBox="1">
            <a:spLocks/>
          </p:cNvSpPr>
          <p:nvPr>
            <p:custDataLst>
              <p:tags r:id="rId3"/>
            </p:custDataLst>
          </p:nvPr>
        </p:nvSpPr>
        <p:spPr>
          <a:xfrm>
            <a:off x="0" y="1"/>
            <a:ext cx="9144000" cy="1136822"/>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r>
              <a:rPr lang="en-US" sz="2800" b="1" dirty="0" smtClean="0">
                <a:latin typeface="Trebuchet MS" panose="020B0603020202020204" pitchFamily="34" charset="0"/>
              </a:rPr>
              <a:t>The Arc HealthMeet® Training</a:t>
            </a:r>
            <a:endParaRPr lang="en-US" sz="2800" b="1" dirty="0">
              <a:latin typeface="Trebuchet MS" panose="020B0603020202020204" pitchFamily="34" charset="0"/>
            </a:endParaRPr>
          </a:p>
        </p:txBody>
      </p:sp>
      <p:grpSp>
        <p:nvGrpSpPr>
          <p:cNvPr id="10" name="Group 9"/>
          <p:cNvGrpSpPr/>
          <p:nvPr/>
        </p:nvGrpSpPr>
        <p:grpSpPr>
          <a:xfrm>
            <a:off x="0" y="-46886"/>
            <a:ext cx="9144000" cy="1204796"/>
            <a:chOff x="0" y="-46886"/>
            <a:chExt cx="9144000" cy="1186753"/>
          </a:xfrm>
        </p:grpSpPr>
        <p:sp>
          <p:nvSpPr>
            <p:cNvPr id="11"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000" b="1" dirty="0" smtClean="0"/>
                <a:t/>
              </a:r>
              <a:br>
                <a:rPr lang="en-US" sz="2000" b="1" dirty="0" smtClean="0"/>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pic>
        <p:nvPicPr>
          <p:cNvPr id="13" name="Picture 4" descr="Graphic showing four houses with blizzard, flood, fire, and earthquak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2727" y="3509318"/>
            <a:ext cx="1758384" cy="235078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p:cNvPicPr>
            <a:picLocks noChangeAspect="1"/>
          </p:cNvPicPr>
          <p:nvPr/>
        </p:nvPicPr>
        <p:blipFill>
          <a:blip r:embed="rId10"/>
          <a:stretch>
            <a:fillRect/>
          </a:stretch>
        </p:blipFill>
        <p:spPr>
          <a:xfrm>
            <a:off x="2063772" y="3967892"/>
            <a:ext cx="2376423" cy="1584282"/>
          </a:xfrm>
          <a:prstGeom prst="rect">
            <a:avLst/>
          </a:prstGeom>
        </p:spPr>
      </p:pic>
      <p:pic>
        <p:nvPicPr>
          <p:cNvPr id="15" name="Picture 4" descr="Doctor standing behind a man with her hands on his shoulders"/>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58942" y="3681600"/>
            <a:ext cx="1805071" cy="250704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Free stock photo of public transportation, bus, seat"/>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464013" y="4010143"/>
            <a:ext cx="2416376" cy="16109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332814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custDataLst>
              <p:tags r:id="rId1"/>
            </p:custDataLst>
          </p:nvPr>
        </p:nvSpPr>
        <p:spPr>
          <a:xfrm>
            <a:off x="0" y="-74725"/>
            <a:ext cx="7886700" cy="1266789"/>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9" name="Picture 2" descr="HealthMee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custDataLst>
              <p:tags r:id="rId2"/>
            </p:custDataLst>
          </p:nvPr>
        </p:nvSpPr>
        <p:spPr>
          <a:xfrm>
            <a:off x="0" y="1"/>
            <a:ext cx="9144000" cy="1136822"/>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r>
              <a:rPr lang="en-US" sz="2800" b="1" dirty="0" smtClean="0">
                <a:latin typeface="Trebuchet MS" panose="020B0603020202020204" pitchFamily="34" charset="0"/>
              </a:rPr>
              <a:t>The Arc HealthMeet® Training</a:t>
            </a:r>
            <a:endParaRPr lang="en-US" sz="2800" b="1" dirty="0">
              <a:latin typeface="Trebuchet MS" panose="020B0603020202020204" pitchFamily="34" charset="0"/>
            </a:endParaRPr>
          </a:p>
        </p:txBody>
      </p:sp>
      <p:grpSp>
        <p:nvGrpSpPr>
          <p:cNvPr id="10" name="Group 9"/>
          <p:cNvGrpSpPr/>
          <p:nvPr/>
        </p:nvGrpSpPr>
        <p:grpSpPr>
          <a:xfrm>
            <a:off x="0" y="-46886"/>
            <a:ext cx="9144000" cy="1204796"/>
            <a:chOff x="0" y="-46886"/>
            <a:chExt cx="9144000" cy="1186753"/>
          </a:xfrm>
        </p:grpSpPr>
        <p:sp>
          <p:nvSpPr>
            <p:cNvPr id="11" name="Title 1"/>
            <p:cNvSpPr txBox="1">
              <a:spLocks/>
            </p:cNvSpPr>
            <p:nvPr>
              <p:custDataLst>
                <p:tags r:id="rId3"/>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000" b="1" dirty="0" smtClean="0"/>
                <a:t/>
              </a:r>
              <a:br>
                <a:rPr lang="en-US" sz="2000" b="1" dirty="0" smtClean="0"/>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pic>
        <p:nvPicPr>
          <p:cNvPr id="2" name="Picture 1"/>
          <p:cNvPicPr>
            <a:picLocks noChangeAspect="1"/>
          </p:cNvPicPr>
          <p:nvPr/>
        </p:nvPicPr>
        <p:blipFill>
          <a:blip r:embed="rId7"/>
          <a:stretch>
            <a:fillRect/>
          </a:stretch>
        </p:blipFill>
        <p:spPr>
          <a:xfrm>
            <a:off x="253570" y="1181118"/>
            <a:ext cx="3428743" cy="5633856"/>
          </a:xfrm>
          <a:prstGeom prst="rect">
            <a:avLst/>
          </a:prstGeom>
        </p:spPr>
      </p:pic>
      <p:sp>
        <p:nvSpPr>
          <p:cNvPr id="3" name="TextBox 2"/>
          <p:cNvSpPr txBox="1"/>
          <p:nvPr/>
        </p:nvSpPr>
        <p:spPr>
          <a:xfrm>
            <a:off x="3815922" y="6150114"/>
            <a:ext cx="2032943" cy="707886"/>
          </a:xfrm>
          <a:prstGeom prst="rect">
            <a:avLst/>
          </a:prstGeom>
          <a:noFill/>
        </p:spPr>
        <p:txBody>
          <a:bodyPr wrap="square" rtlCol="0">
            <a:spAutoFit/>
          </a:bodyPr>
          <a:lstStyle/>
          <a:p>
            <a:r>
              <a:rPr lang="en-US" sz="1000" dirty="0" smtClean="0"/>
              <a:t>Source: </a:t>
            </a:r>
            <a:r>
              <a:rPr lang="en-US" sz="1000" dirty="0" smtClean="0">
                <a:hlinkClick r:id="rId8"/>
              </a:rPr>
              <a:t>FEMA, American Red Cross. </a:t>
            </a:r>
            <a:r>
              <a:rPr lang="en-US" sz="1000" dirty="0">
                <a:hlinkClick r:id="rId8"/>
              </a:rPr>
              <a:t>(2004). Preparing for Disaster for People with Disabilities and other Special Needs. </a:t>
            </a:r>
            <a:endParaRPr lang="en-US" sz="1000" dirty="0"/>
          </a:p>
        </p:txBody>
      </p:sp>
      <p:sp>
        <p:nvSpPr>
          <p:cNvPr id="5" name="Rectangle 4"/>
          <p:cNvSpPr/>
          <p:nvPr/>
        </p:nvSpPr>
        <p:spPr>
          <a:xfrm>
            <a:off x="4147751" y="1232268"/>
            <a:ext cx="4572000" cy="4278094"/>
          </a:xfrm>
          <a:prstGeom prst="rect">
            <a:avLst/>
          </a:prstGeom>
        </p:spPr>
        <p:txBody>
          <a:bodyPr>
            <a:spAutoFit/>
          </a:bodyPr>
          <a:lstStyle/>
          <a:p>
            <a:r>
              <a:rPr lang="en-US" sz="1600" b="1" dirty="0">
                <a:latin typeface="Trebuchet MS" panose="020B0603020202020204" pitchFamily="34" charset="0"/>
              </a:rPr>
              <a:t>Emergency Preparedness</a:t>
            </a:r>
          </a:p>
          <a:p>
            <a:pPr marL="285750" indent="-285750">
              <a:buFont typeface="Arial" panose="020B0604020202020204" pitchFamily="34" charset="0"/>
              <a:buChar char="•"/>
            </a:pPr>
            <a:r>
              <a:rPr lang="en-US" sz="1600" dirty="0">
                <a:latin typeface="Trebuchet MS" panose="020B0603020202020204" pitchFamily="34" charset="0"/>
              </a:rPr>
              <a:t>People with disabilities will need accommodations during </a:t>
            </a:r>
            <a:r>
              <a:rPr lang="en-US" sz="1600" dirty="0" smtClean="0">
                <a:latin typeface="Trebuchet MS" panose="020B0603020202020204" pitchFamily="34" charset="0"/>
              </a:rPr>
              <a:t>emergencies</a:t>
            </a:r>
            <a:endParaRPr lang="en-US" sz="1600" dirty="0">
              <a:latin typeface="Trebuchet MS" panose="020B0603020202020204" pitchFamily="34" charset="0"/>
            </a:endParaRPr>
          </a:p>
          <a:p>
            <a:pPr marL="285750" indent="-285750">
              <a:buFont typeface="Arial" panose="020B0604020202020204" pitchFamily="34" charset="0"/>
              <a:buChar char="•"/>
            </a:pPr>
            <a:r>
              <a:rPr lang="en-US" sz="1600" dirty="0">
                <a:latin typeface="Trebuchet MS" panose="020B0603020202020204" pitchFamily="34" charset="0"/>
              </a:rPr>
              <a:t>Mobility and other challenges (like batteries on wheelchairs/scooters running out of power, not having use of assistive communication devices)  for people with disabilities can add difficulty when emergencies </a:t>
            </a:r>
            <a:r>
              <a:rPr lang="en-US" sz="1600" dirty="0" smtClean="0">
                <a:latin typeface="Trebuchet MS" panose="020B0603020202020204" pitchFamily="34" charset="0"/>
              </a:rPr>
              <a:t>arise</a:t>
            </a:r>
            <a:endParaRPr lang="en-US" sz="1600" dirty="0">
              <a:latin typeface="Trebuchet MS" panose="020B0603020202020204" pitchFamily="34" charset="0"/>
            </a:endParaRPr>
          </a:p>
          <a:p>
            <a:pPr marL="285750" indent="-285750">
              <a:buFont typeface="Arial" panose="020B0604020202020204" pitchFamily="34" charset="0"/>
              <a:buChar char="•"/>
            </a:pPr>
            <a:r>
              <a:rPr lang="en-US" sz="1600" dirty="0">
                <a:latin typeface="Trebuchet MS" panose="020B0603020202020204" pitchFamily="34" charset="0"/>
              </a:rPr>
              <a:t>Emergency preparedness for people with disabilities that take into account challenges and issues is essential for public </a:t>
            </a:r>
            <a:r>
              <a:rPr lang="en-US" sz="1600" dirty="0" smtClean="0">
                <a:latin typeface="Trebuchet MS" panose="020B0603020202020204" pitchFamily="34" charset="0"/>
              </a:rPr>
              <a:t>safety</a:t>
            </a:r>
            <a:endParaRPr lang="en-US" sz="1600" dirty="0">
              <a:latin typeface="Trebuchet MS" panose="020B0603020202020204" pitchFamily="34" charset="0"/>
            </a:endParaRPr>
          </a:p>
          <a:p>
            <a:pPr marL="285750" indent="-285750">
              <a:buFont typeface="Arial" panose="020B0604020202020204" pitchFamily="34" charset="0"/>
              <a:buChar char="•"/>
            </a:pPr>
            <a:r>
              <a:rPr lang="en-US" sz="1600" dirty="0">
                <a:latin typeface="Trebuchet MS" panose="020B0603020202020204" pitchFamily="34" charset="0"/>
              </a:rPr>
              <a:t>Public health professionals can include people with I/DD in emergency preparedness planning to ensure their safety during </a:t>
            </a:r>
            <a:r>
              <a:rPr lang="en-US" sz="1600" dirty="0" smtClean="0">
                <a:latin typeface="Trebuchet MS" panose="020B0603020202020204" pitchFamily="34" charset="0"/>
              </a:rPr>
              <a:t>emergencies</a:t>
            </a:r>
            <a:endParaRPr lang="en-US" sz="1600" dirty="0">
              <a:latin typeface="Trebuchet MS" panose="020B0603020202020204" pitchFamily="34" charset="0"/>
            </a:endParaRPr>
          </a:p>
        </p:txBody>
      </p:sp>
    </p:spTree>
    <p:extLst>
      <p:ext uri="{BB962C8B-B14F-4D97-AF65-F5344CB8AC3E}">
        <p14:creationId xmlns:p14="http://schemas.microsoft.com/office/powerpoint/2010/main" val="16128863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custDataLst>
              <p:tags r:id="rId1"/>
            </p:custDataLst>
          </p:nvPr>
        </p:nvSpPr>
        <p:spPr>
          <a:xfrm>
            <a:off x="0" y="-74725"/>
            <a:ext cx="7886700" cy="1266789"/>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9" name="Picture 2" descr="HealthMee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custDataLst>
              <p:tags r:id="rId2"/>
            </p:custDataLst>
          </p:nvPr>
        </p:nvSpPr>
        <p:spPr>
          <a:xfrm>
            <a:off x="322239" y="1211549"/>
            <a:ext cx="5007641" cy="3293209"/>
          </a:xfrm>
          <a:prstGeom prst="rect">
            <a:avLst/>
          </a:prstGeom>
          <a:noFill/>
        </p:spPr>
        <p:txBody>
          <a:bodyPr wrap="square" rtlCol="0">
            <a:spAutoFit/>
          </a:bodyPr>
          <a:lstStyle/>
          <a:p>
            <a:r>
              <a:rPr lang="en-US" sz="1600" b="1" dirty="0" smtClean="0">
                <a:latin typeface="Trebuchet MS" panose="020B0603020202020204" pitchFamily="34" charset="0"/>
              </a:rPr>
              <a:t>Aging</a:t>
            </a:r>
          </a:p>
          <a:p>
            <a:pPr marL="285750" indent="-285750">
              <a:buFont typeface="Arial" panose="020B0604020202020204" pitchFamily="34" charset="0"/>
              <a:buChar char="•"/>
            </a:pPr>
            <a:r>
              <a:rPr lang="en-US" sz="1600" dirty="0" smtClean="0">
                <a:latin typeface="Trebuchet MS" panose="020B0603020202020204" pitchFamily="34" charset="0"/>
              </a:rPr>
              <a:t>Like all of us, the needs of people </a:t>
            </a:r>
            <a:r>
              <a:rPr lang="en-US" sz="1600" dirty="0">
                <a:latin typeface="Trebuchet MS" panose="020B0603020202020204" pitchFamily="34" charset="0"/>
              </a:rPr>
              <a:t>who have disabilities </a:t>
            </a:r>
            <a:r>
              <a:rPr lang="en-US" sz="1600" dirty="0" smtClean="0">
                <a:latin typeface="Trebuchet MS" panose="020B0603020202020204" pitchFamily="34" charset="0"/>
              </a:rPr>
              <a:t>change as they age</a:t>
            </a:r>
          </a:p>
          <a:p>
            <a:pPr marL="285750" indent="-285750">
              <a:buFont typeface="Arial" panose="020B0604020202020204" pitchFamily="34" charset="0"/>
              <a:buChar char="•"/>
            </a:pPr>
            <a:endParaRPr lang="en-US" sz="1600" dirty="0" smtClean="0">
              <a:latin typeface="Trebuchet MS" panose="020B0603020202020204" pitchFamily="34" charset="0"/>
            </a:endParaRPr>
          </a:p>
          <a:p>
            <a:pPr marL="285750" indent="-285750">
              <a:buFont typeface="Arial" panose="020B0604020202020204" pitchFamily="34" charset="0"/>
              <a:buChar char="•"/>
            </a:pPr>
            <a:r>
              <a:rPr lang="en-US" sz="1600" dirty="0" smtClean="0">
                <a:latin typeface="Trebuchet MS" panose="020B0603020202020204" pitchFamily="34" charset="0"/>
              </a:rPr>
              <a:t>Public health professionals should be aware of the changing healthcare and service needs of people with disabilities as they age so they can </a:t>
            </a:r>
            <a:r>
              <a:rPr lang="en-US" sz="1600" dirty="0" smtClean="0">
                <a:latin typeface="Trebuchet MS" panose="020B0603020202020204" pitchFamily="34" charset="0"/>
              </a:rPr>
              <a:t>create </a:t>
            </a:r>
            <a:r>
              <a:rPr lang="en-US" sz="1600" dirty="0" smtClean="0">
                <a:latin typeface="Trebuchet MS" panose="020B0603020202020204" pitchFamily="34" charset="0"/>
              </a:rPr>
              <a:t>targeted health promotion programs for this population</a:t>
            </a:r>
          </a:p>
          <a:p>
            <a:endParaRPr lang="en-US" sz="1600" dirty="0">
              <a:latin typeface="Trebuchet MS" panose="020B0603020202020204" pitchFamily="34" charset="0"/>
            </a:endParaRPr>
          </a:p>
          <a:p>
            <a:endParaRPr lang="en-US" sz="1600" dirty="0">
              <a:latin typeface="Trebuchet MS" panose="020B0603020202020204" pitchFamily="34" charset="0"/>
            </a:endParaRPr>
          </a:p>
          <a:p>
            <a:endParaRPr lang="en-US" sz="1600" dirty="0" smtClean="0">
              <a:latin typeface="Trebuchet MS" panose="020B0603020202020204" pitchFamily="34" charset="0"/>
            </a:endParaRPr>
          </a:p>
          <a:p>
            <a:endParaRPr lang="en-US" sz="1600" dirty="0" smtClean="0">
              <a:latin typeface="Trebuchet MS" panose="020B0603020202020204" pitchFamily="34" charset="0"/>
            </a:endParaRPr>
          </a:p>
        </p:txBody>
      </p:sp>
      <p:sp>
        <p:nvSpPr>
          <p:cNvPr id="7" name="Title 1"/>
          <p:cNvSpPr txBox="1">
            <a:spLocks/>
          </p:cNvSpPr>
          <p:nvPr>
            <p:custDataLst>
              <p:tags r:id="rId3"/>
            </p:custDataLst>
          </p:nvPr>
        </p:nvSpPr>
        <p:spPr>
          <a:xfrm>
            <a:off x="0" y="1"/>
            <a:ext cx="9144000" cy="1136822"/>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r>
              <a:rPr lang="en-US" sz="2800" b="1" dirty="0" smtClean="0">
                <a:latin typeface="Trebuchet MS" panose="020B0603020202020204" pitchFamily="34" charset="0"/>
              </a:rPr>
              <a:t>The Arc HealthMeet® Training</a:t>
            </a:r>
            <a:endParaRPr lang="en-US" sz="2800" b="1" dirty="0">
              <a:latin typeface="Trebuchet MS" panose="020B0603020202020204" pitchFamily="34" charset="0"/>
            </a:endParaRPr>
          </a:p>
        </p:txBody>
      </p:sp>
      <p:grpSp>
        <p:nvGrpSpPr>
          <p:cNvPr id="10" name="Group 9"/>
          <p:cNvGrpSpPr/>
          <p:nvPr/>
        </p:nvGrpSpPr>
        <p:grpSpPr>
          <a:xfrm>
            <a:off x="0" y="-46886"/>
            <a:ext cx="9144000" cy="1204796"/>
            <a:chOff x="0" y="-46886"/>
            <a:chExt cx="9144000" cy="1186753"/>
          </a:xfrm>
        </p:grpSpPr>
        <p:sp>
          <p:nvSpPr>
            <p:cNvPr id="11"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000" b="1" dirty="0" smtClean="0"/>
                <a:t/>
              </a:r>
              <a:br>
                <a:rPr lang="en-US" sz="2000" b="1" dirty="0" smtClean="0"/>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pic>
        <p:nvPicPr>
          <p:cNvPr id="2" name="Picture 1"/>
          <p:cNvPicPr>
            <a:picLocks noChangeAspect="1"/>
          </p:cNvPicPr>
          <p:nvPr/>
        </p:nvPicPr>
        <p:blipFill>
          <a:blip r:embed="rId9"/>
          <a:stretch>
            <a:fillRect/>
          </a:stretch>
        </p:blipFill>
        <p:spPr>
          <a:xfrm>
            <a:off x="5564451" y="2347783"/>
            <a:ext cx="3330145" cy="2220097"/>
          </a:xfrm>
          <a:prstGeom prst="rect">
            <a:avLst/>
          </a:prstGeom>
        </p:spPr>
      </p:pic>
    </p:spTree>
    <p:extLst>
      <p:ext uri="{BB962C8B-B14F-4D97-AF65-F5344CB8AC3E}">
        <p14:creationId xmlns:p14="http://schemas.microsoft.com/office/powerpoint/2010/main" val="25122154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custDataLst>
              <p:tags r:id="rId1"/>
            </p:custDataLst>
          </p:nvPr>
        </p:nvSpPr>
        <p:spPr>
          <a:xfrm>
            <a:off x="0" y="-74725"/>
            <a:ext cx="7886700" cy="1266789"/>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9" name="Picture 2" descr="HealthMee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custDataLst>
              <p:tags r:id="rId2"/>
            </p:custDataLst>
          </p:nvPr>
        </p:nvSpPr>
        <p:spPr>
          <a:xfrm>
            <a:off x="115871" y="1266790"/>
            <a:ext cx="6078039" cy="3539430"/>
          </a:xfrm>
          <a:prstGeom prst="rect">
            <a:avLst/>
          </a:prstGeom>
          <a:noFill/>
        </p:spPr>
        <p:txBody>
          <a:bodyPr wrap="square" rtlCol="0">
            <a:spAutoFit/>
          </a:bodyPr>
          <a:lstStyle/>
          <a:p>
            <a:r>
              <a:rPr lang="en-US" sz="1600" b="1" dirty="0" smtClean="0">
                <a:latin typeface="Trebuchet MS" panose="020B0603020202020204" pitchFamily="34" charset="0"/>
              </a:rPr>
              <a:t>Preventive Screening</a:t>
            </a:r>
            <a:endParaRPr lang="en-US" sz="1600" dirty="0" smtClean="0">
              <a:latin typeface="Trebuchet MS" panose="020B0603020202020204" pitchFamily="34" charset="0"/>
            </a:endParaRPr>
          </a:p>
          <a:p>
            <a:pPr marL="285750" indent="-285750">
              <a:buFont typeface="Arial" panose="020B0604020202020204" pitchFamily="34" charset="0"/>
              <a:buChar char="•"/>
            </a:pPr>
            <a:r>
              <a:rPr lang="en-US" sz="1600" dirty="0">
                <a:latin typeface="Trebuchet MS" panose="020B0603020202020204" pitchFamily="34" charset="0"/>
              </a:rPr>
              <a:t>People with disabilities have a greater incidence of chronic disease than people without </a:t>
            </a:r>
            <a:r>
              <a:rPr lang="en-US" sz="1600" dirty="0" smtClean="0">
                <a:latin typeface="Trebuchet MS" panose="020B0603020202020204" pitchFamily="34" charset="0"/>
              </a:rPr>
              <a:t>disabilities so </a:t>
            </a:r>
            <a:r>
              <a:rPr lang="en-US" sz="1600" dirty="0" smtClean="0">
                <a:latin typeface="Trebuchet MS" panose="020B0603020202020204" pitchFamily="34" charset="0"/>
              </a:rPr>
              <a:t>there </a:t>
            </a:r>
            <a:r>
              <a:rPr lang="en-US" sz="1600" dirty="0">
                <a:latin typeface="Trebuchet MS" panose="020B0603020202020204" pitchFamily="34" charset="0"/>
              </a:rPr>
              <a:t>is a greater need for people with disabilities to have access to </a:t>
            </a:r>
            <a:r>
              <a:rPr lang="en-US" sz="1600" dirty="0" smtClean="0">
                <a:latin typeface="Trebuchet MS" panose="020B0603020202020204" pitchFamily="34" charset="0"/>
              </a:rPr>
              <a:t>preventive </a:t>
            </a:r>
            <a:r>
              <a:rPr lang="en-US" sz="1600" dirty="0">
                <a:latin typeface="Trebuchet MS" panose="020B0603020202020204" pitchFamily="34" charset="0"/>
              </a:rPr>
              <a:t>screenings for chronic health </a:t>
            </a:r>
            <a:r>
              <a:rPr lang="en-US" sz="1600" dirty="0" smtClean="0">
                <a:latin typeface="Trebuchet MS" panose="020B0603020202020204" pitchFamily="34" charset="0"/>
              </a:rPr>
              <a:t>issues</a:t>
            </a:r>
          </a:p>
          <a:p>
            <a:pPr marL="285750" indent="-285750">
              <a:buFont typeface="Arial" panose="020B0604020202020204" pitchFamily="34" charset="0"/>
              <a:buChar char="•"/>
            </a:pPr>
            <a:endParaRPr lang="en-US" sz="1600" dirty="0" smtClean="0">
              <a:latin typeface="Trebuchet MS" panose="020B0603020202020204" pitchFamily="34" charset="0"/>
            </a:endParaRPr>
          </a:p>
          <a:p>
            <a:pPr marL="285750" indent="-285750">
              <a:buFont typeface="Arial" panose="020B0604020202020204" pitchFamily="34" charset="0"/>
              <a:buChar char="•"/>
            </a:pPr>
            <a:r>
              <a:rPr lang="en-US" sz="1600" dirty="0" smtClean="0">
                <a:latin typeface="Trebuchet MS" panose="020B0603020202020204" pitchFamily="34" charset="0"/>
              </a:rPr>
              <a:t>Public </a:t>
            </a:r>
            <a:r>
              <a:rPr lang="en-US" sz="1600" dirty="0">
                <a:latin typeface="Trebuchet MS" panose="020B0603020202020204" pitchFamily="34" charset="0"/>
              </a:rPr>
              <a:t>health professionals can include people with disabilities in planning for health promotion to make sure that people with disabilities are being included in preventive screenings for chronic diseases like hypertension and </a:t>
            </a:r>
            <a:r>
              <a:rPr lang="en-US" sz="1600" dirty="0" smtClean="0">
                <a:latin typeface="Trebuchet MS" panose="020B0603020202020204" pitchFamily="34" charset="0"/>
              </a:rPr>
              <a:t>diabetes</a:t>
            </a:r>
            <a:endParaRPr lang="en-US" sz="1600" dirty="0" smtClean="0">
              <a:latin typeface="Trebuchet MS" panose="020B0603020202020204" pitchFamily="34" charset="0"/>
            </a:endParaRPr>
          </a:p>
          <a:p>
            <a:endParaRPr lang="en-US" sz="1600" dirty="0">
              <a:latin typeface="Trebuchet MS" panose="020B0603020202020204" pitchFamily="34" charset="0"/>
            </a:endParaRPr>
          </a:p>
          <a:p>
            <a:endParaRPr lang="en-US" sz="1600" b="1" dirty="0" smtClean="0">
              <a:latin typeface="Trebuchet MS" panose="020B0603020202020204" pitchFamily="34" charset="0"/>
            </a:endParaRPr>
          </a:p>
          <a:p>
            <a:endParaRPr lang="en-US" sz="1600" dirty="0">
              <a:latin typeface="Trebuchet MS" panose="020B0603020202020204" pitchFamily="34" charset="0"/>
            </a:endParaRPr>
          </a:p>
        </p:txBody>
      </p:sp>
      <p:sp>
        <p:nvSpPr>
          <p:cNvPr id="7" name="Title 1"/>
          <p:cNvSpPr txBox="1">
            <a:spLocks/>
          </p:cNvSpPr>
          <p:nvPr>
            <p:custDataLst>
              <p:tags r:id="rId3"/>
            </p:custDataLst>
          </p:nvPr>
        </p:nvSpPr>
        <p:spPr>
          <a:xfrm>
            <a:off x="0" y="1"/>
            <a:ext cx="9144000" cy="1136822"/>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r>
              <a:rPr lang="en-US" sz="2800" b="1" dirty="0" smtClean="0">
                <a:latin typeface="Trebuchet MS" panose="020B0603020202020204" pitchFamily="34" charset="0"/>
              </a:rPr>
              <a:t>The Arc HealthMeet® Training</a:t>
            </a:r>
            <a:endParaRPr lang="en-US" sz="2800" b="1" dirty="0">
              <a:latin typeface="Trebuchet MS" panose="020B0603020202020204" pitchFamily="34" charset="0"/>
            </a:endParaRPr>
          </a:p>
        </p:txBody>
      </p:sp>
      <p:grpSp>
        <p:nvGrpSpPr>
          <p:cNvPr id="10" name="Group 9"/>
          <p:cNvGrpSpPr/>
          <p:nvPr/>
        </p:nvGrpSpPr>
        <p:grpSpPr>
          <a:xfrm>
            <a:off x="0" y="-46886"/>
            <a:ext cx="9144000" cy="1204796"/>
            <a:chOff x="0" y="-46886"/>
            <a:chExt cx="9144000" cy="1186753"/>
          </a:xfrm>
        </p:grpSpPr>
        <p:sp>
          <p:nvSpPr>
            <p:cNvPr id="11"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000" b="1" dirty="0" smtClean="0"/>
                <a:t/>
              </a:r>
              <a:br>
                <a:rPr lang="en-US" sz="2000" b="1" dirty="0" smtClean="0"/>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pic>
        <p:nvPicPr>
          <p:cNvPr id="5124" name="Picture 4" descr="Doctor standing behind a man with her hands on his shoulder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22296" y="2366072"/>
            <a:ext cx="1993161" cy="27682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5381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custDataLst>
              <p:tags r:id="rId1"/>
            </p:custDataLst>
          </p:nvPr>
        </p:nvSpPr>
        <p:spPr>
          <a:xfrm>
            <a:off x="0" y="-74725"/>
            <a:ext cx="7886700" cy="1266789"/>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9" name="Picture 2" descr="HealthMee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custDataLst>
              <p:tags r:id="rId2"/>
            </p:custDataLst>
          </p:nvPr>
        </p:nvSpPr>
        <p:spPr>
          <a:xfrm>
            <a:off x="322239" y="1192064"/>
            <a:ext cx="5971774" cy="3293209"/>
          </a:xfrm>
          <a:prstGeom prst="rect">
            <a:avLst/>
          </a:prstGeom>
          <a:noFill/>
        </p:spPr>
        <p:txBody>
          <a:bodyPr wrap="square" rtlCol="0">
            <a:spAutoFit/>
          </a:bodyPr>
          <a:lstStyle/>
          <a:p>
            <a:r>
              <a:rPr lang="en-US" sz="1600" b="1" dirty="0" smtClean="0">
                <a:latin typeface="Trebuchet MS" panose="020B0603020202020204" pitchFamily="34" charset="0"/>
              </a:rPr>
              <a:t>Transportation</a:t>
            </a:r>
          </a:p>
          <a:p>
            <a:pPr marL="285750" indent="-285750">
              <a:buFont typeface="Arial" panose="020B0604020202020204" pitchFamily="34" charset="0"/>
              <a:buChar char="•"/>
            </a:pPr>
            <a:r>
              <a:rPr lang="en-US" sz="1600" dirty="0" smtClean="0">
                <a:latin typeface="Trebuchet MS" panose="020B0603020202020204" pitchFamily="34" charset="0"/>
              </a:rPr>
              <a:t>Like all of us, people with disabilities rely on transportation to </a:t>
            </a:r>
            <a:r>
              <a:rPr lang="en-US" sz="1600" dirty="0">
                <a:latin typeface="Trebuchet MS" panose="020B0603020202020204" pitchFamily="34" charset="0"/>
              </a:rPr>
              <a:t>access employment, education, healthcare, and community </a:t>
            </a:r>
            <a:r>
              <a:rPr lang="en-US" sz="1600" dirty="0" smtClean="0">
                <a:latin typeface="Trebuchet MS" panose="020B0603020202020204" pitchFamily="34" charset="0"/>
              </a:rPr>
              <a:t>life</a:t>
            </a:r>
          </a:p>
          <a:p>
            <a:pPr marL="285750" indent="-285750">
              <a:buFont typeface="Arial" panose="020B0604020202020204" pitchFamily="34" charset="0"/>
              <a:buChar char="•"/>
            </a:pPr>
            <a:r>
              <a:rPr lang="en-US" sz="1600" dirty="0">
                <a:latin typeface="Trebuchet MS" panose="020B0603020202020204" pitchFamily="34" charset="0"/>
              </a:rPr>
              <a:t>Transportation services allow individuals with disabilities to live independently within their </a:t>
            </a:r>
            <a:r>
              <a:rPr lang="en-US" sz="1600" dirty="0" smtClean="0">
                <a:latin typeface="Trebuchet MS" panose="020B0603020202020204" pitchFamily="34" charset="0"/>
              </a:rPr>
              <a:t>communities</a:t>
            </a:r>
            <a:endParaRPr lang="en-US" sz="1600" b="1" dirty="0" smtClean="0">
              <a:latin typeface="Trebuchet MS" panose="020B0603020202020204" pitchFamily="34" charset="0"/>
            </a:endParaRPr>
          </a:p>
          <a:p>
            <a:pPr marL="285750" indent="-285750">
              <a:buFont typeface="Arial" panose="020B0604020202020204" pitchFamily="34" charset="0"/>
              <a:buChar char="•"/>
            </a:pPr>
            <a:r>
              <a:rPr lang="en-US" sz="1600" dirty="0">
                <a:latin typeface="Trebuchet MS" panose="020B0603020202020204" pitchFamily="34" charset="0"/>
              </a:rPr>
              <a:t>People with disabilities may have difficulty accessing transportation </a:t>
            </a:r>
            <a:r>
              <a:rPr lang="en-US" sz="1600" dirty="0" smtClean="0">
                <a:latin typeface="Trebuchet MS" panose="020B0603020202020204" pitchFamily="34" charset="0"/>
              </a:rPr>
              <a:t>services</a:t>
            </a:r>
          </a:p>
          <a:p>
            <a:pPr marL="285750" indent="-285750">
              <a:buFont typeface="Arial" panose="020B0604020202020204" pitchFamily="34" charset="0"/>
              <a:buChar char="•"/>
            </a:pPr>
            <a:r>
              <a:rPr lang="en-US" sz="1600" dirty="0">
                <a:latin typeface="Trebuchet MS" panose="020B0603020202020204" pitchFamily="34" charset="0"/>
              </a:rPr>
              <a:t>Including people with disabilities in planning can help public health professionals identify these challenges and ways to overcome them so this population has access to health care and </a:t>
            </a:r>
            <a:r>
              <a:rPr lang="en-US" sz="1600" dirty="0" smtClean="0">
                <a:latin typeface="Trebuchet MS" panose="020B0603020202020204" pitchFamily="34" charset="0"/>
              </a:rPr>
              <a:t>services</a:t>
            </a:r>
            <a:endParaRPr lang="en-US" sz="1600" dirty="0">
              <a:latin typeface="Trebuchet MS" panose="020B0603020202020204" pitchFamily="34" charset="0"/>
            </a:endParaRPr>
          </a:p>
          <a:p>
            <a:pPr marL="285750" indent="-285750">
              <a:buFont typeface="Arial" panose="020B0604020202020204" pitchFamily="34" charset="0"/>
              <a:buChar char="•"/>
            </a:pPr>
            <a:endParaRPr lang="en-US" sz="1600" dirty="0" smtClean="0">
              <a:latin typeface="Trebuchet MS" panose="020B0603020202020204" pitchFamily="34" charset="0"/>
            </a:endParaRPr>
          </a:p>
        </p:txBody>
      </p:sp>
      <p:sp>
        <p:nvSpPr>
          <p:cNvPr id="7" name="Title 1"/>
          <p:cNvSpPr txBox="1">
            <a:spLocks/>
          </p:cNvSpPr>
          <p:nvPr>
            <p:custDataLst>
              <p:tags r:id="rId3"/>
            </p:custDataLst>
          </p:nvPr>
        </p:nvSpPr>
        <p:spPr>
          <a:xfrm>
            <a:off x="0" y="1"/>
            <a:ext cx="9144000" cy="1136822"/>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r>
              <a:rPr lang="en-US" sz="2800" b="1" dirty="0" smtClean="0">
                <a:latin typeface="Trebuchet MS" panose="020B0603020202020204" pitchFamily="34" charset="0"/>
              </a:rPr>
              <a:t>The Arc HealthMeet® Training</a:t>
            </a:r>
            <a:endParaRPr lang="en-US" sz="2800" b="1" dirty="0">
              <a:latin typeface="Trebuchet MS" panose="020B0603020202020204" pitchFamily="34" charset="0"/>
            </a:endParaRPr>
          </a:p>
        </p:txBody>
      </p:sp>
      <p:grpSp>
        <p:nvGrpSpPr>
          <p:cNvPr id="10" name="Group 9"/>
          <p:cNvGrpSpPr/>
          <p:nvPr/>
        </p:nvGrpSpPr>
        <p:grpSpPr>
          <a:xfrm>
            <a:off x="0" y="-46886"/>
            <a:ext cx="9144000" cy="1204796"/>
            <a:chOff x="0" y="-46886"/>
            <a:chExt cx="9144000" cy="1186753"/>
          </a:xfrm>
        </p:grpSpPr>
        <p:sp>
          <p:nvSpPr>
            <p:cNvPr id="11"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000" b="1" dirty="0" smtClean="0"/>
                <a:t/>
              </a:r>
              <a:br>
                <a:rPr lang="en-US" sz="2000" b="1" dirty="0" smtClean="0"/>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pic>
        <p:nvPicPr>
          <p:cNvPr id="4098" name="Picture 2" descr="Free stock photo of public transportation, bus, seat"/>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94013" y="2181666"/>
            <a:ext cx="2749883" cy="1833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6404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endParaRPr lang="en-US" sz="2400" dirty="0">
              <a:latin typeface="Trebuchet MS" panose="020B0603020202020204" pitchFamily="34" charset="0"/>
            </a:endParaRPr>
          </a:p>
          <a:p>
            <a:pPr marL="0" indent="0">
              <a:buNone/>
            </a:pPr>
            <a:endParaRPr lang="en-US" sz="2400" b="1" dirty="0" smtClean="0">
              <a:latin typeface="Trebuchet MS" panose="020B0603020202020204" pitchFamily="34" charset="0"/>
            </a:endParaRPr>
          </a:p>
          <a:p>
            <a:pPr marL="0" indent="0">
              <a:buNone/>
            </a:pPr>
            <a:endParaRPr lang="en-US" sz="2400" b="1" dirty="0">
              <a:latin typeface="Trebuchet MS" panose="020B0603020202020204" pitchFamily="34" charset="0"/>
            </a:endParaRPr>
          </a:p>
          <a:p>
            <a:pPr marL="0" indent="0" algn="ctr">
              <a:buNone/>
            </a:pPr>
            <a:r>
              <a:rPr lang="en-US" sz="2400" b="1" dirty="0" smtClean="0">
                <a:latin typeface="Trebuchet MS" panose="020B0603020202020204" pitchFamily="34" charset="0"/>
              </a:rPr>
              <a:t>Competencies and Learning Objectives </a:t>
            </a:r>
            <a:endParaRPr lang="en-US" sz="2400" dirty="0">
              <a:latin typeface="Trebuchet MS" panose="020B0603020202020204" pitchFamily="34" charset="0"/>
            </a:endParaRPr>
          </a:p>
          <a:p>
            <a:endParaRPr lang="en-US" sz="2400" dirty="0">
              <a:latin typeface="Trebuchet MS" panose="020B0603020202020204" pitchFamily="34" charset="0"/>
            </a:endParaRPr>
          </a:p>
          <a:p>
            <a:pPr marL="0" indent="0">
              <a:buNone/>
            </a:pPr>
            <a:endParaRPr lang="en-US" sz="2400" dirty="0">
              <a:latin typeface="Trebuchet MS" panose="020B0603020202020204" pitchFamily="34" charset="0"/>
            </a:endParaRPr>
          </a:p>
          <a:p>
            <a:pPr marL="0" indent="0">
              <a:buNone/>
            </a:pPr>
            <a:endParaRPr lang="en-US" sz="2400" dirty="0">
              <a:latin typeface="Trebuchet MS" panose="020B0603020202020204" pitchFamily="34" charset="0"/>
            </a:endParaRPr>
          </a:p>
          <a:p>
            <a:pPr marL="0" indent="0">
              <a:buNone/>
            </a:pPr>
            <a:endParaRPr lang="en-US" sz="2400" dirty="0">
              <a:latin typeface="Trebuchet MS" panose="020B0603020202020204" pitchFamily="34" charset="0"/>
            </a:endParaRPr>
          </a:p>
          <a:p>
            <a:pPr marL="0" indent="0">
              <a:buNone/>
            </a:pPr>
            <a:endParaRPr lang="en-US" sz="2400" dirty="0">
              <a:latin typeface="Trebuchet MS" panose="020B0603020202020204" pitchFamily="34" charset="0"/>
            </a:endParaRPr>
          </a:p>
        </p:txBody>
      </p:sp>
      <p:sp>
        <p:nvSpPr>
          <p:cNvPr id="8" name="Title 1"/>
          <p:cNvSpPr>
            <a:spLocks noGrp="1"/>
          </p:cNvSpPr>
          <p:nvPr>
            <p:ph type="title"/>
            <p:custDataLst>
              <p:tags r:id="rId1"/>
            </p:custDataLst>
          </p:nvPr>
        </p:nvSpPr>
        <p:spPr>
          <a:xfrm>
            <a:off x="0" y="-74725"/>
            <a:ext cx="7886700" cy="1325563"/>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9" name="Picture 2" descr="HealthMee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custDataLst>
              <p:tags r:id="rId2"/>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smtClean="0"/>
              <a:t/>
            </a:r>
            <a:br>
              <a:rPr lang="en-US" sz="2800" b="1" smtClean="0"/>
            </a:br>
            <a:r>
              <a:rPr lang="en-US" sz="2800" b="1" smtClean="0">
                <a:latin typeface="Trebuchet MS" panose="020B0603020202020204" pitchFamily="34" charset="0"/>
              </a:rPr>
              <a:t>The Arc HealthMeet® Training</a:t>
            </a:r>
            <a:endParaRPr lang="en-US" sz="2800" b="1" dirty="0">
              <a:latin typeface="Trebuchet MS" panose="020B0603020202020204" pitchFamily="34" charset="0"/>
            </a:endParaRPr>
          </a:p>
        </p:txBody>
      </p:sp>
      <p:grpSp>
        <p:nvGrpSpPr>
          <p:cNvPr id="6" name="Group 5"/>
          <p:cNvGrpSpPr/>
          <p:nvPr/>
        </p:nvGrpSpPr>
        <p:grpSpPr>
          <a:xfrm>
            <a:off x="0" y="-46886"/>
            <a:ext cx="9144000" cy="1204796"/>
            <a:chOff x="0" y="-46886"/>
            <a:chExt cx="9144000" cy="1186753"/>
          </a:xfrm>
        </p:grpSpPr>
        <p:sp>
          <p:nvSpPr>
            <p:cNvPr id="7" name="Title 1"/>
            <p:cNvSpPr txBox="1">
              <a:spLocks/>
            </p:cNvSpPr>
            <p:nvPr>
              <p:custDataLst>
                <p:tags r:id="rId3"/>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000" b="1" dirty="0" smtClean="0"/>
                <a:t/>
              </a:r>
              <a:br>
                <a:rPr lang="en-US" sz="2000" b="1" dirty="0" smtClean="0"/>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spTree>
    <p:extLst>
      <p:ext uri="{BB962C8B-B14F-4D97-AF65-F5344CB8AC3E}">
        <p14:creationId xmlns:p14="http://schemas.microsoft.com/office/powerpoint/2010/main" val="187304346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custDataLst>
              <p:tags r:id="rId1"/>
            </p:custDataLst>
          </p:nvPr>
        </p:nvSpPr>
        <p:spPr>
          <a:xfrm>
            <a:off x="0" y="-74725"/>
            <a:ext cx="7886700" cy="1266789"/>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9" name="Picture 2" descr="HealthMee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custDataLst>
              <p:tags r:id="rId2"/>
            </p:custDataLst>
          </p:nvPr>
        </p:nvSpPr>
        <p:spPr>
          <a:xfrm>
            <a:off x="0" y="1"/>
            <a:ext cx="9144000" cy="1136822"/>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r>
              <a:rPr lang="en-US" sz="2800" b="1" dirty="0" smtClean="0">
                <a:latin typeface="Trebuchet MS" panose="020B0603020202020204" pitchFamily="34" charset="0"/>
              </a:rPr>
              <a:t>The Arc HealthMeet® Training</a:t>
            </a:r>
            <a:endParaRPr lang="en-US" sz="2800" b="1" dirty="0">
              <a:latin typeface="Trebuchet MS" panose="020B0603020202020204" pitchFamily="34" charset="0"/>
            </a:endParaRPr>
          </a:p>
        </p:txBody>
      </p:sp>
      <p:grpSp>
        <p:nvGrpSpPr>
          <p:cNvPr id="10" name="Group 9"/>
          <p:cNvGrpSpPr/>
          <p:nvPr/>
        </p:nvGrpSpPr>
        <p:grpSpPr>
          <a:xfrm>
            <a:off x="0" y="-46886"/>
            <a:ext cx="9144000" cy="1204796"/>
            <a:chOff x="0" y="-46886"/>
            <a:chExt cx="9144000" cy="1186753"/>
          </a:xfrm>
        </p:grpSpPr>
        <p:sp>
          <p:nvSpPr>
            <p:cNvPr id="11"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000" b="1" dirty="0" smtClean="0"/>
                <a:t/>
              </a:r>
              <a:br>
                <a:rPr lang="en-US" sz="2000" b="1" dirty="0" smtClean="0"/>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sp>
        <p:nvSpPr>
          <p:cNvPr id="14" name="Content Placeholder 2"/>
          <p:cNvSpPr>
            <a:spLocks noGrp="1"/>
          </p:cNvSpPr>
          <p:nvPr>
            <p:ph idx="1"/>
            <p:custDataLst>
              <p:tags r:id="rId3"/>
            </p:custDataLst>
          </p:nvPr>
        </p:nvSpPr>
        <p:spPr>
          <a:xfrm>
            <a:off x="362466" y="1266789"/>
            <a:ext cx="4687329" cy="5298767"/>
          </a:xfrm>
        </p:spPr>
        <p:txBody>
          <a:bodyPr>
            <a:normAutofit/>
          </a:bodyPr>
          <a:lstStyle/>
          <a:p>
            <a:endParaRPr lang="en-US" sz="1600" dirty="0" smtClean="0">
              <a:latin typeface="Trebuchet MS" panose="020B0603020202020204" pitchFamily="34" charset="0"/>
            </a:endParaRPr>
          </a:p>
          <a:p>
            <a:pPr marL="0" indent="0">
              <a:buNone/>
            </a:pPr>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p:txBody>
      </p:sp>
      <p:pic>
        <p:nvPicPr>
          <p:cNvPr id="2" name="Picture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18162" y="1388166"/>
            <a:ext cx="6146995" cy="5469834"/>
          </a:xfrm>
          <a:prstGeom prst="rect">
            <a:avLst/>
          </a:prstGeom>
        </p:spPr>
      </p:pic>
    </p:spTree>
    <p:extLst>
      <p:ext uri="{BB962C8B-B14F-4D97-AF65-F5344CB8AC3E}">
        <p14:creationId xmlns:p14="http://schemas.microsoft.com/office/powerpoint/2010/main" val="334380834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custDataLst>
              <p:tags r:id="rId1"/>
            </p:custDataLst>
          </p:nvPr>
        </p:nvSpPr>
        <p:spPr>
          <a:xfrm>
            <a:off x="0" y="-74725"/>
            <a:ext cx="7886700" cy="1266789"/>
          </a:xfrm>
        </p:spPr>
        <p:txBody>
          <a:bodyPr>
            <a:noAutofit/>
          </a:bodyPr>
          <a:lstStyle/>
          <a:p>
            <a:r>
              <a:rPr lang="en-US" sz="2000" b="1" dirty="0">
                <a:solidFill>
                  <a:schemeClr val="bg1"/>
                </a:solidFill>
              </a:rPr>
              <a:t>The Arc HealthMeet® Training</a:t>
            </a:r>
            <a:endParaRPr lang="en-US" sz="2000" b="1" dirty="0">
              <a:solidFill>
                <a:schemeClr val="bg1"/>
              </a:solidFill>
              <a:latin typeface="+mn-lt"/>
            </a:endParaRPr>
          </a:p>
        </p:txBody>
      </p:sp>
      <p:pic>
        <p:nvPicPr>
          <p:cNvPr id="9" name="Picture 2" descr="HealthMee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custDataLst>
              <p:tags r:id="rId2"/>
            </p:custDataLst>
          </p:nvPr>
        </p:nvSpPr>
        <p:spPr>
          <a:xfrm>
            <a:off x="0" y="1"/>
            <a:ext cx="9144000" cy="1136822"/>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r>
              <a:rPr lang="en-US" sz="2800" b="1" dirty="0" smtClean="0">
                <a:latin typeface="Trebuchet MS" panose="020B0603020202020204" pitchFamily="34" charset="0"/>
              </a:rPr>
              <a:t>The Arc HealthMeet® Training</a:t>
            </a:r>
            <a:endParaRPr lang="en-US" sz="2800" b="1" dirty="0">
              <a:latin typeface="Trebuchet MS" panose="020B0603020202020204" pitchFamily="34" charset="0"/>
            </a:endParaRPr>
          </a:p>
        </p:txBody>
      </p:sp>
      <p:grpSp>
        <p:nvGrpSpPr>
          <p:cNvPr id="10" name="Group 9"/>
          <p:cNvGrpSpPr/>
          <p:nvPr/>
        </p:nvGrpSpPr>
        <p:grpSpPr>
          <a:xfrm>
            <a:off x="0" y="-46886"/>
            <a:ext cx="9144000" cy="1204796"/>
            <a:chOff x="0" y="-46886"/>
            <a:chExt cx="9144000" cy="1186753"/>
          </a:xfrm>
        </p:grpSpPr>
        <p:sp>
          <p:nvSpPr>
            <p:cNvPr id="11"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000" b="1" dirty="0" smtClean="0">
                  <a:latin typeface="Trebuchet MS" panose="020B0603020202020204" pitchFamily="34" charset="0"/>
                </a:rPr>
                <a:t/>
              </a:r>
              <a:br>
                <a:rPr lang="en-US" sz="2000" b="1" dirty="0" smtClean="0">
                  <a:latin typeface="Trebuchet MS" panose="020B0603020202020204" pitchFamily="34" charset="0"/>
                </a:rPr>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sp>
        <p:nvSpPr>
          <p:cNvPr id="14" name="Content Placeholder 2"/>
          <p:cNvSpPr>
            <a:spLocks noGrp="1"/>
          </p:cNvSpPr>
          <p:nvPr>
            <p:ph idx="1"/>
            <p:custDataLst>
              <p:tags r:id="rId3"/>
            </p:custDataLst>
          </p:nvPr>
        </p:nvSpPr>
        <p:spPr>
          <a:xfrm>
            <a:off x="717656" y="1219903"/>
            <a:ext cx="7886700" cy="4351338"/>
          </a:xfrm>
        </p:spPr>
        <p:txBody>
          <a:bodyPr>
            <a:normAutofit/>
          </a:bodyPr>
          <a:lstStyle/>
          <a:p>
            <a:pPr marL="0" indent="0">
              <a:buNone/>
            </a:pPr>
            <a:r>
              <a:rPr lang="en-US" sz="1600" b="1" dirty="0">
                <a:latin typeface="Trebuchet MS" panose="020B0603020202020204" pitchFamily="34" charset="0"/>
              </a:rPr>
              <a:t>Competency 1: </a:t>
            </a:r>
            <a:r>
              <a:rPr lang="en-US" sz="1600" dirty="0">
                <a:latin typeface="Trebuchet MS" panose="020B0603020202020204" pitchFamily="34" charset="0"/>
              </a:rPr>
              <a:t>Discuss disability models across the </a:t>
            </a:r>
            <a:r>
              <a:rPr lang="en-US" sz="1600" dirty="0" smtClean="0">
                <a:latin typeface="Trebuchet MS" panose="020B0603020202020204" pitchFamily="34" charset="0"/>
              </a:rPr>
              <a:t>lifespan</a:t>
            </a:r>
          </a:p>
          <a:p>
            <a:r>
              <a:rPr lang="en-US" sz="1600" dirty="0">
                <a:latin typeface="Trebuchet MS" panose="020B0603020202020204" pitchFamily="34" charset="0"/>
              </a:rPr>
              <a:t>People with disabilities are individuals who have some type of limitation in mobility, cognition, vision, </a:t>
            </a:r>
            <a:r>
              <a:rPr lang="en-US" sz="1600" dirty="0" smtClean="0">
                <a:latin typeface="Trebuchet MS" panose="020B0603020202020204" pitchFamily="34" charset="0"/>
              </a:rPr>
              <a:t>and/or hearing</a:t>
            </a:r>
            <a:r>
              <a:rPr lang="en-US" sz="1600" dirty="0">
                <a:latin typeface="Trebuchet MS" panose="020B0603020202020204" pitchFamily="34" charset="0"/>
              </a:rPr>
              <a:t>, </a:t>
            </a:r>
            <a:r>
              <a:rPr lang="en-US" sz="1600" dirty="0" smtClean="0">
                <a:latin typeface="Trebuchet MS" panose="020B0603020202020204" pitchFamily="34" charset="0"/>
              </a:rPr>
              <a:t>or have other disorders</a:t>
            </a:r>
            <a:endParaRPr lang="en-US" sz="1600" dirty="0" smtClean="0">
              <a:latin typeface="Trebuchet MS" panose="020B0603020202020204" pitchFamily="34" charset="0"/>
            </a:endParaRPr>
          </a:p>
          <a:p>
            <a:r>
              <a:rPr lang="en-US" sz="1600" dirty="0" smtClean="0">
                <a:latin typeface="Trebuchet MS" panose="020B0603020202020204" pitchFamily="34" charset="0"/>
              </a:rPr>
              <a:t>Disability </a:t>
            </a:r>
            <a:r>
              <a:rPr lang="en-US" sz="1600" dirty="0">
                <a:latin typeface="Trebuchet MS" panose="020B0603020202020204" pitchFamily="34" charset="0"/>
              </a:rPr>
              <a:t>is not defined by any specific health </a:t>
            </a:r>
            <a:r>
              <a:rPr lang="en-US" sz="1600" dirty="0" smtClean="0">
                <a:latin typeface="Trebuchet MS" panose="020B0603020202020204" pitchFamily="34" charset="0"/>
              </a:rPr>
              <a:t>condition </a:t>
            </a:r>
            <a:r>
              <a:rPr lang="en-US" sz="1600" dirty="0">
                <a:latin typeface="Trebuchet MS" panose="020B0603020202020204" pitchFamily="34" charset="0"/>
              </a:rPr>
              <a:t>but whether that condition actually creates significant limitations for an individual affecting their daily lives and </a:t>
            </a:r>
            <a:r>
              <a:rPr lang="en-US" sz="1600" dirty="0" smtClean="0">
                <a:latin typeface="Trebuchet MS" panose="020B0603020202020204" pitchFamily="34" charset="0"/>
              </a:rPr>
              <a:t>functioning</a:t>
            </a:r>
            <a:endParaRPr lang="en-US" sz="1600" dirty="0">
              <a:latin typeface="Trebuchet MS" panose="020B0603020202020204" pitchFamily="34" charset="0"/>
            </a:endParaRPr>
          </a:p>
          <a:p>
            <a:r>
              <a:rPr lang="en-US" sz="1600" dirty="0">
                <a:latin typeface="Trebuchet MS" panose="020B0603020202020204" pitchFamily="34" charset="0"/>
              </a:rPr>
              <a:t>Disability models can be used as guidelines or tools to </a:t>
            </a:r>
            <a:r>
              <a:rPr lang="en-US" sz="1600" dirty="0" smtClean="0">
                <a:latin typeface="Trebuchet MS" panose="020B0603020202020204" pitchFamily="34" charset="0"/>
              </a:rPr>
              <a:t>help define the strengths and limitations associated </a:t>
            </a:r>
            <a:r>
              <a:rPr lang="en-US" sz="1600" dirty="0">
                <a:latin typeface="Trebuchet MS" panose="020B0603020202020204" pitchFamily="34" charset="0"/>
              </a:rPr>
              <a:t>with disability, and provide a basis for strategies to meet the needs of people with </a:t>
            </a:r>
            <a:r>
              <a:rPr lang="en-US" sz="1600" dirty="0" smtClean="0">
                <a:latin typeface="Trebuchet MS" panose="020B0603020202020204" pitchFamily="34" charset="0"/>
              </a:rPr>
              <a:t>disabilities</a:t>
            </a:r>
          </a:p>
          <a:p>
            <a:endParaRPr lang="en-US" sz="1600" dirty="0" smtClean="0">
              <a:latin typeface="Trebuchet MS" panose="020B0603020202020204" pitchFamily="34" charset="0"/>
            </a:endParaRPr>
          </a:p>
          <a:p>
            <a:pPr marL="0" indent="0">
              <a:buNone/>
            </a:pPr>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p:txBody>
      </p:sp>
      <p:pic>
        <p:nvPicPr>
          <p:cNvPr id="13" name="Picture 12"/>
          <p:cNvPicPr>
            <a:picLocks noChangeAspect="1"/>
          </p:cNvPicPr>
          <p:nvPr/>
        </p:nvPicPr>
        <p:blipFill>
          <a:blip r:embed="rId9"/>
          <a:stretch>
            <a:fillRect/>
          </a:stretch>
        </p:blipFill>
        <p:spPr>
          <a:xfrm>
            <a:off x="547906" y="3935003"/>
            <a:ext cx="8048188" cy="2686692"/>
          </a:xfrm>
          <a:prstGeom prst="rect">
            <a:avLst/>
          </a:prstGeom>
        </p:spPr>
      </p:pic>
    </p:spTree>
    <p:extLst>
      <p:ext uri="{BB962C8B-B14F-4D97-AF65-F5344CB8AC3E}">
        <p14:creationId xmlns:p14="http://schemas.microsoft.com/office/powerpoint/2010/main" val="368868792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custDataLst>
              <p:tags r:id="rId1"/>
            </p:custDataLst>
          </p:nvPr>
        </p:nvSpPr>
        <p:spPr>
          <a:xfrm>
            <a:off x="0" y="-74725"/>
            <a:ext cx="7886700" cy="1266789"/>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9" name="Picture 2" descr="HealthMee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custDataLst>
              <p:tags r:id="rId2"/>
            </p:custDataLst>
          </p:nvPr>
        </p:nvSpPr>
        <p:spPr>
          <a:xfrm>
            <a:off x="0" y="1"/>
            <a:ext cx="9144000" cy="1136822"/>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r>
              <a:rPr lang="en-US" sz="2800" b="1" dirty="0" smtClean="0">
                <a:latin typeface="Trebuchet MS" panose="020B0603020202020204" pitchFamily="34" charset="0"/>
              </a:rPr>
              <a:t>The Arc HealthMeet® Training</a:t>
            </a:r>
            <a:endParaRPr lang="en-US" sz="2800" b="1" dirty="0">
              <a:latin typeface="Trebuchet MS" panose="020B0603020202020204" pitchFamily="34" charset="0"/>
            </a:endParaRPr>
          </a:p>
        </p:txBody>
      </p:sp>
      <p:grpSp>
        <p:nvGrpSpPr>
          <p:cNvPr id="10" name="Group 9"/>
          <p:cNvGrpSpPr/>
          <p:nvPr/>
        </p:nvGrpSpPr>
        <p:grpSpPr>
          <a:xfrm>
            <a:off x="0" y="-46886"/>
            <a:ext cx="9144000" cy="1204796"/>
            <a:chOff x="0" y="-46886"/>
            <a:chExt cx="9144000" cy="1186753"/>
          </a:xfrm>
        </p:grpSpPr>
        <p:sp>
          <p:nvSpPr>
            <p:cNvPr id="11"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000" b="1" dirty="0" smtClean="0">
                  <a:latin typeface="Trebuchet MS" panose="020B0603020202020204" pitchFamily="34" charset="0"/>
                </a:rPr>
                <a:t/>
              </a:r>
              <a:br>
                <a:rPr lang="en-US" sz="2000" b="1" dirty="0" smtClean="0">
                  <a:latin typeface="Trebuchet MS" panose="020B0603020202020204" pitchFamily="34" charset="0"/>
                </a:rPr>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sp>
        <p:nvSpPr>
          <p:cNvPr id="14" name="Content Placeholder 2"/>
          <p:cNvSpPr>
            <a:spLocks noGrp="1"/>
          </p:cNvSpPr>
          <p:nvPr>
            <p:ph idx="1"/>
            <p:custDataLst>
              <p:tags r:id="rId3"/>
            </p:custDataLst>
          </p:nvPr>
        </p:nvSpPr>
        <p:spPr>
          <a:xfrm>
            <a:off x="219525" y="1134400"/>
            <a:ext cx="5645816" cy="5723599"/>
          </a:xfrm>
        </p:spPr>
        <p:txBody>
          <a:bodyPr>
            <a:noAutofit/>
          </a:bodyPr>
          <a:lstStyle/>
          <a:p>
            <a:pPr marL="0" indent="0">
              <a:buNone/>
            </a:pPr>
            <a:r>
              <a:rPr lang="en-US" sz="1600" b="1" dirty="0">
                <a:latin typeface="Trebuchet MS" panose="020B0603020202020204" pitchFamily="34" charset="0"/>
              </a:rPr>
              <a:t>Learning Objectives</a:t>
            </a:r>
          </a:p>
          <a:p>
            <a:r>
              <a:rPr lang="en-US" sz="1600" dirty="0">
                <a:latin typeface="Trebuchet MS" panose="020B0603020202020204" pitchFamily="34" charset="0"/>
              </a:rPr>
              <a:t>1.1 Compare and contrast different models of disability</a:t>
            </a:r>
          </a:p>
          <a:p>
            <a:r>
              <a:rPr lang="en-US" sz="1600" dirty="0">
                <a:latin typeface="Trebuchet MS" panose="020B0603020202020204" pitchFamily="34" charset="0"/>
              </a:rPr>
              <a:t>1.2. Apply model(s) of disability for a particular scope of work or population served </a:t>
            </a:r>
          </a:p>
        </p:txBody>
      </p:sp>
      <p:pic>
        <p:nvPicPr>
          <p:cNvPr id="13" name="Picture 12" descr="S:\_Research &amp; Innovations\HealthMeet Operations\Final HM Product\Images\ACHIEVA 1.jpg"/>
          <p:cNvPicPr/>
          <p:nvPr/>
        </p:nvPicPr>
        <p:blipFill>
          <a:blip r:embed="rId9">
            <a:extLst>
              <a:ext uri="{28A0092B-C50C-407E-A947-70E740481C1C}">
                <a14:useLocalDpi xmlns:a14="http://schemas.microsoft.com/office/drawing/2010/main" val="0"/>
              </a:ext>
            </a:extLst>
          </a:blip>
          <a:srcRect/>
          <a:stretch>
            <a:fillRect/>
          </a:stretch>
        </p:blipFill>
        <p:spPr bwMode="auto">
          <a:xfrm>
            <a:off x="5946817" y="2432775"/>
            <a:ext cx="3000375" cy="2250440"/>
          </a:xfrm>
          <a:prstGeom prst="rect">
            <a:avLst/>
          </a:prstGeom>
          <a:noFill/>
          <a:ln>
            <a:noFill/>
          </a:ln>
        </p:spPr>
      </p:pic>
    </p:spTree>
    <p:extLst>
      <p:ext uri="{BB962C8B-B14F-4D97-AF65-F5344CB8AC3E}">
        <p14:creationId xmlns:p14="http://schemas.microsoft.com/office/powerpoint/2010/main" val="160688718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custDataLst>
              <p:tags r:id="rId1"/>
            </p:custDataLst>
          </p:nvPr>
        </p:nvSpPr>
        <p:spPr>
          <a:xfrm>
            <a:off x="0" y="-74725"/>
            <a:ext cx="7886700" cy="1266789"/>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9" name="Picture 2" descr="HealthMee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custDataLst>
              <p:tags r:id="rId2"/>
            </p:custDataLst>
          </p:nvPr>
        </p:nvSpPr>
        <p:spPr>
          <a:xfrm>
            <a:off x="0" y="1"/>
            <a:ext cx="9144000" cy="1136822"/>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r>
              <a:rPr lang="en-US" sz="2800" b="1" dirty="0" smtClean="0">
                <a:latin typeface="Trebuchet MS" panose="020B0603020202020204" pitchFamily="34" charset="0"/>
              </a:rPr>
              <a:t>The Arc HealthMeet® Training</a:t>
            </a:r>
            <a:endParaRPr lang="en-US" sz="2800" b="1" dirty="0">
              <a:latin typeface="Trebuchet MS" panose="020B0603020202020204" pitchFamily="34" charset="0"/>
            </a:endParaRPr>
          </a:p>
        </p:txBody>
      </p:sp>
      <p:grpSp>
        <p:nvGrpSpPr>
          <p:cNvPr id="10" name="Group 9"/>
          <p:cNvGrpSpPr/>
          <p:nvPr/>
        </p:nvGrpSpPr>
        <p:grpSpPr>
          <a:xfrm>
            <a:off x="0" y="-46886"/>
            <a:ext cx="9144000" cy="1204796"/>
            <a:chOff x="0" y="-46886"/>
            <a:chExt cx="9144000" cy="1186753"/>
          </a:xfrm>
        </p:grpSpPr>
        <p:sp>
          <p:nvSpPr>
            <p:cNvPr id="11"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000" b="1" dirty="0" smtClean="0"/>
                <a:t/>
              </a:r>
              <a:br>
                <a:rPr lang="en-US" sz="2000" b="1" dirty="0" smtClean="0"/>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sp>
        <p:nvSpPr>
          <p:cNvPr id="14" name="Content Placeholder 2"/>
          <p:cNvSpPr>
            <a:spLocks noGrp="1"/>
          </p:cNvSpPr>
          <p:nvPr>
            <p:ph idx="1"/>
            <p:custDataLst>
              <p:tags r:id="rId3"/>
            </p:custDataLst>
          </p:nvPr>
        </p:nvSpPr>
        <p:spPr>
          <a:xfrm>
            <a:off x="717656" y="1687126"/>
            <a:ext cx="7886700" cy="4351338"/>
          </a:xfrm>
        </p:spPr>
        <p:txBody>
          <a:bodyPr>
            <a:normAutofit/>
          </a:bodyPr>
          <a:lstStyle/>
          <a:p>
            <a:pPr marL="0" indent="0">
              <a:buNone/>
            </a:pPr>
            <a:r>
              <a:rPr lang="en-US" sz="1600" b="1" dirty="0">
                <a:latin typeface="Trebuchet MS" panose="020B0603020202020204" pitchFamily="34" charset="0"/>
              </a:rPr>
              <a:t>Competency 2</a:t>
            </a:r>
            <a:r>
              <a:rPr lang="en-US" sz="1600" dirty="0">
                <a:latin typeface="Trebuchet MS" panose="020B0603020202020204" pitchFamily="34" charset="0"/>
              </a:rPr>
              <a:t>: Discuss methods used to assess health issues for people with disabilities</a:t>
            </a:r>
            <a:r>
              <a:rPr lang="en-US" sz="1600" b="1" dirty="0">
                <a:latin typeface="Trebuchet MS" panose="020B0603020202020204" pitchFamily="34" charset="0"/>
              </a:rPr>
              <a:t> </a:t>
            </a:r>
            <a:endParaRPr lang="en-US" sz="1600" dirty="0">
              <a:latin typeface="Trebuchet MS" panose="020B0603020202020204" pitchFamily="34" charset="0"/>
            </a:endParaRPr>
          </a:p>
          <a:p>
            <a:r>
              <a:rPr lang="en-US" sz="1600" dirty="0">
                <a:latin typeface="Trebuchet MS" panose="020B0603020202020204" pitchFamily="34" charset="0"/>
              </a:rPr>
              <a:t>Having knowledge of methods for public health programs is needed for public health professionals.  </a:t>
            </a:r>
            <a:endParaRPr lang="en-US" sz="1600" dirty="0" smtClean="0">
              <a:latin typeface="Trebuchet MS" panose="020B0603020202020204" pitchFamily="34" charset="0"/>
            </a:endParaRPr>
          </a:p>
          <a:p>
            <a:r>
              <a:rPr lang="en-US" sz="1600" dirty="0" smtClean="0">
                <a:latin typeface="Trebuchet MS" panose="020B0603020202020204" pitchFamily="34" charset="0"/>
              </a:rPr>
              <a:t>This </a:t>
            </a:r>
            <a:r>
              <a:rPr lang="en-US" sz="1600" dirty="0">
                <a:latin typeface="Trebuchet MS" panose="020B0603020202020204" pitchFamily="34" charset="0"/>
              </a:rPr>
              <a:t>knowledge will help public health professionals with planning programs, examining the operations of a program, and conducting activities that improve health outcomes for people with disabilities</a:t>
            </a:r>
            <a:r>
              <a:rPr lang="en-US" sz="1600" dirty="0" smtClean="0">
                <a:latin typeface="Trebuchet MS" panose="020B0603020202020204" pitchFamily="34" charset="0"/>
              </a:rPr>
              <a:t>.</a:t>
            </a:r>
          </a:p>
          <a:p>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p:txBody>
      </p:sp>
      <p:pic>
        <p:nvPicPr>
          <p:cNvPr id="3" name="Picture 2"/>
          <p:cNvPicPr>
            <a:picLocks noChangeAspect="1"/>
          </p:cNvPicPr>
          <p:nvPr/>
        </p:nvPicPr>
        <p:blipFill>
          <a:blip r:embed="rId8"/>
          <a:stretch>
            <a:fillRect/>
          </a:stretch>
        </p:blipFill>
        <p:spPr>
          <a:xfrm>
            <a:off x="2497352" y="3699474"/>
            <a:ext cx="3638550" cy="2800350"/>
          </a:xfrm>
          <a:prstGeom prst="rect">
            <a:avLst/>
          </a:prstGeom>
        </p:spPr>
      </p:pic>
    </p:spTree>
    <p:extLst>
      <p:ext uri="{BB962C8B-B14F-4D97-AF65-F5344CB8AC3E}">
        <p14:creationId xmlns:p14="http://schemas.microsoft.com/office/powerpoint/2010/main" val="370714518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custDataLst>
              <p:tags r:id="rId1"/>
            </p:custDataLst>
          </p:nvPr>
        </p:nvSpPr>
        <p:spPr>
          <a:xfrm>
            <a:off x="0" y="-74725"/>
            <a:ext cx="7886700" cy="1266789"/>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9" name="Picture 2" descr="HealthMee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custDataLst>
              <p:tags r:id="rId2"/>
            </p:custDataLst>
          </p:nvPr>
        </p:nvSpPr>
        <p:spPr>
          <a:xfrm>
            <a:off x="0" y="1"/>
            <a:ext cx="9144000" cy="1136822"/>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r>
              <a:rPr lang="en-US" sz="2800" b="1" dirty="0" smtClean="0">
                <a:latin typeface="Trebuchet MS" panose="020B0603020202020204" pitchFamily="34" charset="0"/>
              </a:rPr>
              <a:t>The Arc HealthMeet® Training</a:t>
            </a:r>
            <a:endParaRPr lang="en-US" sz="2800" b="1" dirty="0">
              <a:latin typeface="Trebuchet MS" panose="020B0603020202020204" pitchFamily="34" charset="0"/>
            </a:endParaRPr>
          </a:p>
        </p:txBody>
      </p:sp>
      <p:grpSp>
        <p:nvGrpSpPr>
          <p:cNvPr id="10" name="Group 9"/>
          <p:cNvGrpSpPr/>
          <p:nvPr/>
        </p:nvGrpSpPr>
        <p:grpSpPr>
          <a:xfrm>
            <a:off x="0" y="-46886"/>
            <a:ext cx="9144000" cy="1204796"/>
            <a:chOff x="0" y="-46886"/>
            <a:chExt cx="9144000" cy="1186753"/>
          </a:xfrm>
        </p:grpSpPr>
        <p:sp>
          <p:nvSpPr>
            <p:cNvPr id="11"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000" b="1" dirty="0" smtClean="0"/>
                <a:t/>
              </a:r>
              <a:br>
                <a:rPr lang="en-US" sz="2000" b="1" dirty="0" smtClean="0"/>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sp>
        <p:nvSpPr>
          <p:cNvPr id="14" name="Content Placeholder 2"/>
          <p:cNvSpPr>
            <a:spLocks noGrp="1"/>
          </p:cNvSpPr>
          <p:nvPr>
            <p:ph idx="1"/>
            <p:custDataLst>
              <p:tags r:id="rId3"/>
            </p:custDataLst>
          </p:nvPr>
        </p:nvSpPr>
        <p:spPr>
          <a:xfrm>
            <a:off x="717656" y="1687126"/>
            <a:ext cx="7886700" cy="4351338"/>
          </a:xfrm>
        </p:spPr>
        <p:txBody>
          <a:bodyPr>
            <a:normAutofit/>
          </a:bodyPr>
          <a:lstStyle/>
          <a:p>
            <a:pPr marL="0" indent="0">
              <a:buNone/>
            </a:pPr>
            <a:r>
              <a:rPr lang="en-US" sz="1600" b="1" dirty="0" smtClean="0">
                <a:latin typeface="Trebuchet MS" panose="020B0603020202020204" pitchFamily="34" charset="0"/>
              </a:rPr>
              <a:t>Learning </a:t>
            </a:r>
            <a:r>
              <a:rPr lang="en-US" sz="1600" b="1" dirty="0">
                <a:latin typeface="Trebuchet MS" panose="020B0603020202020204" pitchFamily="34" charset="0"/>
              </a:rPr>
              <a:t>Objectives</a:t>
            </a:r>
          </a:p>
          <a:p>
            <a:r>
              <a:rPr lang="en-US" sz="1600" dirty="0">
                <a:latin typeface="Trebuchet MS" panose="020B0603020202020204" pitchFamily="34" charset="0"/>
              </a:rPr>
              <a:t>2.1 Identify surveillance systems used to capture data that includes people with </a:t>
            </a:r>
            <a:r>
              <a:rPr lang="en-US" sz="1600" dirty="0" smtClean="0">
                <a:latin typeface="Trebuchet MS" panose="020B0603020202020204" pitchFamily="34" charset="0"/>
              </a:rPr>
              <a:t>disabilities</a:t>
            </a:r>
            <a:endParaRPr lang="en-US" sz="1600" dirty="0">
              <a:latin typeface="Trebuchet MS" panose="020B0603020202020204" pitchFamily="34" charset="0"/>
            </a:endParaRPr>
          </a:p>
          <a:p>
            <a:r>
              <a:rPr lang="en-US" sz="1600" dirty="0">
                <a:latin typeface="Trebuchet MS" panose="020B0603020202020204" pitchFamily="34" charset="0"/>
              </a:rPr>
              <a:t>2.2. Recognize that disability can be used as a demographic </a:t>
            </a:r>
            <a:r>
              <a:rPr lang="en-US" sz="1600" dirty="0" smtClean="0">
                <a:latin typeface="Trebuchet MS" panose="020B0603020202020204" pitchFamily="34" charset="0"/>
              </a:rPr>
              <a:t>variable </a:t>
            </a:r>
            <a:endParaRPr lang="en-US" sz="1600" dirty="0" smtClean="0">
              <a:latin typeface="Trebuchet MS" panose="020B0603020202020204" pitchFamily="34" charset="0"/>
            </a:endParaRPr>
          </a:p>
          <a:p>
            <a:pPr marL="0" indent="0">
              <a:buNone/>
            </a:pPr>
            <a:endParaRPr lang="en-US" sz="1600" dirty="0">
              <a:latin typeface="Trebuchet MS" panose="020B0603020202020204" pitchFamily="34" charset="0"/>
            </a:endParaRPr>
          </a:p>
        </p:txBody>
      </p:sp>
    </p:spTree>
    <p:extLst>
      <p:ext uri="{BB962C8B-B14F-4D97-AF65-F5344CB8AC3E}">
        <p14:creationId xmlns:p14="http://schemas.microsoft.com/office/powerpoint/2010/main" val="155744836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custDataLst>
              <p:tags r:id="rId1"/>
            </p:custDataLst>
          </p:nvPr>
        </p:nvSpPr>
        <p:spPr>
          <a:xfrm>
            <a:off x="0" y="-74725"/>
            <a:ext cx="7886700" cy="1266789"/>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9" name="Picture 2" descr="HealthMee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custDataLst>
              <p:tags r:id="rId2"/>
            </p:custDataLst>
          </p:nvPr>
        </p:nvSpPr>
        <p:spPr>
          <a:xfrm>
            <a:off x="0" y="1"/>
            <a:ext cx="9144000" cy="1136822"/>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r>
              <a:rPr lang="en-US" sz="2800" b="1" dirty="0" smtClean="0">
                <a:latin typeface="Trebuchet MS" panose="020B0603020202020204" pitchFamily="34" charset="0"/>
              </a:rPr>
              <a:t>The Arc HealthMeet® Training</a:t>
            </a:r>
            <a:endParaRPr lang="en-US" sz="2800" b="1" dirty="0">
              <a:latin typeface="Trebuchet MS" panose="020B0603020202020204" pitchFamily="34" charset="0"/>
            </a:endParaRPr>
          </a:p>
        </p:txBody>
      </p:sp>
      <p:grpSp>
        <p:nvGrpSpPr>
          <p:cNvPr id="10" name="Group 9"/>
          <p:cNvGrpSpPr/>
          <p:nvPr/>
        </p:nvGrpSpPr>
        <p:grpSpPr>
          <a:xfrm>
            <a:off x="0" y="-46886"/>
            <a:ext cx="9144000" cy="1204796"/>
            <a:chOff x="0" y="-46886"/>
            <a:chExt cx="9144000" cy="1186753"/>
          </a:xfrm>
        </p:grpSpPr>
        <p:sp>
          <p:nvSpPr>
            <p:cNvPr id="11"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000" b="1" dirty="0" smtClean="0"/>
                <a:t/>
              </a:r>
              <a:br>
                <a:rPr lang="en-US" sz="2000" b="1" dirty="0" smtClean="0"/>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sp>
        <p:nvSpPr>
          <p:cNvPr id="14" name="Content Placeholder 2"/>
          <p:cNvSpPr>
            <a:spLocks noGrp="1"/>
          </p:cNvSpPr>
          <p:nvPr>
            <p:ph idx="1"/>
            <p:custDataLst>
              <p:tags r:id="rId3"/>
            </p:custDataLst>
          </p:nvPr>
        </p:nvSpPr>
        <p:spPr>
          <a:xfrm>
            <a:off x="329513" y="1686920"/>
            <a:ext cx="4975655" cy="4351338"/>
          </a:xfrm>
        </p:spPr>
        <p:txBody>
          <a:bodyPr>
            <a:normAutofit/>
          </a:bodyPr>
          <a:lstStyle/>
          <a:p>
            <a:pPr marL="0" indent="0">
              <a:buNone/>
            </a:pPr>
            <a:r>
              <a:rPr lang="en-US" sz="1600" b="1" dirty="0">
                <a:latin typeface="Trebuchet MS" panose="020B0603020202020204" pitchFamily="34" charset="0"/>
              </a:rPr>
              <a:t>Competency 3: </a:t>
            </a:r>
            <a:r>
              <a:rPr lang="en-US" sz="1600" dirty="0">
                <a:latin typeface="Trebuchet MS" panose="020B0603020202020204" pitchFamily="34" charset="0"/>
              </a:rPr>
              <a:t>Identify how public health programs impact health outcomes for people with disabilities</a:t>
            </a:r>
          </a:p>
          <a:p>
            <a:r>
              <a:rPr lang="en-US" sz="1600" dirty="0" smtClean="0">
                <a:latin typeface="Trebuchet MS" panose="020B0603020202020204" pitchFamily="34" charset="0"/>
              </a:rPr>
              <a:t>People </a:t>
            </a:r>
            <a:r>
              <a:rPr lang="en-US" sz="1600" dirty="0">
                <a:latin typeface="Trebuchet MS" panose="020B0603020202020204" pitchFamily="34" charset="0"/>
              </a:rPr>
              <a:t>with </a:t>
            </a:r>
            <a:r>
              <a:rPr lang="en-US" sz="1600" dirty="0" smtClean="0">
                <a:latin typeface="Trebuchet MS" panose="020B0603020202020204" pitchFamily="34" charset="0"/>
              </a:rPr>
              <a:t>ID </a:t>
            </a:r>
            <a:r>
              <a:rPr lang="en-US" sz="1600" dirty="0">
                <a:latin typeface="Trebuchet MS" panose="020B0603020202020204" pitchFamily="34" charset="0"/>
              </a:rPr>
              <a:t>experience barriers to access health </a:t>
            </a:r>
            <a:r>
              <a:rPr lang="en-US" sz="1600" dirty="0" smtClean="0">
                <a:latin typeface="Trebuchet MS" panose="020B0603020202020204" pitchFamily="34" charset="0"/>
              </a:rPr>
              <a:t>services like:</a:t>
            </a:r>
          </a:p>
          <a:p>
            <a:pPr lvl="1"/>
            <a:r>
              <a:rPr lang="en-US" sz="1600" dirty="0" smtClean="0">
                <a:latin typeface="Trebuchet MS" panose="020B0603020202020204" pitchFamily="34" charset="0"/>
              </a:rPr>
              <a:t>inaccessible reading materials</a:t>
            </a:r>
          </a:p>
          <a:p>
            <a:pPr lvl="1"/>
            <a:r>
              <a:rPr lang="en-US" sz="1600" dirty="0" smtClean="0">
                <a:latin typeface="Trebuchet MS" panose="020B0603020202020204" pitchFamily="34" charset="0"/>
              </a:rPr>
              <a:t>noisy environments or too much stimulation</a:t>
            </a:r>
          </a:p>
          <a:p>
            <a:pPr lvl="1"/>
            <a:r>
              <a:rPr lang="en-US" sz="1600" dirty="0" smtClean="0">
                <a:latin typeface="Trebuchet MS" panose="020B0603020202020204" pitchFamily="34" charset="0"/>
              </a:rPr>
              <a:t>lack of medical staff trained to serve patients with ID</a:t>
            </a:r>
          </a:p>
          <a:p>
            <a:pPr lvl="1"/>
            <a:r>
              <a:rPr lang="en-US" sz="1600" dirty="0" smtClean="0">
                <a:latin typeface="Trebuchet MS" panose="020B0603020202020204" pitchFamily="34" charset="0"/>
              </a:rPr>
              <a:t>not  feeling comfortable asking  professionals questions or lack of self advocacy skills</a:t>
            </a:r>
          </a:p>
          <a:p>
            <a:pPr lvl="1"/>
            <a:r>
              <a:rPr lang="en-US" sz="1600" dirty="0" smtClean="0">
                <a:latin typeface="Trebuchet MS" panose="020B0603020202020204" pitchFamily="34" charset="0"/>
              </a:rPr>
              <a:t>lack of </a:t>
            </a:r>
            <a:r>
              <a:rPr lang="en-US" sz="1600" dirty="0">
                <a:latin typeface="Trebuchet MS" panose="020B0603020202020204" pitchFamily="34" charset="0"/>
              </a:rPr>
              <a:t>h</a:t>
            </a:r>
            <a:r>
              <a:rPr lang="en-US" sz="1600" dirty="0" smtClean="0">
                <a:latin typeface="Trebuchet MS" panose="020B0603020202020204" pitchFamily="34" charset="0"/>
              </a:rPr>
              <a:t>ealth literacy</a:t>
            </a:r>
          </a:p>
          <a:p>
            <a:pPr lvl="1"/>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p:txBody>
      </p:sp>
      <p:pic>
        <p:nvPicPr>
          <p:cNvPr id="5" name="Picture 4"/>
          <p:cNvPicPr>
            <a:picLocks noChangeAspect="1"/>
          </p:cNvPicPr>
          <p:nvPr/>
        </p:nvPicPr>
        <p:blipFill>
          <a:blip r:embed="rId9"/>
          <a:stretch>
            <a:fillRect/>
          </a:stretch>
        </p:blipFill>
        <p:spPr>
          <a:xfrm>
            <a:off x="5404021" y="2299316"/>
            <a:ext cx="3484605" cy="2771845"/>
          </a:xfrm>
          <a:prstGeom prst="rect">
            <a:avLst/>
          </a:prstGeom>
        </p:spPr>
      </p:pic>
      <p:sp>
        <p:nvSpPr>
          <p:cNvPr id="6" name="Rectangle 5"/>
          <p:cNvSpPr/>
          <p:nvPr/>
        </p:nvSpPr>
        <p:spPr>
          <a:xfrm>
            <a:off x="5651155" y="5176484"/>
            <a:ext cx="3113904" cy="861774"/>
          </a:xfrm>
          <a:prstGeom prst="rect">
            <a:avLst/>
          </a:prstGeom>
        </p:spPr>
        <p:txBody>
          <a:bodyPr wrap="square">
            <a:spAutoFit/>
          </a:bodyPr>
          <a:lstStyle/>
          <a:p>
            <a:r>
              <a:rPr lang="en-US" sz="1000" dirty="0" err="1">
                <a:solidFill>
                  <a:srgbClr val="000000"/>
                </a:solidFill>
                <a:latin typeface="Lato"/>
              </a:rPr>
              <a:t>Brault</a:t>
            </a:r>
            <a:r>
              <a:rPr lang="en-US" sz="1000" dirty="0">
                <a:solidFill>
                  <a:srgbClr val="000000"/>
                </a:solidFill>
                <a:latin typeface="Lato"/>
              </a:rPr>
              <a:t>, Matthew W., “Americans With Disabilities: 2010,” </a:t>
            </a:r>
            <a:r>
              <a:rPr lang="en-US" sz="1000" i="1" dirty="0">
                <a:solidFill>
                  <a:srgbClr val="000000"/>
                </a:solidFill>
                <a:latin typeface="Lato"/>
              </a:rPr>
              <a:t>Current Population Reports</a:t>
            </a:r>
            <a:r>
              <a:rPr lang="en-US" sz="1000" dirty="0">
                <a:solidFill>
                  <a:srgbClr val="000000"/>
                </a:solidFill>
                <a:latin typeface="Lato"/>
              </a:rPr>
              <a:t>, P70-131, U.S. Census Bureau, Washington, DC, 2012.  </a:t>
            </a:r>
            <a:r>
              <a:rPr lang="en-US" sz="1000" u="sng" dirty="0">
                <a:solidFill>
                  <a:srgbClr val="075290"/>
                </a:solidFill>
                <a:latin typeface="Lato"/>
                <a:hlinkClick r:id="rId10"/>
              </a:rPr>
              <a:t>http://www.census.gov/prod/2012pubs/p70-131.pdf</a:t>
            </a:r>
            <a:r>
              <a:rPr lang="en-US" sz="1000" dirty="0">
                <a:solidFill>
                  <a:srgbClr val="000000"/>
                </a:solidFill>
                <a:latin typeface="Lato"/>
              </a:rPr>
              <a:t>; </a:t>
            </a:r>
            <a:endParaRPr lang="en-US" sz="1000" b="0" i="0" dirty="0">
              <a:solidFill>
                <a:srgbClr val="000000"/>
              </a:solidFill>
              <a:effectLst/>
              <a:latin typeface="Lato"/>
            </a:endParaRPr>
          </a:p>
        </p:txBody>
      </p:sp>
    </p:spTree>
    <p:extLst>
      <p:ext uri="{BB962C8B-B14F-4D97-AF65-F5344CB8AC3E}">
        <p14:creationId xmlns:p14="http://schemas.microsoft.com/office/powerpoint/2010/main" val="383267887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custDataLst>
              <p:tags r:id="rId1"/>
            </p:custDataLst>
          </p:nvPr>
        </p:nvSpPr>
        <p:spPr>
          <a:xfrm>
            <a:off x="0" y="-74725"/>
            <a:ext cx="7886700" cy="1266789"/>
          </a:xfrm>
        </p:spPr>
        <p:txBody>
          <a:bodyPr>
            <a:noAutofit/>
          </a:bodyPr>
          <a:lstStyle/>
          <a:p>
            <a:r>
              <a:rPr lang="en-US" sz="2000" b="1" dirty="0">
                <a:solidFill>
                  <a:schemeClr val="bg1"/>
                </a:solidFill>
                <a:latin typeface="Trebuchet MS" panose="020B0603020202020204" pitchFamily="34" charset="0"/>
              </a:rPr>
              <a:t>The Arc HealthMeet® Training</a:t>
            </a:r>
          </a:p>
        </p:txBody>
      </p:sp>
      <p:pic>
        <p:nvPicPr>
          <p:cNvPr id="9" name="Picture 2" descr="HealthMee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custDataLst>
              <p:tags r:id="rId2"/>
            </p:custDataLst>
          </p:nvPr>
        </p:nvSpPr>
        <p:spPr>
          <a:xfrm>
            <a:off x="0" y="1"/>
            <a:ext cx="9144000" cy="1136822"/>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r>
              <a:rPr lang="en-US" sz="2800" b="1" dirty="0" smtClean="0">
                <a:latin typeface="Trebuchet MS" panose="020B0603020202020204" pitchFamily="34" charset="0"/>
              </a:rPr>
              <a:t>The Arc HealthMeet® Training</a:t>
            </a:r>
            <a:endParaRPr lang="en-US" sz="2800" b="1" dirty="0">
              <a:latin typeface="Trebuchet MS" panose="020B0603020202020204" pitchFamily="34" charset="0"/>
            </a:endParaRPr>
          </a:p>
        </p:txBody>
      </p:sp>
      <p:grpSp>
        <p:nvGrpSpPr>
          <p:cNvPr id="10" name="Group 9"/>
          <p:cNvGrpSpPr/>
          <p:nvPr/>
        </p:nvGrpSpPr>
        <p:grpSpPr>
          <a:xfrm>
            <a:off x="0" y="-46886"/>
            <a:ext cx="9144000" cy="1204796"/>
            <a:chOff x="0" y="-46886"/>
            <a:chExt cx="9144000" cy="1186753"/>
          </a:xfrm>
        </p:grpSpPr>
        <p:sp>
          <p:nvSpPr>
            <p:cNvPr id="11"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000" b="1" dirty="0" smtClean="0"/>
                <a:t/>
              </a:r>
              <a:br>
                <a:rPr lang="en-US" sz="2000" b="1" dirty="0" smtClean="0"/>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sp>
        <p:nvSpPr>
          <p:cNvPr id="14" name="Content Placeholder 2"/>
          <p:cNvSpPr>
            <a:spLocks noGrp="1"/>
          </p:cNvSpPr>
          <p:nvPr>
            <p:ph idx="1"/>
            <p:custDataLst>
              <p:tags r:id="rId3"/>
            </p:custDataLst>
          </p:nvPr>
        </p:nvSpPr>
        <p:spPr>
          <a:xfrm>
            <a:off x="0" y="1157910"/>
            <a:ext cx="2948684" cy="5646451"/>
          </a:xfrm>
        </p:spPr>
        <p:txBody>
          <a:bodyPr>
            <a:normAutofit/>
          </a:bodyPr>
          <a:lstStyle/>
          <a:p>
            <a:r>
              <a:rPr lang="en-US" sz="1400" dirty="0" smtClean="0">
                <a:latin typeface="Trebuchet MS" panose="020B0603020202020204" pitchFamily="34" charset="0"/>
              </a:rPr>
              <a:t>Considering race and ethnicity can support the success of health promotion outreach</a:t>
            </a:r>
          </a:p>
          <a:p>
            <a:pPr marL="0" indent="0">
              <a:buNone/>
            </a:pPr>
            <a:endParaRPr lang="en-US" sz="1400" dirty="0">
              <a:latin typeface="Trebuchet MS" panose="020B0603020202020204" pitchFamily="34" charset="0"/>
            </a:endParaRPr>
          </a:p>
          <a:p>
            <a:pPr marL="0" indent="0">
              <a:buNone/>
            </a:pPr>
            <a:endParaRPr lang="en-US" sz="1400" dirty="0">
              <a:latin typeface="Trebuchet MS" panose="020B0603020202020204" pitchFamily="34" charset="0"/>
            </a:endParaRPr>
          </a:p>
          <a:p>
            <a:pPr marL="0" indent="0">
              <a:buNone/>
            </a:pPr>
            <a:endParaRPr lang="en-US" sz="1400" dirty="0">
              <a:latin typeface="Trebuchet MS" panose="020B0603020202020204" pitchFamily="34" charset="0"/>
            </a:endParaRPr>
          </a:p>
          <a:p>
            <a:pPr marL="0" indent="0">
              <a:buNone/>
            </a:pPr>
            <a:endParaRPr lang="en-US" sz="1400" dirty="0">
              <a:latin typeface="Trebuchet MS" panose="020B0603020202020204" pitchFamily="34" charset="0"/>
            </a:endParaRPr>
          </a:p>
        </p:txBody>
      </p:sp>
      <p:pic>
        <p:nvPicPr>
          <p:cNvPr id="2" name="Picture 1"/>
          <p:cNvPicPr>
            <a:picLocks noChangeAspect="1"/>
          </p:cNvPicPr>
          <p:nvPr/>
        </p:nvPicPr>
        <p:blipFill>
          <a:blip r:embed="rId9"/>
          <a:stretch>
            <a:fillRect/>
          </a:stretch>
        </p:blipFill>
        <p:spPr>
          <a:xfrm>
            <a:off x="2763748" y="1236267"/>
            <a:ext cx="6290777" cy="4384899"/>
          </a:xfrm>
          <a:prstGeom prst="rect">
            <a:avLst/>
          </a:prstGeom>
        </p:spPr>
      </p:pic>
      <p:sp>
        <p:nvSpPr>
          <p:cNvPr id="3" name="TextBox 2"/>
          <p:cNvSpPr txBox="1"/>
          <p:nvPr/>
        </p:nvSpPr>
        <p:spPr>
          <a:xfrm>
            <a:off x="3633997" y="5858955"/>
            <a:ext cx="4687329" cy="707886"/>
          </a:xfrm>
          <a:prstGeom prst="rect">
            <a:avLst/>
          </a:prstGeom>
          <a:noFill/>
        </p:spPr>
        <p:txBody>
          <a:bodyPr wrap="square" rtlCol="0">
            <a:spAutoFit/>
          </a:bodyPr>
          <a:lstStyle/>
          <a:p>
            <a:r>
              <a:rPr lang="en-US" sz="1000" dirty="0" smtClean="0"/>
              <a:t>Source: CDC.  (2016). Disability and Health. </a:t>
            </a:r>
            <a:r>
              <a:rPr lang="en-US" sz="1000" dirty="0"/>
              <a:t>Key Findings: Socioeconomic Factors at the Intersection of Race and Ethnicity Influencing Health Risks for People with </a:t>
            </a:r>
            <a:r>
              <a:rPr lang="en-US" sz="1000" dirty="0" smtClean="0"/>
              <a:t>Disabilities</a:t>
            </a:r>
          </a:p>
          <a:p>
            <a:r>
              <a:rPr lang="en-US" sz="1000" dirty="0">
                <a:hlinkClick r:id="rId10"/>
              </a:rPr>
              <a:t>http://</a:t>
            </a:r>
            <a:r>
              <a:rPr lang="en-US" sz="1000" dirty="0" smtClean="0">
                <a:hlinkClick r:id="rId10"/>
              </a:rPr>
              <a:t>www.cdc.gov/ncbddd/disabilityandhealth/features/kf-socioeconomic.html</a:t>
            </a:r>
            <a:r>
              <a:rPr lang="en-US" sz="1000" dirty="0" smtClean="0"/>
              <a:t> </a:t>
            </a:r>
            <a:endParaRPr lang="en-US" sz="1000" dirty="0"/>
          </a:p>
          <a:p>
            <a:endParaRPr lang="en-US" sz="1000" dirty="0"/>
          </a:p>
        </p:txBody>
      </p:sp>
    </p:spTree>
    <p:extLst>
      <p:ext uri="{BB962C8B-B14F-4D97-AF65-F5344CB8AC3E}">
        <p14:creationId xmlns:p14="http://schemas.microsoft.com/office/powerpoint/2010/main" val="16252872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custDataLst>
              <p:tags r:id="rId1"/>
            </p:custDataLst>
          </p:nvPr>
        </p:nvSpPr>
        <p:spPr>
          <a:xfrm>
            <a:off x="0" y="-74725"/>
            <a:ext cx="7886700" cy="1266789"/>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9" name="Picture 2" descr="HealthMee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custDataLst>
              <p:tags r:id="rId2"/>
            </p:custDataLst>
          </p:nvPr>
        </p:nvSpPr>
        <p:spPr>
          <a:xfrm>
            <a:off x="0" y="1"/>
            <a:ext cx="9144000" cy="1136822"/>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r>
              <a:rPr lang="en-US" sz="2800" b="1" dirty="0" smtClean="0">
                <a:latin typeface="Trebuchet MS" panose="020B0603020202020204" pitchFamily="34" charset="0"/>
              </a:rPr>
              <a:t>The Arc HealthMeet® Training</a:t>
            </a:r>
            <a:endParaRPr lang="en-US" sz="2800" b="1" dirty="0">
              <a:latin typeface="Trebuchet MS" panose="020B0603020202020204" pitchFamily="34" charset="0"/>
            </a:endParaRPr>
          </a:p>
        </p:txBody>
      </p:sp>
      <p:grpSp>
        <p:nvGrpSpPr>
          <p:cNvPr id="10" name="Group 9"/>
          <p:cNvGrpSpPr/>
          <p:nvPr/>
        </p:nvGrpSpPr>
        <p:grpSpPr>
          <a:xfrm>
            <a:off x="0" y="-46886"/>
            <a:ext cx="9144000" cy="1204796"/>
            <a:chOff x="0" y="-46886"/>
            <a:chExt cx="9144000" cy="1186753"/>
          </a:xfrm>
        </p:grpSpPr>
        <p:sp>
          <p:nvSpPr>
            <p:cNvPr id="11"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000" b="1" dirty="0" smtClean="0">
                  <a:latin typeface="Trebuchet MS" panose="020B0603020202020204" pitchFamily="34" charset="0"/>
                </a:rPr>
                <a:t/>
              </a:r>
              <a:br>
                <a:rPr lang="en-US" sz="2000" b="1" dirty="0" smtClean="0">
                  <a:latin typeface="Trebuchet MS" panose="020B0603020202020204" pitchFamily="34" charset="0"/>
                </a:rPr>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sp>
        <p:nvSpPr>
          <p:cNvPr id="14" name="Content Placeholder 2"/>
          <p:cNvSpPr>
            <a:spLocks noGrp="1"/>
          </p:cNvSpPr>
          <p:nvPr>
            <p:ph idx="1"/>
            <p:custDataLst>
              <p:tags r:id="rId3"/>
            </p:custDataLst>
          </p:nvPr>
        </p:nvSpPr>
        <p:spPr>
          <a:xfrm>
            <a:off x="717656" y="1687126"/>
            <a:ext cx="7886700" cy="4351338"/>
          </a:xfrm>
        </p:spPr>
        <p:txBody>
          <a:bodyPr>
            <a:normAutofit/>
          </a:bodyPr>
          <a:lstStyle/>
          <a:p>
            <a:pPr marL="0" indent="0">
              <a:buNone/>
            </a:pPr>
            <a:r>
              <a:rPr lang="en-US" sz="1600" b="1" dirty="0" smtClean="0">
                <a:latin typeface="Trebuchet MS" panose="020B0603020202020204" pitchFamily="34" charset="0"/>
              </a:rPr>
              <a:t>Learning </a:t>
            </a:r>
            <a:r>
              <a:rPr lang="en-US" sz="1600" b="1" dirty="0">
                <a:latin typeface="Trebuchet MS" panose="020B0603020202020204" pitchFamily="34" charset="0"/>
              </a:rPr>
              <a:t>Objectives</a:t>
            </a:r>
          </a:p>
          <a:p>
            <a:r>
              <a:rPr lang="en-US" sz="1600" dirty="0" smtClean="0">
                <a:latin typeface="Trebuchet MS" panose="020B0603020202020204" pitchFamily="34" charset="0"/>
              </a:rPr>
              <a:t>3.1</a:t>
            </a:r>
            <a:r>
              <a:rPr lang="en-US" sz="1600" dirty="0">
                <a:latin typeface="Trebuchet MS" panose="020B0603020202020204" pitchFamily="34" charset="0"/>
              </a:rPr>
              <a:t>. Recognize health issues of people with disabilities and health promotion strategies that can be used to address </a:t>
            </a:r>
            <a:r>
              <a:rPr lang="en-US" sz="1600" dirty="0" smtClean="0">
                <a:latin typeface="Trebuchet MS" panose="020B0603020202020204" pitchFamily="34" charset="0"/>
              </a:rPr>
              <a:t>them</a:t>
            </a:r>
            <a:endParaRPr lang="en-US" sz="1600" dirty="0">
              <a:latin typeface="Trebuchet MS" panose="020B0603020202020204" pitchFamily="34" charset="0"/>
            </a:endParaRPr>
          </a:p>
          <a:p>
            <a:r>
              <a:rPr lang="en-US" sz="1600" dirty="0">
                <a:latin typeface="Trebuchet MS" panose="020B0603020202020204" pitchFamily="34" charset="0"/>
              </a:rPr>
              <a:t>3.1. Recognize health issues of people with disabilities and health promotion strategies that can be used to address </a:t>
            </a:r>
            <a:r>
              <a:rPr lang="en-US" sz="1600" dirty="0" smtClean="0">
                <a:latin typeface="Trebuchet MS" panose="020B0603020202020204" pitchFamily="34" charset="0"/>
              </a:rPr>
              <a:t>them </a:t>
            </a:r>
            <a:endParaRPr lang="en-US" sz="1600" dirty="0">
              <a:latin typeface="Trebuchet MS" panose="020B0603020202020204" pitchFamily="34" charset="0"/>
            </a:endParaRPr>
          </a:p>
          <a:p>
            <a:r>
              <a:rPr lang="en-US" sz="1600" dirty="0">
                <a:latin typeface="Trebuchet MS" panose="020B0603020202020204" pitchFamily="34" charset="0"/>
              </a:rPr>
              <a:t>3.2. Use laws as a tool to support people with </a:t>
            </a:r>
            <a:r>
              <a:rPr lang="en-US" sz="1600" dirty="0" smtClean="0">
                <a:latin typeface="Trebuchet MS" panose="020B0603020202020204" pitchFamily="34" charset="0"/>
              </a:rPr>
              <a:t>disabilities</a:t>
            </a:r>
            <a:endParaRPr lang="en-US" sz="1600" dirty="0">
              <a:latin typeface="Trebuchet MS" panose="020B0603020202020204" pitchFamily="34" charset="0"/>
            </a:endParaRPr>
          </a:p>
          <a:p>
            <a:r>
              <a:rPr lang="en-US" sz="1600" dirty="0">
                <a:latin typeface="Trebuchet MS" panose="020B0603020202020204" pitchFamily="34" charset="0"/>
              </a:rPr>
              <a:t>3.3. Recognize accessibility standards, universal design, and principles of built environment that affect the health and quality of life for people with </a:t>
            </a:r>
            <a:r>
              <a:rPr lang="en-US" sz="1600" dirty="0" smtClean="0">
                <a:latin typeface="Trebuchet MS" panose="020B0603020202020204" pitchFamily="34" charset="0"/>
              </a:rPr>
              <a:t>disabilities</a:t>
            </a:r>
            <a:endParaRPr lang="en-US" sz="1600" dirty="0">
              <a:latin typeface="Trebuchet MS" panose="020B0603020202020204" pitchFamily="34" charset="0"/>
            </a:endParaRPr>
          </a:p>
          <a:p>
            <a:r>
              <a:rPr lang="en-US" sz="1600" dirty="0">
                <a:latin typeface="Trebuchet MS" panose="020B0603020202020204" pitchFamily="34" charset="0"/>
              </a:rPr>
              <a:t>3.4. Explain how public health services, governmental programs, and non-governmental/ community-based organizations interact with </a:t>
            </a:r>
            <a:r>
              <a:rPr lang="en-US" sz="1600" dirty="0" smtClean="0">
                <a:latin typeface="Trebuchet MS" panose="020B0603020202020204" pitchFamily="34" charset="0"/>
              </a:rPr>
              <a:t>disability</a:t>
            </a:r>
            <a:endParaRPr lang="en-US" sz="1600" dirty="0">
              <a:latin typeface="Trebuchet MS" panose="020B0603020202020204" pitchFamily="34" charset="0"/>
            </a:endParaRPr>
          </a:p>
          <a:p>
            <a:r>
              <a:rPr lang="en-US" sz="1600" dirty="0">
                <a:latin typeface="Trebuchet MS" panose="020B0603020202020204" pitchFamily="34" charset="0"/>
              </a:rPr>
              <a:t>3.5. Describe how communities (places where people live, work, and recreate) can adapt to be fully inclusive of disability </a:t>
            </a:r>
            <a:r>
              <a:rPr lang="en-US" sz="1600" dirty="0" smtClean="0">
                <a:latin typeface="Trebuchet MS" panose="020B0603020202020204" pitchFamily="34" charset="0"/>
              </a:rPr>
              <a:t>populations</a:t>
            </a:r>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p:txBody>
      </p:sp>
    </p:spTree>
    <p:extLst>
      <p:ext uri="{BB962C8B-B14F-4D97-AF65-F5344CB8AC3E}">
        <p14:creationId xmlns:p14="http://schemas.microsoft.com/office/powerpoint/2010/main" val="247389821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custDataLst>
              <p:tags r:id="rId1"/>
            </p:custDataLst>
          </p:nvPr>
        </p:nvSpPr>
        <p:spPr>
          <a:xfrm>
            <a:off x="0" y="-74725"/>
            <a:ext cx="7886700" cy="1266789"/>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9" name="Picture 2" descr="HealthMee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custDataLst>
              <p:tags r:id="rId2"/>
            </p:custDataLst>
          </p:nvPr>
        </p:nvSpPr>
        <p:spPr>
          <a:xfrm>
            <a:off x="0" y="1"/>
            <a:ext cx="9144000" cy="1136822"/>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r>
              <a:rPr lang="en-US" sz="2800" b="1" dirty="0" smtClean="0">
                <a:latin typeface="Trebuchet MS" panose="020B0603020202020204" pitchFamily="34" charset="0"/>
              </a:rPr>
              <a:t>The Arc HealthMeet® Training</a:t>
            </a:r>
            <a:endParaRPr lang="en-US" sz="2800" b="1" dirty="0">
              <a:latin typeface="Trebuchet MS" panose="020B0603020202020204" pitchFamily="34" charset="0"/>
            </a:endParaRPr>
          </a:p>
        </p:txBody>
      </p:sp>
      <p:grpSp>
        <p:nvGrpSpPr>
          <p:cNvPr id="10" name="Group 9"/>
          <p:cNvGrpSpPr/>
          <p:nvPr/>
        </p:nvGrpSpPr>
        <p:grpSpPr>
          <a:xfrm>
            <a:off x="0" y="-46886"/>
            <a:ext cx="9144000" cy="1204796"/>
            <a:chOff x="0" y="-46886"/>
            <a:chExt cx="9144000" cy="1186753"/>
          </a:xfrm>
        </p:grpSpPr>
        <p:sp>
          <p:nvSpPr>
            <p:cNvPr id="11"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000" b="1" dirty="0" smtClean="0"/>
                <a:t/>
              </a:r>
              <a:br>
                <a:rPr lang="en-US" sz="2000" b="1" dirty="0" smtClean="0"/>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sp>
        <p:nvSpPr>
          <p:cNvPr id="14" name="Content Placeholder 2"/>
          <p:cNvSpPr>
            <a:spLocks noGrp="1"/>
          </p:cNvSpPr>
          <p:nvPr>
            <p:ph idx="1"/>
            <p:custDataLst>
              <p:tags r:id="rId3"/>
            </p:custDataLst>
          </p:nvPr>
        </p:nvSpPr>
        <p:spPr>
          <a:xfrm>
            <a:off x="190434" y="1332899"/>
            <a:ext cx="5032355" cy="4351338"/>
          </a:xfrm>
        </p:spPr>
        <p:txBody>
          <a:bodyPr>
            <a:noAutofit/>
          </a:bodyPr>
          <a:lstStyle/>
          <a:p>
            <a:pPr marL="0" indent="0">
              <a:buNone/>
            </a:pPr>
            <a:r>
              <a:rPr lang="en-US" sz="1600" b="1" dirty="0">
                <a:latin typeface="Trebuchet MS" panose="020B0603020202020204" pitchFamily="34" charset="0"/>
              </a:rPr>
              <a:t>Competency </a:t>
            </a:r>
            <a:r>
              <a:rPr lang="en-US" sz="1600" b="1" dirty="0" smtClean="0">
                <a:latin typeface="Trebuchet MS" panose="020B0603020202020204" pitchFamily="34" charset="0"/>
              </a:rPr>
              <a:t>4: </a:t>
            </a:r>
            <a:r>
              <a:rPr lang="en-US" sz="1600" dirty="0" smtClean="0">
                <a:latin typeface="Trebuchet MS" panose="020B0603020202020204" pitchFamily="34" charset="0"/>
              </a:rPr>
              <a:t>Implement </a:t>
            </a:r>
            <a:r>
              <a:rPr lang="en-US" sz="1600" dirty="0">
                <a:latin typeface="Trebuchet MS" panose="020B0603020202020204" pitchFamily="34" charset="0"/>
              </a:rPr>
              <a:t>and evaluate strategies to include people with </a:t>
            </a:r>
            <a:r>
              <a:rPr lang="en-US" sz="1600" dirty="0" smtClean="0">
                <a:latin typeface="Trebuchet MS" panose="020B0603020202020204" pitchFamily="34" charset="0"/>
              </a:rPr>
              <a:t>disabilities </a:t>
            </a:r>
            <a:r>
              <a:rPr lang="en-US" sz="1600" dirty="0">
                <a:latin typeface="Trebuchet MS" panose="020B0603020202020204" pitchFamily="34" charset="0"/>
              </a:rPr>
              <a:t>in public health programs that promote health, prevent disease, and manage chronic and other health </a:t>
            </a:r>
            <a:r>
              <a:rPr lang="en-US" sz="1600" dirty="0" smtClean="0">
                <a:latin typeface="Trebuchet MS" panose="020B0603020202020204" pitchFamily="34" charset="0"/>
              </a:rPr>
              <a:t>conditions</a:t>
            </a:r>
            <a:endParaRPr lang="en-US" sz="1600" dirty="0">
              <a:latin typeface="Trebuchet MS" panose="020B0603020202020204" pitchFamily="34" charset="0"/>
            </a:endParaRPr>
          </a:p>
          <a:p>
            <a:r>
              <a:rPr lang="en-US" sz="1600" dirty="0">
                <a:latin typeface="Trebuchet MS" panose="020B0603020202020204" pitchFamily="34" charset="0"/>
              </a:rPr>
              <a:t>Having access to health promotion and preventative services is essential for people with ID for improved health </a:t>
            </a:r>
            <a:r>
              <a:rPr lang="en-US" sz="1600" dirty="0" smtClean="0">
                <a:latin typeface="Trebuchet MS" panose="020B0603020202020204" pitchFamily="34" charset="0"/>
              </a:rPr>
              <a:t>outcomes</a:t>
            </a:r>
            <a:endParaRPr lang="en-US" sz="1600" dirty="0">
              <a:latin typeface="Trebuchet MS" panose="020B0603020202020204" pitchFamily="34" charset="0"/>
            </a:endParaRPr>
          </a:p>
          <a:p>
            <a:r>
              <a:rPr lang="en-US" sz="1600" dirty="0">
                <a:latin typeface="Trebuchet MS" panose="020B0603020202020204" pitchFamily="34" charset="0"/>
              </a:rPr>
              <a:t>People with ID should be included in health promotion </a:t>
            </a:r>
            <a:r>
              <a:rPr lang="en-US" sz="1600" dirty="0" smtClean="0">
                <a:latin typeface="Trebuchet MS" panose="020B0603020202020204" pitchFamily="34" charset="0"/>
              </a:rPr>
              <a:t>efforts and </a:t>
            </a:r>
            <a:r>
              <a:rPr lang="en-US" sz="1600" dirty="0">
                <a:latin typeface="Trebuchet MS" panose="020B0603020202020204" pitchFamily="34" charset="0"/>
              </a:rPr>
              <a:t>disease prevention and </a:t>
            </a:r>
            <a:r>
              <a:rPr lang="en-US" sz="1600" dirty="0" smtClean="0">
                <a:latin typeface="Trebuchet MS" panose="020B0603020202020204" pitchFamily="34" charset="0"/>
              </a:rPr>
              <a:t>management</a:t>
            </a:r>
            <a:endParaRPr lang="en-US" sz="1600" dirty="0">
              <a:latin typeface="Trebuchet MS" panose="020B0603020202020204" pitchFamily="34" charset="0"/>
            </a:endParaRPr>
          </a:p>
          <a:p>
            <a:r>
              <a:rPr lang="en-US" sz="1600" dirty="0">
                <a:latin typeface="Trebuchet MS" panose="020B0603020202020204" pitchFamily="34" charset="0"/>
              </a:rPr>
              <a:t>In order for professionals to understand the needs of people with ID and other disabilities, they need to partner with them in public health </a:t>
            </a:r>
            <a:r>
              <a:rPr lang="en-US" sz="1600" dirty="0" smtClean="0">
                <a:latin typeface="Trebuchet MS" panose="020B0603020202020204" pitchFamily="34" charset="0"/>
              </a:rPr>
              <a:t>efforts</a:t>
            </a:r>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p:txBody>
      </p:sp>
      <p:pic>
        <p:nvPicPr>
          <p:cNvPr id="13" name="Picture 12" descr="S:\_Research &amp; Innovations\HealthMeet Operations\Final HM Product\Images\HealthyEating.png"/>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406896" y="2775765"/>
            <a:ext cx="3635375" cy="2047875"/>
          </a:xfrm>
          <a:prstGeom prst="rect">
            <a:avLst/>
          </a:prstGeom>
          <a:noFill/>
          <a:ln>
            <a:noFill/>
          </a:ln>
        </p:spPr>
      </p:pic>
    </p:spTree>
    <p:extLst>
      <p:ext uri="{BB962C8B-B14F-4D97-AF65-F5344CB8AC3E}">
        <p14:creationId xmlns:p14="http://schemas.microsoft.com/office/powerpoint/2010/main" val="49829284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custDataLst>
              <p:tags r:id="rId1"/>
            </p:custDataLst>
          </p:nvPr>
        </p:nvSpPr>
        <p:spPr>
          <a:xfrm>
            <a:off x="0" y="-74725"/>
            <a:ext cx="7886700" cy="1266789"/>
          </a:xfrm>
        </p:spPr>
        <p:txBody>
          <a:bodyPr>
            <a:noAutofit/>
          </a:bodyPr>
          <a:lstStyle/>
          <a:p>
            <a:r>
              <a:rPr lang="en-US" sz="2000" b="1" dirty="0">
                <a:solidFill>
                  <a:schemeClr val="bg1"/>
                </a:solidFill>
                <a:latin typeface="Trebuchet MS" panose="020B0603020202020204" pitchFamily="34" charset="0"/>
              </a:rPr>
              <a:t>The Arc HealthMeet® Training</a:t>
            </a:r>
          </a:p>
        </p:txBody>
      </p:sp>
      <p:pic>
        <p:nvPicPr>
          <p:cNvPr id="9" name="Picture 2" descr="HealthMee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custDataLst>
              <p:tags r:id="rId2"/>
            </p:custDataLst>
          </p:nvPr>
        </p:nvSpPr>
        <p:spPr>
          <a:xfrm>
            <a:off x="0" y="1"/>
            <a:ext cx="9144000" cy="1136822"/>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r>
              <a:rPr lang="en-US" sz="2800" b="1" dirty="0" smtClean="0">
                <a:latin typeface="Trebuchet MS" panose="020B0603020202020204" pitchFamily="34" charset="0"/>
              </a:rPr>
              <a:t>The Arc HealthMeet® Training</a:t>
            </a:r>
            <a:endParaRPr lang="en-US" sz="2800" b="1" dirty="0">
              <a:latin typeface="Trebuchet MS" panose="020B0603020202020204" pitchFamily="34" charset="0"/>
            </a:endParaRPr>
          </a:p>
        </p:txBody>
      </p:sp>
      <p:grpSp>
        <p:nvGrpSpPr>
          <p:cNvPr id="10" name="Group 9"/>
          <p:cNvGrpSpPr/>
          <p:nvPr/>
        </p:nvGrpSpPr>
        <p:grpSpPr>
          <a:xfrm>
            <a:off x="0" y="-46886"/>
            <a:ext cx="9144000" cy="1204796"/>
            <a:chOff x="0" y="-46886"/>
            <a:chExt cx="9144000" cy="1186753"/>
          </a:xfrm>
        </p:grpSpPr>
        <p:sp>
          <p:nvSpPr>
            <p:cNvPr id="11"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000" b="1" dirty="0" smtClean="0"/>
                <a:t/>
              </a:r>
              <a:br>
                <a:rPr lang="en-US" sz="2000" b="1" dirty="0" smtClean="0"/>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sp>
        <p:nvSpPr>
          <p:cNvPr id="14" name="Content Placeholder 2"/>
          <p:cNvSpPr>
            <a:spLocks noGrp="1"/>
          </p:cNvSpPr>
          <p:nvPr>
            <p:ph idx="1"/>
            <p:custDataLst>
              <p:tags r:id="rId3"/>
            </p:custDataLst>
          </p:nvPr>
        </p:nvSpPr>
        <p:spPr>
          <a:xfrm>
            <a:off x="717656" y="1687126"/>
            <a:ext cx="7886700" cy="4351338"/>
          </a:xfrm>
        </p:spPr>
        <p:txBody>
          <a:bodyPr>
            <a:normAutofit/>
          </a:bodyPr>
          <a:lstStyle/>
          <a:p>
            <a:pPr marL="0" indent="0">
              <a:buNone/>
            </a:pPr>
            <a:r>
              <a:rPr lang="en-US" sz="1600" b="1" dirty="0" smtClean="0">
                <a:latin typeface="Trebuchet MS" panose="020B0603020202020204" pitchFamily="34" charset="0"/>
              </a:rPr>
              <a:t>Learning </a:t>
            </a:r>
            <a:r>
              <a:rPr lang="en-US" sz="1600" b="1" dirty="0">
                <a:latin typeface="Trebuchet MS" panose="020B0603020202020204" pitchFamily="34" charset="0"/>
              </a:rPr>
              <a:t>Objectives</a:t>
            </a:r>
          </a:p>
          <a:p>
            <a:r>
              <a:rPr lang="en-US" sz="1600" dirty="0">
                <a:latin typeface="Trebuchet MS" panose="020B0603020202020204" pitchFamily="34" charset="0"/>
              </a:rPr>
              <a:t>4.1 Describe factors that affect health care access for people with </a:t>
            </a:r>
            <a:r>
              <a:rPr lang="en-US" sz="1600" dirty="0" smtClean="0">
                <a:latin typeface="Trebuchet MS" panose="020B0603020202020204" pitchFamily="34" charset="0"/>
              </a:rPr>
              <a:t>disabilities</a:t>
            </a:r>
            <a:endParaRPr lang="en-US" sz="1600" dirty="0">
              <a:latin typeface="Trebuchet MS" panose="020B0603020202020204" pitchFamily="34" charset="0"/>
            </a:endParaRPr>
          </a:p>
          <a:p>
            <a:r>
              <a:rPr lang="en-US" sz="1600" dirty="0">
                <a:latin typeface="Trebuchet MS" panose="020B0603020202020204" pitchFamily="34" charset="0"/>
              </a:rPr>
              <a:t>4.2. Describe strategies to integrate people with disabilities into health promotion </a:t>
            </a:r>
            <a:r>
              <a:rPr lang="en-US" sz="1600" dirty="0" smtClean="0">
                <a:latin typeface="Trebuchet MS" panose="020B0603020202020204" pitchFamily="34" charset="0"/>
              </a:rPr>
              <a:t>programs</a:t>
            </a:r>
            <a:endParaRPr lang="en-US" sz="1600" dirty="0">
              <a:latin typeface="Trebuchet MS" panose="020B0603020202020204" pitchFamily="34" charset="0"/>
            </a:endParaRPr>
          </a:p>
          <a:p>
            <a:r>
              <a:rPr lang="en-US" sz="1600" dirty="0">
                <a:latin typeface="Trebuchet MS" panose="020B0603020202020204" pitchFamily="34" charset="0"/>
              </a:rPr>
              <a:t>4.3. Identify emerging issues that impact people with </a:t>
            </a:r>
            <a:r>
              <a:rPr lang="en-US" sz="1600" dirty="0" smtClean="0">
                <a:latin typeface="Trebuchet MS" panose="020B0603020202020204" pitchFamily="34" charset="0"/>
              </a:rPr>
              <a:t>disabilities</a:t>
            </a:r>
            <a:endParaRPr lang="en-US" sz="1600" dirty="0">
              <a:latin typeface="Trebuchet MS" panose="020B0603020202020204" pitchFamily="34" charset="0"/>
            </a:endParaRPr>
          </a:p>
          <a:p>
            <a:r>
              <a:rPr lang="en-US" sz="1600" dirty="0">
                <a:latin typeface="Trebuchet MS" panose="020B0603020202020204" pitchFamily="34" charset="0"/>
              </a:rPr>
              <a:t>4.4. Define how environment can impact health outcomes for people with </a:t>
            </a:r>
            <a:r>
              <a:rPr lang="en-US" sz="1600" dirty="0" smtClean="0">
                <a:latin typeface="Trebuchet MS" panose="020B0603020202020204" pitchFamily="34" charset="0"/>
              </a:rPr>
              <a:t>disabilities</a:t>
            </a:r>
            <a:endParaRPr lang="en-US" sz="1600" dirty="0">
              <a:latin typeface="Trebuchet MS" panose="020B0603020202020204" pitchFamily="34" charset="0"/>
            </a:endParaRPr>
          </a:p>
          <a:p>
            <a:r>
              <a:rPr lang="en-US" sz="1600" dirty="0">
                <a:latin typeface="Trebuchet MS" panose="020B0603020202020204" pitchFamily="34" charset="0"/>
              </a:rPr>
              <a:t>4.5. Apply evaluation strategies (needs assessment, process evaluation, and program evaluation) that can be used to demonstrate impact for people with </a:t>
            </a:r>
            <a:r>
              <a:rPr lang="en-US" sz="1600" dirty="0" smtClean="0">
                <a:latin typeface="Trebuchet MS" panose="020B0603020202020204" pitchFamily="34" charset="0"/>
              </a:rPr>
              <a:t>disabilities</a:t>
            </a:r>
            <a:endParaRPr lang="en-US" sz="1600" dirty="0" smtClean="0">
              <a:latin typeface="Trebuchet MS" panose="020B0603020202020204" pitchFamily="34" charset="0"/>
            </a:endParaRPr>
          </a:p>
          <a:p>
            <a:pPr marL="0" indent="0">
              <a:buNone/>
            </a:pPr>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p:txBody>
      </p:sp>
    </p:spTree>
    <p:extLst>
      <p:ext uri="{BB962C8B-B14F-4D97-AF65-F5344CB8AC3E}">
        <p14:creationId xmlns:p14="http://schemas.microsoft.com/office/powerpoint/2010/main" val="112555168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custDataLst>
              <p:tags r:id="rId1"/>
            </p:custDataLst>
          </p:nvPr>
        </p:nvSpPr>
        <p:spPr>
          <a:xfrm>
            <a:off x="0" y="-74725"/>
            <a:ext cx="7886700" cy="1266789"/>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9" name="Picture 2" descr="HealthMee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custDataLst>
              <p:tags r:id="rId2"/>
            </p:custDataLst>
          </p:nvPr>
        </p:nvSpPr>
        <p:spPr>
          <a:xfrm>
            <a:off x="0" y="1"/>
            <a:ext cx="9144000" cy="1136822"/>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r>
              <a:rPr lang="en-US" sz="2800" b="1" dirty="0" smtClean="0">
                <a:latin typeface="Trebuchet MS" panose="020B0603020202020204" pitchFamily="34" charset="0"/>
              </a:rPr>
              <a:t>The Arc HealthMeet® Training</a:t>
            </a:r>
            <a:endParaRPr lang="en-US" sz="2800" b="1" dirty="0">
              <a:latin typeface="Trebuchet MS" panose="020B0603020202020204" pitchFamily="34" charset="0"/>
            </a:endParaRPr>
          </a:p>
        </p:txBody>
      </p:sp>
      <p:grpSp>
        <p:nvGrpSpPr>
          <p:cNvPr id="10" name="Group 9"/>
          <p:cNvGrpSpPr/>
          <p:nvPr/>
        </p:nvGrpSpPr>
        <p:grpSpPr>
          <a:xfrm>
            <a:off x="0" y="-46886"/>
            <a:ext cx="9144000" cy="1204796"/>
            <a:chOff x="0" y="-46886"/>
            <a:chExt cx="9144000" cy="1186753"/>
          </a:xfrm>
        </p:grpSpPr>
        <p:sp>
          <p:nvSpPr>
            <p:cNvPr id="11"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3600" b="1" dirty="0" smtClean="0"/>
                <a:t/>
              </a:r>
              <a:br>
                <a:rPr lang="en-US" sz="3600" b="1" dirty="0" smtClean="0"/>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sp>
        <p:nvSpPr>
          <p:cNvPr id="14" name="Content Placeholder 2"/>
          <p:cNvSpPr>
            <a:spLocks noGrp="1"/>
          </p:cNvSpPr>
          <p:nvPr>
            <p:ph idx="1"/>
            <p:custDataLst>
              <p:tags r:id="rId3"/>
            </p:custDataLst>
          </p:nvPr>
        </p:nvSpPr>
        <p:spPr>
          <a:xfrm>
            <a:off x="717656" y="1687126"/>
            <a:ext cx="7886700" cy="4351338"/>
          </a:xfrm>
        </p:spPr>
        <p:txBody>
          <a:bodyPr>
            <a:normAutofit/>
          </a:bodyPr>
          <a:lstStyle/>
          <a:p>
            <a:pPr marL="0" indent="0" algn="ctr">
              <a:buNone/>
            </a:pPr>
            <a:r>
              <a:rPr lang="en-US" sz="2000" b="1" dirty="0" smtClean="0">
                <a:latin typeface="Trebuchet MS" panose="020B0603020202020204" pitchFamily="34" charset="0"/>
              </a:rPr>
              <a:t>Strategies for Implementation</a:t>
            </a:r>
          </a:p>
          <a:p>
            <a:pPr marL="0" indent="0">
              <a:buNone/>
            </a:pPr>
            <a:endParaRPr lang="en-US" sz="1600" b="1" dirty="0" smtClean="0">
              <a:latin typeface="Trebuchet MS" panose="020B0603020202020204" pitchFamily="34" charset="0"/>
            </a:endParaRPr>
          </a:p>
          <a:p>
            <a:pPr marL="0" indent="0">
              <a:buNone/>
            </a:pPr>
            <a:endParaRPr lang="en-US" sz="1600" b="1" dirty="0">
              <a:latin typeface="Trebuchet MS" panose="020B0603020202020204" pitchFamily="34" charset="0"/>
            </a:endParaRPr>
          </a:p>
          <a:p>
            <a:pPr marL="0" indent="0">
              <a:buNone/>
            </a:pPr>
            <a:r>
              <a:rPr lang="en-US" sz="1600" b="1" dirty="0" smtClean="0">
                <a:latin typeface="Trebuchet MS" panose="020B0603020202020204" pitchFamily="34" charset="0"/>
              </a:rPr>
              <a:t>What are some existing strategies and examples public health professional's can use to implement the Competencies</a:t>
            </a:r>
            <a:r>
              <a:rPr lang="en-US" sz="1600" b="1" dirty="0" smtClean="0">
                <a:latin typeface="Trebuchet MS" panose="020B0603020202020204" pitchFamily="34" charset="0"/>
              </a:rPr>
              <a:t>?</a:t>
            </a:r>
            <a:endParaRPr lang="en-US" sz="1600" b="1" dirty="0">
              <a:latin typeface="Trebuchet MS" panose="020B0603020202020204" pitchFamily="34" charset="0"/>
            </a:endParaRPr>
          </a:p>
        </p:txBody>
      </p:sp>
    </p:spTree>
    <p:extLst>
      <p:ext uri="{BB962C8B-B14F-4D97-AF65-F5344CB8AC3E}">
        <p14:creationId xmlns:p14="http://schemas.microsoft.com/office/powerpoint/2010/main" val="179365590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custDataLst>
              <p:tags r:id="rId1"/>
            </p:custDataLst>
          </p:nvPr>
        </p:nvSpPr>
        <p:spPr>
          <a:xfrm>
            <a:off x="0" y="-74725"/>
            <a:ext cx="7886700" cy="1266789"/>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9" name="Picture 2" descr="HealthMee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custDataLst>
              <p:tags r:id="rId2"/>
            </p:custDataLst>
          </p:nvPr>
        </p:nvSpPr>
        <p:spPr>
          <a:xfrm>
            <a:off x="0" y="1"/>
            <a:ext cx="9144000" cy="1136822"/>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r>
              <a:rPr lang="en-US" sz="2800" b="1" dirty="0" smtClean="0">
                <a:latin typeface="Trebuchet MS" panose="020B0603020202020204" pitchFamily="34" charset="0"/>
              </a:rPr>
              <a:t>The Arc HealthMeet® Training</a:t>
            </a:r>
            <a:endParaRPr lang="en-US" sz="2800" b="1" dirty="0">
              <a:latin typeface="Trebuchet MS" panose="020B0603020202020204" pitchFamily="34" charset="0"/>
            </a:endParaRPr>
          </a:p>
        </p:txBody>
      </p:sp>
      <p:grpSp>
        <p:nvGrpSpPr>
          <p:cNvPr id="10" name="Group 9"/>
          <p:cNvGrpSpPr/>
          <p:nvPr/>
        </p:nvGrpSpPr>
        <p:grpSpPr>
          <a:xfrm>
            <a:off x="0" y="-46886"/>
            <a:ext cx="9144000" cy="1204796"/>
            <a:chOff x="0" y="-46886"/>
            <a:chExt cx="9144000" cy="1186753"/>
          </a:xfrm>
        </p:grpSpPr>
        <p:sp>
          <p:nvSpPr>
            <p:cNvPr id="11"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3600" b="1" dirty="0" smtClean="0"/>
                <a:t/>
              </a:r>
              <a:br>
                <a:rPr lang="en-US" sz="3600" b="1" dirty="0" smtClean="0"/>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sp>
        <p:nvSpPr>
          <p:cNvPr id="14" name="Content Placeholder 2"/>
          <p:cNvSpPr>
            <a:spLocks noGrp="1"/>
          </p:cNvSpPr>
          <p:nvPr>
            <p:ph idx="1"/>
            <p:custDataLst>
              <p:tags r:id="rId3"/>
            </p:custDataLst>
          </p:nvPr>
        </p:nvSpPr>
        <p:spPr>
          <a:xfrm>
            <a:off x="717656" y="1687126"/>
            <a:ext cx="7886700" cy="4351338"/>
          </a:xfrm>
        </p:spPr>
        <p:txBody>
          <a:bodyPr>
            <a:noAutofit/>
          </a:bodyPr>
          <a:lstStyle/>
          <a:p>
            <a:pPr marL="0" indent="0">
              <a:buNone/>
            </a:pPr>
            <a:r>
              <a:rPr lang="en-US" sz="1600" b="1" dirty="0">
                <a:latin typeface="Trebuchet MS" panose="020B0603020202020204" pitchFamily="34" charset="0"/>
              </a:rPr>
              <a:t>Strategy 1. Identify policy changes to include people with disabilities in public health </a:t>
            </a:r>
            <a:r>
              <a:rPr lang="en-US" sz="1600" b="1" dirty="0">
                <a:latin typeface="Trebuchet MS" panose="020B0603020202020204" pitchFamily="34" charset="0"/>
              </a:rPr>
              <a:t>efforts (Competencies 3.2, 4.2</a:t>
            </a:r>
            <a:r>
              <a:rPr lang="en-US" sz="1600" b="1" dirty="0" smtClean="0">
                <a:latin typeface="Trebuchet MS" panose="020B0603020202020204" pitchFamily="34" charset="0"/>
              </a:rPr>
              <a:t>)</a:t>
            </a:r>
          </a:p>
          <a:p>
            <a:pPr marL="0" indent="0">
              <a:buNone/>
            </a:pPr>
            <a:endParaRPr lang="en-US" sz="1600" b="1" dirty="0">
              <a:latin typeface="Trebuchet MS" panose="020B0603020202020204" pitchFamily="34" charset="0"/>
            </a:endParaRPr>
          </a:p>
          <a:p>
            <a:pPr marL="0" indent="0">
              <a:buNone/>
            </a:pPr>
            <a:endParaRPr lang="en-US" sz="1600" dirty="0">
              <a:latin typeface="Trebuchet MS" panose="020B0603020202020204" pitchFamily="34" charset="0"/>
            </a:endParaRPr>
          </a:p>
          <a:p>
            <a:pPr marL="0" indent="0">
              <a:buNone/>
            </a:pPr>
            <a:r>
              <a:rPr lang="en-US" sz="1600" b="1" i="1" dirty="0">
                <a:latin typeface="Trebuchet MS" panose="020B0603020202020204" pitchFamily="34" charset="0"/>
              </a:rPr>
              <a:t>Action Example</a:t>
            </a:r>
            <a:r>
              <a:rPr lang="en-US" sz="1600" i="1" dirty="0">
                <a:latin typeface="Trebuchet MS" panose="020B0603020202020204" pitchFamily="34" charset="0"/>
              </a:rPr>
              <a:t>: </a:t>
            </a:r>
            <a:r>
              <a:rPr lang="en-US" sz="1600" dirty="0">
                <a:latin typeface="Trebuchet MS" panose="020B0603020202020204" pitchFamily="34" charset="0"/>
              </a:rPr>
              <a:t>New York State Department of Health (NYSDOH)</a:t>
            </a:r>
          </a:p>
          <a:p>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p:txBody>
      </p:sp>
    </p:spTree>
    <p:extLst>
      <p:ext uri="{BB962C8B-B14F-4D97-AF65-F5344CB8AC3E}">
        <p14:creationId xmlns:p14="http://schemas.microsoft.com/office/powerpoint/2010/main" val="236850584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custDataLst>
              <p:tags r:id="rId1"/>
            </p:custDataLst>
          </p:nvPr>
        </p:nvSpPr>
        <p:spPr>
          <a:xfrm>
            <a:off x="0" y="-74725"/>
            <a:ext cx="7886700" cy="1266789"/>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9" name="Picture 2" descr="HealthMee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custDataLst>
              <p:tags r:id="rId2"/>
            </p:custDataLst>
          </p:nvPr>
        </p:nvSpPr>
        <p:spPr>
          <a:xfrm>
            <a:off x="0" y="1"/>
            <a:ext cx="9144000" cy="1136822"/>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r>
              <a:rPr lang="en-US" sz="2800" b="1" dirty="0" smtClean="0">
                <a:latin typeface="Trebuchet MS" panose="020B0603020202020204" pitchFamily="34" charset="0"/>
              </a:rPr>
              <a:t>The Arc HealthMeet® Training</a:t>
            </a:r>
            <a:endParaRPr lang="en-US" sz="2800" b="1" dirty="0">
              <a:latin typeface="Trebuchet MS" panose="020B0603020202020204" pitchFamily="34" charset="0"/>
            </a:endParaRPr>
          </a:p>
        </p:txBody>
      </p:sp>
      <p:grpSp>
        <p:nvGrpSpPr>
          <p:cNvPr id="10" name="Group 9"/>
          <p:cNvGrpSpPr/>
          <p:nvPr/>
        </p:nvGrpSpPr>
        <p:grpSpPr>
          <a:xfrm>
            <a:off x="0" y="-46886"/>
            <a:ext cx="9144000" cy="1204796"/>
            <a:chOff x="0" y="-46886"/>
            <a:chExt cx="9144000" cy="1186753"/>
          </a:xfrm>
        </p:grpSpPr>
        <p:sp>
          <p:nvSpPr>
            <p:cNvPr id="11"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3600" b="1" dirty="0" smtClean="0"/>
                <a:t/>
              </a:r>
              <a:br>
                <a:rPr lang="en-US" sz="3600" b="1" dirty="0" smtClean="0"/>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sp>
        <p:nvSpPr>
          <p:cNvPr id="14" name="Content Placeholder 2"/>
          <p:cNvSpPr>
            <a:spLocks noGrp="1"/>
          </p:cNvSpPr>
          <p:nvPr>
            <p:ph idx="1"/>
            <p:custDataLst>
              <p:tags r:id="rId3"/>
            </p:custDataLst>
          </p:nvPr>
        </p:nvSpPr>
        <p:spPr>
          <a:xfrm>
            <a:off x="702279" y="1382326"/>
            <a:ext cx="7886700" cy="4351338"/>
          </a:xfrm>
        </p:spPr>
        <p:txBody>
          <a:bodyPr>
            <a:noAutofit/>
          </a:bodyPr>
          <a:lstStyle/>
          <a:p>
            <a:pPr marL="0" indent="0">
              <a:buNone/>
            </a:pPr>
            <a:r>
              <a:rPr lang="en-US" sz="1600" b="1" dirty="0">
                <a:latin typeface="Trebuchet MS" panose="020B0603020202020204" pitchFamily="34" charset="0"/>
              </a:rPr>
              <a:t>Strategy 2. Identify health promotion strategies that can be used to address the health issues of people with </a:t>
            </a:r>
            <a:r>
              <a:rPr lang="en-US" sz="1600" b="1" dirty="0">
                <a:latin typeface="Trebuchet MS" panose="020B0603020202020204" pitchFamily="34" charset="0"/>
              </a:rPr>
              <a:t>disabilities (Competencies 4.2, 4.3</a:t>
            </a:r>
            <a:r>
              <a:rPr lang="en-US" sz="1600" b="1" dirty="0" smtClean="0">
                <a:latin typeface="Trebuchet MS" panose="020B0603020202020204" pitchFamily="34" charset="0"/>
              </a:rPr>
              <a:t>)</a:t>
            </a:r>
          </a:p>
          <a:p>
            <a:pPr marL="0" indent="0">
              <a:buNone/>
            </a:pPr>
            <a:endParaRPr lang="en-US" sz="1600" dirty="0">
              <a:latin typeface="Trebuchet MS" panose="020B0603020202020204" pitchFamily="34" charset="0"/>
            </a:endParaRPr>
          </a:p>
          <a:p>
            <a:pPr marL="0" indent="0">
              <a:buNone/>
            </a:pPr>
            <a:r>
              <a:rPr lang="en-US" sz="1600" b="1" i="1" dirty="0">
                <a:latin typeface="Trebuchet MS" panose="020B0603020202020204" pitchFamily="34" charset="0"/>
              </a:rPr>
              <a:t>Action Example</a:t>
            </a:r>
            <a:r>
              <a:rPr lang="en-US" sz="1600" i="1" dirty="0">
                <a:latin typeface="Trebuchet MS" panose="020B0603020202020204" pitchFamily="34" charset="0"/>
              </a:rPr>
              <a:t>: Montana Living Well with a Disability Program and Disability and Health Program</a:t>
            </a:r>
          </a:p>
          <a:p>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p:txBody>
      </p:sp>
    </p:spTree>
    <p:extLst>
      <p:ext uri="{BB962C8B-B14F-4D97-AF65-F5344CB8AC3E}">
        <p14:creationId xmlns:p14="http://schemas.microsoft.com/office/powerpoint/2010/main" val="150094586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custDataLst>
              <p:tags r:id="rId1"/>
            </p:custDataLst>
          </p:nvPr>
        </p:nvSpPr>
        <p:spPr>
          <a:xfrm>
            <a:off x="0" y="-74725"/>
            <a:ext cx="7886700" cy="1266789"/>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9" name="Picture 2" descr="HealthMee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custDataLst>
              <p:tags r:id="rId2"/>
            </p:custDataLst>
          </p:nvPr>
        </p:nvSpPr>
        <p:spPr>
          <a:xfrm>
            <a:off x="0" y="1"/>
            <a:ext cx="9144000" cy="1136822"/>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r>
              <a:rPr lang="en-US" sz="2800" b="1" dirty="0" smtClean="0">
                <a:latin typeface="Trebuchet MS" panose="020B0603020202020204" pitchFamily="34" charset="0"/>
              </a:rPr>
              <a:t>The Arc HealthMeet® Training</a:t>
            </a:r>
            <a:endParaRPr lang="en-US" sz="2800" b="1" dirty="0">
              <a:latin typeface="Trebuchet MS" panose="020B0603020202020204" pitchFamily="34" charset="0"/>
            </a:endParaRPr>
          </a:p>
        </p:txBody>
      </p:sp>
      <p:grpSp>
        <p:nvGrpSpPr>
          <p:cNvPr id="10" name="Group 9"/>
          <p:cNvGrpSpPr/>
          <p:nvPr/>
        </p:nvGrpSpPr>
        <p:grpSpPr>
          <a:xfrm>
            <a:off x="0" y="-46886"/>
            <a:ext cx="9144000" cy="1204796"/>
            <a:chOff x="0" y="-46886"/>
            <a:chExt cx="9144000" cy="1186753"/>
          </a:xfrm>
        </p:grpSpPr>
        <p:sp>
          <p:nvSpPr>
            <p:cNvPr id="11"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3600" b="1" dirty="0" smtClean="0"/>
                <a:t/>
              </a:r>
              <a:br>
                <a:rPr lang="en-US" sz="3600" b="1" dirty="0" smtClean="0"/>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sp>
        <p:nvSpPr>
          <p:cNvPr id="14" name="Content Placeholder 2"/>
          <p:cNvSpPr>
            <a:spLocks noGrp="1"/>
          </p:cNvSpPr>
          <p:nvPr>
            <p:ph idx="1"/>
            <p:custDataLst>
              <p:tags r:id="rId3"/>
            </p:custDataLst>
          </p:nvPr>
        </p:nvSpPr>
        <p:spPr>
          <a:xfrm>
            <a:off x="717656" y="1687126"/>
            <a:ext cx="7886700" cy="4351338"/>
          </a:xfrm>
        </p:spPr>
        <p:txBody>
          <a:bodyPr>
            <a:noAutofit/>
          </a:bodyPr>
          <a:lstStyle/>
          <a:p>
            <a:pPr marL="0" indent="0">
              <a:buNone/>
            </a:pPr>
            <a:r>
              <a:rPr lang="en-US" sz="1600" b="1" dirty="0">
                <a:latin typeface="Trebuchet MS" panose="020B0603020202020204" pitchFamily="34" charset="0"/>
              </a:rPr>
              <a:t>Strategy 3. Recognize accessibility issues that may affect the health and quality of life for people with </a:t>
            </a:r>
            <a:r>
              <a:rPr lang="en-US" sz="1600" b="1" dirty="0">
                <a:latin typeface="Trebuchet MS" panose="020B0603020202020204" pitchFamily="34" charset="0"/>
              </a:rPr>
              <a:t>disabilities (Competencies 3.5, 4.1, 4.3, 4.4</a:t>
            </a:r>
            <a:r>
              <a:rPr lang="en-US" sz="1600" b="1" dirty="0" smtClean="0">
                <a:latin typeface="Trebuchet MS" panose="020B0603020202020204" pitchFamily="34" charset="0"/>
              </a:rPr>
              <a:t>)</a:t>
            </a:r>
          </a:p>
          <a:p>
            <a:pPr marL="0" indent="0">
              <a:buNone/>
            </a:pPr>
            <a:endParaRPr lang="en-US" sz="1600" dirty="0">
              <a:latin typeface="Trebuchet MS" panose="020B0603020202020204" pitchFamily="34" charset="0"/>
            </a:endParaRPr>
          </a:p>
          <a:p>
            <a:pPr marL="0" indent="0">
              <a:buNone/>
            </a:pPr>
            <a:r>
              <a:rPr lang="en-US" sz="1600" b="1" i="1" dirty="0">
                <a:latin typeface="Trebuchet MS" panose="020B0603020202020204" pitchFamily="34" charset="0"/>
              </a:rPr>
              <a:t>Action Example</a:t>
            </a:r>
            <a:r>
              <a:rPr lang="en-US" sz="1600" i="1" dirty="0">
                <a:latin typeface="Trebuchet MS" panose="020B0603020202020204" pitchFamily="34" charset="0"/>
              </a:rPr>
              <a:t>: </a:t>
            </a:r>
            <a:r>
              <a:rPr lang="en-US" sz="1600" dirty="0">
                <a:latin typeface="Trebuchet MS" panose="020B0603020202020204" pitchFamily="34" charset="0"/>
              </a:rPr>
              <a:t>The South Carolina Interagency Office of Disability and Health </a:t>
            </a:r>
          </a:p>
          <a:p>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p:txBody>
      </p:sp>
    </p:spTree>
    <p:extLst>
      <p:ext uri="{BB962C8B-B14F-4D97-AF65-F5344CB8AC3E}">
        <p14:creationId xmlns:p14="http://schemas.microsoft.com/office/powerpoint/2010/main" val="158052519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custDataLst>
              <p:tags r:id="rId1"/>
            </p:custDataLst>
          </p:nvPr>
        </p:nvSpPr>
        <p:spPr>
          <a:xfrm>
            <a:off x="0" y="-74725"/>
            <a:ext cx="7886700" cy="1266789"/>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9" name="Picture 2" descr="HealthMee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custDataLst>
              <p:tags r:id="rId2"/>
            </p:custDataLst>
          </p:nvPr>
        </p:nvSpPr>
        <p:spPr>
          <a:xfrm>
            <a:off x="0" y="1"/>
            <a:ext cx="9144000" cy="1136822"/>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r>
              <a:rPr lang="en-US" sz="2800" b="1" dirty="0" smtClean="0">
                <a:latin typeface="Trebuchet MS" panose="020B0603020202020204" pitchFamily="34" charset="0"/>
              </a:rPr>
              <a:t>The Arc HealthMeet® Training</a:t>
            </a:r>
            <a:endParaRPr lang="en-US" sz="2800" b="1" dirty="0">
              <a:latin typeface="Trebuchet MS" panose="020B0603020202020204" pitchFamily="34" charset="0"/>
            </a:endParaRPr>
          </a:p>
        </p:txBody>
      </p:sp>
      <p:grpSp>
        <p:nvGrpSpPr>
          <p:cNvPr id="10" name="Group 9"/>
          <p:cNvGrpSpPr/>
          <p:nvPr/>
        </p:nvGrpSpPr>
        <p:grpSpPr>
          <a:xfrm>
            <a:off x="0" y="-46886"/>
            <a:ext cx="9144000" cy="1204796"/>
            <a:chOff x="0" y="-46886"/>
            <a:chExt cx="9144000" cy="1186753"/>
          </a:xfrm>
        </p:grpSpPr>
        <p:sp>
          <p:nvSpPr>
            <p:cNvPr id="11"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3600" b="1" dirty="0" smtClean="0"/>
                <a:t/>
              </a:r>
              <a:br>
                <a:rPr lang="en-US" sz="3600" b="1" dirty="0" smtClean="0"/>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sp>
        <p:nvSpPr>
          <p:cNvPr id="14" name="Content Placeholder 2"/>
          <p:cNvSpPr>
            <a:spLocks noGrp="1"/>
          </p:cNvSpPr>
          <p:nvPr>
            <p:ph idx="1"/>
            <p:custDataLst>
              <p:tags r:id="rId3"/>
            </p:custDataLst>
          </p:nvPr>
        </p:nvSpPr>
        <p:spPr>
          <a:xfrm>
            <a:off x="717656" y="1687126"/>
            <a:ext cx="7886700" cy="4351338"/>
          </a:xfrm>
        </p:spPr>
        <p:txBody>
          <a:bodyPr>
            <a:normAutofit/>
          </a:bodyPr>
          <a:lstStyle/>
          <a:p>
            <a:pPr marL="0" indent="0">
              <a:buNone/>
            </a:pPr>
            <a:r>
              <a:rPr lang="en-US" sz="1600" b="1" dirty="0">
                <a:latin typeface="Trebuchet MS" panose="020B0603020202020204" pitchFamily="34" charset="0"/>
              </a:rPr>
              <a:t>Strategy 4. Recruit people with disabilities from local communities to participate in an advisory </a:t>
            </a:r>
            <a:r>
              <a:rPr lang="en-US" sz="1600" b="1" dirty="0">
                <a:latin typeface="Trebuchet MS" panose="020B0603020202020204" pitchFamily="34" charset="0"/>
              </a:rPr>
              <a:t>capacity (Competency 4.2</a:t>
            </a:r>
            <a:r>
              <a:rPr lang="en-US" sz="1600" b="1" dirty="0" smtClean="0">
                <a:latin typeface="Trebuchet MS" panose="020B0603020202020204" pitchFamily="34" charset="0"/>
              </a:rPr>
              <a:t>)</a:t>
            </a:r>
          </a:p>
          <a:p>
            <a:pPr marL="0" indent="0">
              <a:buNone/>
            </a:pPr>
            <a:endParaRPr lang="en-US" sz="1600" dirty="0">
              <a:latin typeface="Trebuchet MS" panose="020B0603020202020204" pitchFamily="34" charset="0"/>
            </a:endParaRPr>
          </a:p>
          <a:p>
            <a:pPr marL="0" indent="0">
              <a:buNone/>
            </a:pPr>
            <a:r>
              <a:rPr lang="en-US" sz="1600" b="1" i="1" dirty="0">
                <a:latin typeface="Trebuchet MS" panose="020B0603020202020204" pitchFamily="34" charset="0"/>
              </a:rPr>
              <a:t>Action Example</a:t>
            </a:r>
            <a:r>
              <a:rPr lang="en-US" sz="1600" i="1" dirty="0">
                <a:latin typeface="Trebuchet MS" panose="020B0603020202020204" pitchFamily="34" charset="0"/>
              </a:rPr>
              <a:t>: </a:t>
            </a:r>
            <a:r>
              <a:rPr lang="en-US" sz="1600" dirty="0">
                <a:latin typeface="Trebuchet MS" panose="020B0603020202020204" pitchFamily="34" charset="0"/>
              </a:rPr>
              <a:t>The Kansas Disability and Health Program</a:t>
            </a:r>
          </a:p>
          <a:p>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a:p>
            <a:pPr marL="0" indent="0">
              <a:buNone/>
            </a:pPr>
            <a:endParaRPr lang="en-US" sz="1600" dirty="0">
              <a:latin typeface="Trebuchet MS" panose="020B0603020202020204" pitchFamily="34" charset="0"/>
            </a:endParaRPr>
          </a:p>
        </p:txBody>
      </p:sp>
    </p:spTree>
    <p:extLst>
      <p:ext uri="{BB962C8B-B14F-4D97-AF65-F5344CB8AC3E}">
        <p14:creationId xmlns:p14="http://schemas.microsoft.com/office/powerpoint/2010/main" val="202366425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custDataLst>
              <p:tags r:id="rId1"/>
            </p:custDataLst>
          </p:nvPr>
        </p:nvSpPr>
        <p:spPr>
          <a:xfrm>
            <a:off x="0" y="-74725"/>
            <a:ext cx="7886700" cy="1266789"/>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9" name="Picture 2" descr="HealthMee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custDataLst>
              <p:tags r:id="rId2"/>
            </p:custDataLst>
          </p:nvPr>
        </p:nvSpPr>
        <p:spPr>
          <a:xfrm>
            <a:off x="0" y="1"/>
            <a:ext cx="9144000" cy="1136822"/>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r>
              <a:rPr lang="en-US" sz="2800" b="1" dirty="0" smtClean="0">
                <a:latin typeface="Trebuchet MS" panose="020B0603020202020204" pitchFamily="34" charset="0"/>
              </a:rPr>
              <a:t>The Arc HealthMeet® Training</a:t>
            </a:r>
            <a:endParaRPr lang="en-US" sz="2800" b="1" dirty="0">
              <a:latin typeface="Trebuchet MS" panose="020B0603020202020204" pitchFamily="34" charset="0"/>
            </a:endParaRPr>
          </a:p>
        </p:txBody>
      </p:sp>
      <p:grpSp>
        <p:nvGrpSpPr>
          <p:cNvPr id="10" name="Group 9"/>
          <p:cNvGrpSpPr/>
          <p:nvPr/>
        </p:nvGrpSpPr>
        <p:grpSpPr>
          <a:xfrm>
            <a:off x="0" y="-46886"/>
            <a:ext cx="9144000" cy="1204796"/>
            <a:chOff x="0" y="-46886"/>
            <a:chExt cx="9144000" cy="1186753"/>
          </a:xfrm>
        </p:grpSpPr>
        <p:sp>
          <p:nvSpPr>
            <p:cNvPr id="11"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3600" b="1" dirty="0" smtClean="0"/>
                <a:t/>
              </a:r>
              <a:br>
                <a:rPr lang="en-US" sz="3600" b="1" dirty="0" smtClean="0"/>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sp>
        <p:nvSpPr>
          <p:cNvPr id="14" name="Content Placeholder 2"/>
          <p:cNvSpPr>
            <a:spLocks noGrp="1"/>
          </p:cNvSpPr>
          <p:nvPr>
            <p:ph idx="1"/>
            <p:custDataLst>
              <p:tags r:id="rId3"/>
            </p:custDataLst>
          </p:nvPr>
        </p:nvSpPr>
        <p:spPr>
          <a:xfrm>
            <a:off x="108056" y="1266790"/>
            <a:ext cx="3615447" cy="4351338"/>
          </a:xfrm>
        </p:spPr>
        <p:txBody>
          <a:bodyPr>
            <a:noAutofit/>
          </a:bodyPr>
          <a:lstStyle/>
          <a:p>
            <a:pPr marL="0" indent="0">
              <a:buNone/>
            </a:pPr>
            <a:r>
              <a:rPr lang="en-US" sz="1400" b="1" dirty="0">
                <a:latin typeface="Trebuchet MS" panose="020B0603020202020204" pitchFamily="34" charset="0"/>
              </a:rPr>
              <a:t>Strategy 5. Support the inclusion of people living with disabilities in your local public health </a:t>
            </a:r>
            <a:r>
              <a:rPr lang="en-US" sz="1400" b="1" dirty="0">
                <a:latin typeface="Trebuchet MS" panose="020B0603020202020204" pitchFamily="34" charset="0"/>
              </a:rPr>
              <a:t>practice (Competencies 1.2, 3.2, 3.4, 4.5</a:t>
            </a:r>
            <a:r>
              <a:rPr lang="en-US" sz="1400" b="1" dirty="0" smtClean="0">
                <a:latin typeface="Trebuchet MS" panose="020B0603020202020204" pitchFamily="34" charset="0"/>
              </a:rPr>
              <a:t>)</a:t>
            </a:r>
          </a:p>
          <a:p>
            <a:pPr marL="0" indent="0">
              <a:buNone/>
            </a:pPr>
            <a:endParaRPr lang="en-US" sz="1400" dirty="0">
              <a:latin typeface="Trebuchet MS" panose="020B0603020202020204" pitchFamily="34" charset="0"/>
            </a:endParaRPr>
          </a:p>
          <a:p>
            <a:pPr marL="0" indent="0">
              <a:buNone/>
            </a:pPr>
            <a:r>
              <a:rPr lang="en-US" sz="1400" b="1" i="1" dirty="0" smtClean="0">
                <a:latin typeface="Trebuchet MS" panose="020B0603020202020204" pitchFamily="34" charset="0"/>
              </a:rPr>
              <a:t>Action </a:t>
            </a:r>
            <a:r>
              <a:rPr lang="en-US" sz="1400" b="1" i="1" dirty="0">
                <a:latin typeface="Trebuchet MS" panose="020B0603020202020204" pitchFamily="34" charset="0"/>
              </a:rPr>
              <a:t>Example:</a:t>
            </a:r>
            <a:r>
              <a:rPr lang="en-US" sz="1400" dirty="0">
                <a:latin typeface="Trebuchet MS" panose="020B0603020202020204" pitchFamily="34" charset="0"/>
              </a:rPr>
              <a:t> the National Association of County and City Health Officials (NACCHO)</a:t>
            </a:r>
            <a:endParaRPr lang="en-US" sz="1400" b="1" i="1" dirty="0">
              <a:latin typeface="Trebuchet MS" panose="020B0603020202020204" pitchFamily="34" charset="0"/>
            </a:endParaRPr>
          </a:p>
          <a:p>
            <a:pPr marL="0" indent="0">
              <a:buNone/>
            </a:pPr>
            <a:endParaRPr lang="en-US" sz="1400" dirty="0">
              <a:latin typeface="Trebuchet MS" panose="020B0603020202020204" pitchFamily="34" charset="0"/>
            </a:endParaRPr>
          </a:p>
        </p:txBody>
      </p:sp>
      <p:pic>
        <p:nvPicPr>
          <p:cNvPr id="13" name="Picture 4" descr="chk list"/>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09980" y="1716927"/>
            <a:ext cx="5534020" cy="3694195"/>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3943350" y="5466363"/>
            <a:ext cx="4799800" cy="338554"/>
          </a:xfrm>
          <a:prstGeom prst="rect">
            <a:avLst/>
          </a:prstGeom>
        </p:spPr>
        <p:txBody>
          <a:bodyPr wrap="square">
            <a:spAutoFit/>
          </a:bodyPr>
          <a:lstStyle/>
          <a:p>
            <a:r>
              <a:rPr lang="en-US" sz="800" b="1" dirty="0">
                <a:solidFill>
                  <a:srgbClr val="333333"/>
                </a:solidFill>
                <a:latin typeface="Lucida Grande"/>
              </a:rPr>
              <a:t>Source:</a:t>
            </a:r>
            <a:r>
              <a:rPr lang="en-US" sz="800" dirty="0">
                <a:solidFill>
                  <a:srgbClr val="333333"/>
                </a:solidFill>
                <a:latin typeface="Lucida Grande"/>
              </a:rPr>
              <a:t> </a:t>
            </a:r>
            <a:r>
              <a:rPr lang="en-US" sz="800" dirty="0">
                <a:solidFill>
                  <a:srgbClr val="BB0000"/>
                </a:solidFill>
                <a:latin typeface="Lucida Grande"/>
                <a:hlinkClick r:id="rId10"/>
              </a:rPr>
              <a:t>Strategies for Successfully Including People with Disabilities in Health Department Programs, Plans, and Services. NACCHO</a:t>
            </a:r>
            <a:endParaRPr lang="en-US" sz="800" dirty="0"/>
          </a:p>
        </p:txBody>
      </p:sp>
    </p:spTree>
    <p:extLst>
      <p:ext uri="{BB962C8B-B14F-4D97-AF65-F5344CB8AC3E}">
        <p14:creationId xmlns:p14="http://schemas.microsoft.com/office/powerpoint/2010/main" val="228381629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custDataLst>
              <p:tags r:id="rId1"/>
            </p:custDataLst>
          </p:nvPr>
        </p:nvSpPr>
        <p:spPr>
          <a:xfrm>
            <a:off x="0" y="-74725"/>
            <a:ext cx="7886700" cy="1266789"/>
          </a:xfrm>
        </p:spPr>
        <p:txBody>
          <a:bodyPr>
            <a:noAutofit/>
          </a:bodyPr>
          <a:lstStyle/>
          <a:p>
            <a:r>
              <a:rPr lang="en-US" sz="2000" b="1" dirty="0">
                <a:solidFill>
                  <a:schemeClr val="bg1"/>
                </a:solidFill>
                <a:latin typeface="Trebuchet MS" panose="020B0603020202020204" pitchFamily="34" charset="0"/>
              </a:rPr>
              <a:t>The Arc HealthMeet® Training</a:t>
            </a:r>
          </a:p>
        </p:txBody>
      </p:sp>
      <p:pic>
        <p:nvPicPr>
          <p:cNvPr id="9" name="Picture 2" descr="HealthMee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custDataLst>
              <p:tags r:id="rId2"/>
            </p:custDataLst>
          </p:nvPr>
        </p:nvSpPr>
        <p:spPr>
          <a:xfrm>
            <a:off x="0" y="1"/>
            <a:ext cx="9144000" cy="1136822"/>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r>
              <a:rPr lang="en-US" sz="2800" b="1" dirty="0" smtClean="0">
                <a:latin typeface="Trebuchet MS" panose="020B0603020202020204" pitchFamily="34" charset="0"/>
              </a:rPr>
              <a:t>The Arc HealthMeet® Training</a:t>
            </a:r>
            <a:endParaRPr lang="en-US" sz="2800" b="1" dirty="0">
              <a:latin typeface="Trebuchet MS" panose="020B0603020202020204" pitchFamily="34" charset="0"/>
            </a:endParaRPr>
          </a:p>
        </p:txBody>
      </p:sp>
      <p:grpSp>
        <p:nvGrpSpPr>
          <p:cNvPr id="10" name="Group 9"/>
          <p:cNvGrpSpPr/>
          <p:nvPr/>
        </p:nvGrpSpPr>
        <p:grpSpPr>
          <a:xfrm>
            <a:off x="0" y="-46886"/>
            <a:ext cx="9144000" cy="1204796"/>
            <a:chOff x="0" y="-46886"/>
            <a:chExt cx="9144000" cy="1186753"/>
          </a:xfrm>
        </p:grpSpPr>
        <p:sp>
          <p:nvSpPr>
            <p:cNvPr id="11"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000" b="1" dirty="0" smtClean="0">
                  <a:latin typeface="Trebuchet MS" panose="020B0603020202020204" pitchFamily="34" charset="0"/>
                </a:rPr>
                <a:t/>
              </a:r>
              <a:br>
                <a:rPr lang="en-US" sz="2000" b="1" dirty="0" smtClean="0">
                  <a:latin typeface="Trebuchet MS" panose="020B0603020202020204" pitchFamily="34" charset="0"/>
                </a:rPr>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sp>
        <p:nvSpPr>
          <p:cNvPr id="14" name="Content Placeholder 2"/>
          <p:cNvSpPr>
            <a:spLocks noGrp="1"/>
          </p:cNvSpPr>
          <p:nvPr>
            <p:ph idx="1"/>
            <p:custDataLst>
              <p:tags r:id="rId3"/>
            </p:custDataLst>
          </p:nvPr>
        </p:nvSpPr>
        <p:spPr>
          <a:xfrm>
            <a:off x="717656" y="1687126"/>
            <a:ext cx="7886700" cy="4351338"/>
          </a:xfrm>
        </p:spPr>
        <p:txBody>
          <a:bodyPr>
            <a:normAutofit/>
          </a:bodyPr>
          <a:lstStyle/>
          <a:p>
            <a:pPr marL="0" indent="0">
              <a:buNone/>
            </a:pPr>
            <a:r>
              <a:rPr lang="en-US" sz="1800" b="1" dirty="0">
                <a:latin typeface="Trebuchet MS" panose="020B0603020202020204" pitchFamily="34" charset="0"/>
              </a:rPr>
              <a:t>Strategies – Take </a:t>
            </a:r>
            <a:r>
              <a:rPr lang="en-US" sz="1800" b="1" dirty="0" smtClean="0">
                <a:latin typeface="Trebuchet MS" panose="020B0603020202020204" pitchFamily="34" charset="0"/>
              </a:rPr>
              <a:t>Away </a:t>
            </a:r>
            <a:endParaRPr lang="en-US" sz="1800" dirty="0">
              <a:latin typeface="Trebuchet MS" panose="020B0603020202020204" pitchFamily="34" charset="0"/>
            </a:endParaRPr>
          </a:p>
          <a:p>
            <a:r>
              <a:rPr lang="en-US" sz="1800" dirty="0">
                <a:latin typeface="Trebuchet MS" panose="020B0603020202020204" pitchFamily="34" charset="0"/>
              </a:rPr>
              <a:t>Identify key and non traditional partners at various levels</a:t>
            </a:r>
          </a:p>
          <a:p>
            <a:pPr lvl="1"/>
            <a:r>
              <a:rPr lang="en-US" sz="1800" dirty="0">
                <a:latin typeface="Trebuchet MS" panose="020B0603020202020204" pitchFamily="34" charset="0"/>
              </a:rPr>
              <a:t>What are some organizations and groups you could partner with?</a:t>
            </a:r>
          </a:p>
          <a:p>
            <a:pPr lvl="1"/>
            <a:r>
              <a:rPr lang="en-US" sz="1800" dirty="0">
                <a:latin typeface="Trebuchet MS" panose="020B0603020202020204" pitchFamily="34" charset="0"/>
              </a:rPr>
              <a:t>What are some non traditional partnerships?</a:t>
            </a:r>
          </a:p>
          <a:p>
            <a:r>
              <a:rPr lang="en-US" sz="1800" dirty="0">
                <a:latin typeface="Trebuchet MS" panose="020B0603020202020204" pitchFamily="34" charset="0"/>
              </a:rPr>
              <a:t>Connect and Network</a:t>
            </a:r>
          </a:p>
          <a:p>
            <a:pPr lvl="1"/>
            <a:r>
              <a:rPr lang="en-US" sz="1800" dirty="0">
                <a:latin typeface="Trebuchet MS" panose="020B0603020202020204" pitchFamily="34" charset="0"/>
              </a:rPr>
              <a:t>Reach out to a contact in your community</a:t>
            </a:r>
          </a:p>
          <a:p>
            <a:pPr lvl="1"/>
            <a:r>
              <a:rPr lang="en-US" sz="1800" dirty="0" smtClean="0">
                <a:latin typeface="Trebuchet MS" panose="020B0603020202020204" pitchFamily="34" charset="0"/>
              </a:rPr>
              <a:t>Ask about </a:t>
            </a:r>
            <a:r>
              <a:rPr lang="en-US" sz="1800" dirty="0">
                <a:latin typeface="Trebuchet MS" panose="020B0603020202020204" pitchFamily="34" charset="0"/>
              </a:rPr>
              <a:t>their partners, and other </a:t>
            </a:r>
            <a:r>
              <a:rPr lang="en-US" sz="1800" dirty="0" smtClean="0">
                <a:latin typeface="Trebuchet MS" panose="020B0603020202020204" pitchFamily="34" charset="0"/>
              </a:rPr>
              <a:t>resources</a:t>
            </a:r>
          </a:p>
          <a:p>
            <a:pPr lvl="1"/>
            <a:r>
              <a:rPr lang="en-US" sz="1800" dirty="0" smtClean="0">
                <a:latin typeface="Trebuchet MS" panose="020B0603020202020204" pitchFamily="34" charset="0"/>
              </a:rPr>
              <a:t>Reach out to people with disabilities</a:t>
            </a:r>
            <a:endParaRPr lang="en-US" sz="1800" dirty="0">
              <a:latin typeface="Trebuchet MS" panose="020B0603020202020204" pitchFamily="34" charset="0"/>
            </a:endParaRPr>
          </a:p>
          <a:p>
            <a:pPr lvl="1"/>
            <a:r>
              <a:rPr lang="en-US" sz="1800" dirty="0">
                <a:latin typeface="Trebuchet MS" panose="020B0603020202020204" pitchFamily="34" charset="0"/>
              </a:rPr>
              <a:t>Don’t forget caregivers</a:t>
            </a:r>
          </a:p>
          <a:p>
            <a:pPr marL="0" indent="0">
              <a:buNone/>
            </a:pPr>
            <a:endParaRPr lang="en-US" sz="1800" dirty="0">
              <a:latin typeface="Trebuchet MS" panose="020B0603020202020204" pitchFamily="34" charset="0"/>
            </a:endParaRPr>
          </a:p>
          <a:p>
            <a:pPr marL="0" indent="0">
              <a:buNone/>
            </a:pPr>
            <a:endParaRPr lang="en-US" sz="1800" dirty="0">
              <a:latin typeface="Trebuchet MS" panose="020B0603020202020204" pitchFamily="34" charset="0"/>
            </a:endParaRPr>
          </a:p>
          <a:p>
            <a:pPr marL="0" indent="0">
              <a:buNone/>
            </a:pPr>
            <a:endParaRPr lang="en-US" sz="1800" dirty="0">
              <a:latin typeface="Trebuchet MS" panose="020B0603020202020204" pitchFamily="34" charset="0"/>
            </a:endParaRPr>
          </a:p>
        </p:txBody>
      </p:sp>
    </p:spTree>
    <p:extLst>
      <p:ext uri="{BB962C8B-B14F-4D97-AF65-F5344CB8AC3E}">
        <p14:creationId xmlns:p14="http://schemas.microsoft.com/office/powerpoint/2010/main" val="335618191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custDataLst>
              <p:tags r:id="rId1"/>
            </p:custDataLst>
          </p:nvPr>
        </p:nvSpPr>
        <p:spPr>
          <a:xfrm>
            <a:off x="0" y="-74725"/>
            <a:ext cx="7886700" cy="1266789"/>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9" name="Picture 2" descr="HealthMee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custDataLst>
              <p:tags r:id="rId2"/>
            </p:custDataLst>
          </p:nvPr>
        </p:nvSpPr>
        <p:spPr>
          <a:xfrm>
            <a:off x="0" y="1"/>
            <a:ext cx="9144000" cy="1136822"/>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r>
              <a:rPr lang="en-US" sz="2800" b="1" dirty="0" smtClean="0">
                <a:latin typeface="Trebuchet MS" panose="020B0603020202020204" pitchFamily="34" charset="0"/>
              </a:rPr>
              <a:t>The Arc HealthMeet® Training</a:t>
            </a:r>
            <a:endParaRPr lang="en-US" sz="2800" b="1" dirty="0">
              <a:latin typeface="Trebuchet MS" panose="020B0603020202020204" pitchFamily="34" charset="0"/>
            </a:endParaRPr>
          </a:p>
        </p:txBody>
      </p:sp>
      <p:grpSp>
        <p:nvGrpSpPr>
          <p:cNvPr id="10" name="Group 9"/>
          <p:cNvGrpSpPr/>
          <p:nvPr/>
        </p:nvGrpSpPr>
        <p:grpSpPr>
          <a:xfrm>
            <a:off x="0" y="-46886"/>
            <a:ext cx="9144000" cy="1204796"/>
            <a:chOff x="0" y="-46886"/>
            <a:chExt cx="9144000" cy="1186753"/>
          </a:xfrm>
        </p:grpSpPr>
        <p:sp>
          <p:nvSpPr>
            <p:cNvPr id="11"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000" b="1" dirty="0" smtClean="0">
                  <a:latin typeface="Trebuchet MS" panose="020B0603020202020204" pitchFamily="34" charset="0"/>
                </a:rPr>
                <a:t/>
              </a:r>
              <a:br>
                <a:rPr lang="en-US" sz="2000" b="1" dirty="0" smtClean="0">
                  <a:latin typeface="Trebuchet MS" panose="020B0603020202020204" pitchFamily="34" charset="0"/>
                </a:rPr>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sp>
        <p:nvSpPr>
          <p:cNvPr id="14" name="Content Placeholder 2"/>
          <p:cNvSpPr>
            <a:spLocks noGrp="1"/>
          </p:cNvSpPr>
          <p:nvPr>
            <p:ph idx="1"/>
            <p:custDataLst>
              <p:tags r:id="rId3"/>
            </p:custDataLst>
          </p:nvPr>
        </p:nvSpPr>
        <p:spPr>
          <a:xfrm>
            <a:off x="717656" y="1687126"/>
            <a:ext cx="7886700" cy="4351338"/>
          </a:xfrm>
        </p:spPr>
        <p:txBody>
          <a:bodyPr>
            <a:normAutofit/>
          </a:bodyPr>
          <a:lstStyle/>
          <a:p>
            <a:pPr marL="0" indent="0" algn="ctr">
              <a:buNone/>
            </a:pPr>
            <a:endParaRPr lang="en-US" sz="2000" b="1" dirty="0" smtClean="0">
              <a:latin typeface="Trebuchet MS" panose="020B0603020202020204" pitchFamily="34" charset="0"/>
            </a:endParaRPr>
          </a:p>
          <a:p>
            <a:pPr marL="0" indent="0" algn="ctr">
              <a:buNone/>
            </a:pPr>
            <a:endParaRPr lang="en-US" sz="2000" b="1" dirty="0">
              <a:latin typeface="Trebuchet MS" panose="020B0603020202020204" pitchFamily="34" charset="0"/>
            </a:endParaRPr>
          </a:p>
          <a:p>
            <a:pPr marL="0" indent="0" algn="ctr">
              <a:buNone/>
            </a:pPr>
            <a:endParaRPr lang="en-US" sz="2000" b="1" dirty="0" smtClean="0">
              <a:latin typeface="Trebuchet MS" panose="020B0603020202020204" pitchFamily="34" charset="0"/>
            </a:endParaRPr>
          </a:p>
          <a:p>
            <a:pPr marL="0" indent="0" algn="ctr">
              <a:buNone/>
            </a:pPr>
            <a:r>
              <a:rPr lang="en-US" sz="2000" b="1" dirty="0" smtClean="0">
                <a:latin typeface="Trebuchet MS" panose="020B0603020202020204" pitchFamily="34" charset="0"/>
              </a:rPr>
              <a:t>Call </a:t>
            </a:r>
            <a:r>
              <a:rPr lang="en-US" sz="2000" b="1" dirty="0">
                <a:latin typeface="Trebuchet MS" panose="020B0603020202020204" pitchFamily="34" charset="0"/>
              </a:rPr>
              <a:t>to Action:</a:t>
            </a:r>
          </a:p>
          <a:p>
            <a:pPr marL="0" indent="0" algn="ctr">
              <a:buNone/>
            </a:pPr>
            <a:r>
              <a:rPr lang="en-US" sz="2000" dirty="0">
                <a:latin typeface="Trebuchet MS" panose="020B0603020202020204" pitchFamily="34" charset="0"/>
              </a:rPr>
              <a:t>Include people with disabilities in public health program planning and design</a:t>
            </a:r>
          </a:p>
          <a:p>
            <a:pPr marL="0" indent="0">
              <a:buNone/>
            </a:pPr>
            <a:endParaRPr lang="en-US" sz="1800" dirty="0">
              <a:latin typeface="Trebuchet MS" panose="020B0603020202020204" pitchFamily="34" charset="0"/>
            </a:endParaRPr>
          </a:p>
          <a:p>
            <a:pPr marL="0" indent="0">
              <a:buNone/>
            </a:pPr>
            <a:endParaRPr lang="en-US" sz="1800" dirty="0">
              <a:latin typeface="Trebuchet MS" panose="020B0603020202020204" pitchFamily="34" charset="0"/>
            </a:endParaRPr>
          </a:p>
          <a:p>
            <a:pPr marL="0" indent="0">
              <a:buNone/>
            </a:pPr>
            <a:endParaRPr lang="en-US" sz="1800" dirty="0">
              <a:latin typeface="Trebuchet MS" panose="020B0603020202020204" pitchFamily="34" charset="0"/>
            </a:endParaRPr>
          </a:p>
        </p:txBody>
      </p:sp>
    </p:spTree>
    <p:extLst>
      <p:ext uri="{BB962C8B-B14F-4D97-AF65-F5344CB8AC3E}">
        <p14:creationId xmlns:p14="http://schemas.microsoft.com/office/powerpoint/2010/main" val="63765554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custDataLst>
              <p:tags r:id="rId1"/>
            </p:custDataLst>
          </p:nvPr>
        </p:nvSpPr>
        <p:spPr>
          <a:xfrm>
            <a:off x="0" y="-74725"/>
            <a:ext cx="7886700" cy="1266789"/>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9" name="Picture 2" descr="HealthMee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custDataLst>
              <p:tags r:id="rId2"/>
            </p:custDataLst>
          </p:nvPr>
        </p:nvSpPr>
        <p:spPr>
          <a:xfrm>
            <a:off x="0" y="1"/>
            <a:ext cx="9144000" cy="1136822"/>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r>
              <a:rPr lang="en-US" sz="2800" b="1" dirty="0" smtClean="0">
                <a:latin typeface="Trebuchet MS" panose="020B0603020202020204" pitchFamily="34" charset="0"/>
              </a:rPr>
              <a:t>The Arc HealthMeet® Training</a:t>
            </a:r>
            <a:endParaRPr lang="en-US" sz="2800" b="1" dirty="0">
              <a:latin typeface="Trebuchet MS" panose="020B0603020202020204" pitchFamily="34" charset="0"/>
            </a:endParaRPr>
          </a:p>
        </p:txBody>
      </p:sp>
      <p:grpSp>
        <p:nvGrpSpPr>
          <p:cNvPr id="10" name="Group 9"/>
          <p:cNvGrpSpPr/>
          <p:nvPr/>
        </p:nvGrpSpPr>
        <p:grpSpPr>
          <a:xfrm>
            <a:off x="0" y="-46886"/>
            <a:ext cx="9144000" cy="1204796"/>
            <a:chOff x="0" y="-46886"/>
            <a:chExt cx="9144000" cy="1186753"/>
          </a:xfrm>
        </p:grpSpPr>
        <p:sp>
          <p:nvSpPr>
            <p:cNvPr id="11"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000" b="1" dirty="0" smtClean="0">
                  <a:latin typeface="Trebuchet MS" panose="020B0603020202020204" pitchFamily="34" charset="0"/>
                </a:rPr>
                <a:t/>
              </a:r>
              <a:br>
                <a:rPr lang="en-US" sz="2000" b="1" dirty="0" smtClean="0">
                  <a:latin typeface="Trebuchet MS" panose="020B0603020202020204" pitchFamily="34" charset="0"/>
                </a:rPr>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sp>
        <p:nvSpPr>
          <p:cNvPr id="14" name="Content Placeholder 2"/>
          <p:cNvSpPr>
            <a:spLocks noGrp="1"/>
          </p:cNvSpPr>
          <p:nvPr>
            <p:ph idx="1"/>
            <p:custDataLst>
              <p:tags r:id="rId3"/>
            </p:custDataLst>
          </p:nvPr>
        </p:nvSpPr>
        <p:spPr>
          <a:xfrm>
            <a:off x="717656" y="1687126"/>
            <a:ext cx="7886700" cy="4351338"/>
          </a:xfrm>
        </p:spPr>
        <p:txBody>
          <a:bodyPr>
            <a:normAutofit/>
          </a:bodyPr>
          <a:lstStyle/>
          <a:p>
            <a:pPr marL="0" indent="0">
              <a:buNone/>
            </a:pPr>
            <a:r>
              <a:rPr lang="en-US" sz="1800" b="1" dirty="0" smtClean="0">
                <a:latin typeface="Trebuchet MS" panose="020B0603020202020204" pitchFamily="34" charset="0"/>
              </a:rPr>
              <a:t>How</a:t>
            </a:r>
            <a:r>
              <a:rPr lang="en-US" sz="1800" b="1" dirty="0">
                <a:latin typeface="Trebuchet MS" panose="020B0603020202020204" pitchFamily="34" charset="0"/>
              </a:rPr>
              <a:t>:</a:t>
            </a:r>
          </a:p>
          <a:p>
            <a:r>
              <a:rPr lang="en-US" sz="1800" dirty="0">
                <a:latin typeface="Trebuchet MS" panose="020B0603020202020204" pitchFamily="34" charset="0"/>
              </a:rPr>
              <a:t>Identify a program, health promotion event, or community need</a:t>
            </a:r>
          </a:p>
          <a:p>
            <a:r>
              <a:rPr lang="en-US" sz="1800" dirty="0" smtClean="0">
                <a:latin typeface="Trebuchet MS" panose="020B0603020202020204" pitchFamily="34" charset="0"/>
              </a:rPr>
              <a:t>Seek out creative </a:t>
            </a:r>
            <a:r>
              <a:rPr lang="en-US" sz="1800" dirty="0">
                <a:latin typeface="Trebuchet MS" panose="020B0603020202020204" pitchFamily="34" charset="0"/>
              </a:rPr>
              <a:t>partnerships</a:t>
            </a:r>
          </a:p>
          <a:p>
            <a:r>
              <a:rPr lang="en-US" sz="1800" dirty="0" smtClean="0">
                <a:latin typeface="Trebuchet MS" panose="020B0603020202020204" pitchFamily="34" charset="0"/>
              </a:rPr>
              <a:t>Talk with </a:t>
            </a:r>
            <a:r>
              <a:rPr lang="en-US" sz="1800" dirty="0">
                <a:latin typeface="Trebuchet MS" panose="020B0603020202020204" pitchFamily="34" charset="0"/>
              </a:rPr>
              <a:t>people with disabilities and caregivers</a:t>
            </a:r>
          </a:p>
          <a:p>
            <a:r>
              <a:rPr lang="en-US" sz="1800" dirty="0" smtClean="0">
                <a:latin typeface="Trebuchet MS" panose="020B0603020202020204" pitchFamily="34" charset="0"/>
              </a:rPr>
              <a:t>Use the NACCHO Checklist</a:t>
            </a:r>
          </a:p>
          <a:p>
            <a:r>
              <a:rPr lang="en-US" sz="1800" dirty="0" smtClean="0">
                <a:latin typeface="Trebuchet MS" panose="020B0603020202020204" pitchFamily="34" charset="0"/>
              </a:rPr>
              <a:t>Review modules 1-3 for resources on communication for people with disabilities, cultural competence, and more</a:t>
            </a:r>
            <a:endParaRPr lang="en-US" sz="1800" dirty="0">
              <a:latin typeface="Trebuchet MS" panose="020B0603020202020204" pitchFamily="34" charset="0"/>
            </a:endParaRPr>
          </a:p>
          <a:p>
            <a:r>
              <a:rPr lang="en-US" sz="1800" dirty="0" smtClean="0">
                <a:latin typeface="Trebuchet MS" panose="020B0603020202020204" pitchFamily="34" charset="0"/>
              </a:rPr>
              <a:t>Use the Competencies website and resources </a:t>
            </a:r>
          </a:p>
          <a:p>
            <a:pPr marL="0" indent="0">
              <a:buNone/>
            </a:pPr>
            <a:endParaRPr lang="en-US" sz="1800" dirty="0">
              <a:latin typeface="Trebuchet MS" panose="020B0603020202020204" pitchFamily="34" charset="0"/>
            </a:endParaRPr>
          </a:p>
          <a:p>
            <a:pPr marL="0" indent="0">
              <a:buNone/>
            </a:pPr>
            <a:endParaRPr lang="en-US" sz="1800" dirty="0">
              <a:latin typeface="Trebuchet MS" panose="020B0603020202020204" pitchFamily="34" charset="0"/>
            </a:endParaRPr>
          </a:p>
          <a:p>
            <a:pPr marL="0" indent="0">
              <a:buNone/>
            </a:pPr>
            <a:endParaRPr lang="en-US" sz="1800" dirty="0">
              <a:latin typeface="Trebuchet MS" panose="020B0603020202020204" pitchFamily="34" charset="0"/>
            </a:endParaRPr>
          </a:p>
        </p:txBody>
      </p:sp>
    </p:spTree>
    <p:extLst>
      <p:ext uri="{BB962C8B-B14F-4D97-AF65-F5344CB8AC3E}">
        <p14:creationId xmlns:p14="http://schemas.microsoft.com/office/powerpoint/2010/main" val="64622036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custDataLst>
              <p:tags r:id="rId1"/>
            </p:custDataLst>
          </p:nvPr>
        </p:nvSpPr>
        <p:spPr>
          <a:xfrm>
            <a:off x="0" y="-74725"/>
            <a:ext cx="7886700" cy="1266789"/>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9" name="Picture 2" descr="HealthMee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custDataLst>
              <p:tags r:id="rId2"/>
            </p:custDataLst>
          </p:nvPr>
        </p:nvSpPr>
        <p:spPr>
          <a:xfrm>
            <a:off x="0" y="1"/>
            <a:ext cx="9144000" cy="1136822"/>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r>
              <a:rPr lang="en-US" sz="2800" b="1" dirty="0" smtClean="0">
                <a:latin typeface="Trebuchet MS" panose="020B0603020202020204" pitchFamily="34" charset="0"/>
              </a:rPr>
              <a:t>The Arc HealthMeet® Training</a:t>
            </a:r>
            <a:endParaRPr lang="en-US" sz="2800" b="1" dirty="0">
              <a:latin typeface="Trebuchet MS" panose="020B0603020202020204" pitchFamily="34" charset="0"/>
            </a:endParaRPr>
          </a:p>
        </p:txBody>
      </p:sp>
      <p:grpSp>
        <p:nvGrpSpPr>
          <p:cNvPr id="10" name="Group 9"/>
          <p:cNvGrpSpPr/>
          <p:nvPr/>
        </p:nvGrpSpPr>
        <p:grpSpPr>
          <a:xfrm>
            <a:off x="0" y="-46886"/>
            <a:ext cx="9144000" cy="1204796"/>
            <a:chOff x="0" y="-46886"/>
            <a:chExt cx="9144000" cy="1186753"/>
          </a:xfrm>
        </p:grpSpPr>
        <p:sp>
          <p:nvSpPr>
            <p:cNvPr id="11"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000" b="1" dirty="0" smtClean="0">
                  <a:latin typeface="Trebuchet MS" panose="020B0603020202020204" pitchFamily="34" charset="0"/>
                </a:rPr>
                <a:t/>
              </a:r>
              <a:br>
                <a:rPr lang="en-US" sz="2000" b="1" dirty="0" smtClean="0">
                  <a:latin typeface="Trebuchet MS" panose="020B0603020202020204" pitchFamily="34" charset="0"/>
                </a:rPr>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sp>
        <p:nvSpPr>
          <p:cNvPr id="14" name="Content Placeholder 2"/>
          <p:cNvSpPr>
            <a:spLocks noGrp="1"/>
          </p:cNvSpPr>
          <p:nvPr>
            <p:ph idx="1"/>
            <p:custDataLst>
              <p:tags r:id="rId3"/>
            </p:custDataLst>
          </p:nvPr>
        </p:nvSpPr>
        <p:spPr>
          <a:xfrm>
            <a:off x="717656" y="1687126"/>
            <a:ext cx="7886700" cy="4351338"/>
          </a:xfrm>
        </p:spPr>
        <p:txBody>
          <a:bodyPr>
            <a:normAutofit/>
          </a:bodyPr>
          <a:lstStyle/>
          <a:p>
            <a:pPr marL="0" indent="0" algn="ctr">
              <a:buNone/>
            </a:pPr>
            <a:r>
              <a:rPr lang="en-US" sz="1800" b="1" dirty="0" smtClean="0">
                <a:latin typeface="Trebuchet MS" panose="020B0603020202020204" pitchFamily="34" charset="0"/>
              </a:rPr>
              <a:t>For more resources, strategies add examples visit:</a:t>
            </a:r>
          </a:p>
          <a:p>
            <a:pPr marL="0" indent="0" algn="ctr">
              <a:buNone/>
            </a:pPr>
            <a:r>
              <a:rPr lang="en-US" sz="1800" b="1" dirty="0" smtClean="0">
                <a:latin typeface="Trebuchet MS" panose="020B0603020202020204" pitchFamily="34" charset="0"/>
                <a:hlinkClick r:id="rId8"/>
              </a:rPr>
              <a:t>www.DisabilityinPublicHealth.org</a:t>
            </a:r>
            <a:endParaRPr lang="en-US" sz="1800" b="1" dirty="0" smtClean="0">
              <a:latin typeface="Trebuchet MS" panose="020B0603020202020204" pitchFamily="34" charset="0"/>
            </a:endParaRPr>
          </a:p>
          <a:p>
            <a:pPr marL="0" indent="0" algn="ctr">
              <a:buNone/>
            </a:pPr>
            <a:endParaRPr lang="en-US" sz="1800" b="1" dirty="0">
              <a:latin typeface="Trebuchet MS" panose="020B0603020202020204" pitchFamily="34" charset="0"/>
            </a:endParaRPr>
          </a:p>
          <a:p>
            <a:pPr marL="0" indent="0" algn="ctr">
              <a:buNone/>
            </a:pPr>
            <a:r>
              <a:rPr lang="en-US" sz="1800" b="1" dirty="0" smtClean="0">
                <a:latin typeface="Trebuchet MS" panose="020B0603020202020204" pitchFamily="34" charset="0"/>
              </a:rPr>
              <a:t>If you have questions or strategies, examples you want to share:</a:t>
            </a:r>
          </a:p>
          <a:p>
            <a:pPr marL="0" indent="0" algn="ctr">
              <a:buNone/>
            </a:pPr>
            <a:r>
              <a:rPr lang="en-US" sz="1800" b="1" dirty="0" smtClean="0">
                <a:latin typeface="Trebuchet MS" panose="020B0603020202020204" pitchFamily="34" charset="0"/>
              </a:rPr>
              <a:t>Email: </a:t>
            </a:r>
            <a:r>
              <a:rPr lang="en-US" sz="1800" b="1" dirty="0" smtClean="0">
                <a:latin typeface="Trebuchet MS" panose="020B0603020202020204" pitchFamily="34" charset="0"/>
                <a:hlinkClick r:id="rId9"/>
              </a:rPr>
              <a:t>DisabilityinPH@aucd.org</a:t>
            </a:r>
            <a:endParaRPr lang="en-US" sz="1800" b="1" dirty="0" smtClean="0">
              <a:latin typeface="Trebuchet MS" panose="020B0603020202020204" pitchFamily="34" charset="0"/>
            </a:endParaRPr>
          </a:p>
          <a:p>
            <a:pPr marL="0" indent="0" algn="ctr">
              <a:buNone/>
            </a:pPr>
            <a:endParaRPr lang="en-US" sz="1800" b="1" dirty="0">
              <a:latin typeface="Trebuchet MS" panose="020B0603020202020204" pitchFamily="34" charset="0"/>
            </a:endParaRPr>
          </a:p>
          <a:p>
            <a:pPr marL="0" indent="0" algn="ctr">
              <a:buNone/>
            </a:pPr>
            <a:r>
              <a:rPr lang="en-US" sz="1800" b="1" dirty="0" smtClean="0">
                <a:latin typeface="Trebuchet MS" panose="020B0603020202020204" pitchFamily="34" charset="0"/>
              </a:rPr>
              <a:t>Join our LinkedIn Group:</a:t>
            </a:r>
          </a:p>
          <a:p>
            <a:pPr marL="0" indent="0" algn="ctr">
              <a:buNone/>
            </a:pPr>
            <a:r>
              <a:rPr lang="en-US" sz="1800" dirty="0">
                <a:latin typeface="Trebuchet MS" panose="020B0603020202020204" pitchFamily="34" charset="0"/>
              </a:rPr>
              <a:t>Including People with Disabilities: Public Health Workforce Competencies</a:t>
            </a:r>
          </a:p>
          <a:p>
            <a:pPr marL="0" indent="0" algn="ctr">
              <a:buNone/>
            </a:pPr>
            <a:endParaRPr lang="en-US" sz="1800" b="1" dirty="0" smtClean="0">
              <a:latin typeface="Trebuchet MS" panose="020B0603020202020204" pitchFamily="34" charset="0"/>
            </a:endParaRPr>
          </a:p>
          <a:p>
            <a:pPr marL="0" indent="0" algn="ctr">
              <a:buNone/>
            </a:pPr>
            <a:r>
              <a:rPr lang="en-US" sz="1800" b="1" dirty="0" smtClean="0">
                <a:latin typeface="Trebuchet MS" panose="020B0603020202020204" pitchFamily="34" charset="0"/>
              </a:rPr>
              <a:t>Follow us on Twitter:</a:t>
            </a:r>
          </a:p>
          <a:p>
            <a:pPr marL="0" indent="0" algn="ctr">
              <a:buNone/>
            </a:pPr>
            <a:r>
              <a:rPr lang="en-US" sz="1800" dirty="0">
                <a:latin typeface="Trebuchet MS" panose="020B0603020202020204" pitchFamily="34" charset="0"/>
              </a:rPr>
              <a:t>@PHis4Everyone   </a:t>
            </a:r>
            <a:r>
              <a:rPr lang="en-US" sz="1800" dirty="0" smtClean="0">
                <a:latin typeface="Trebuchet MS" panose="020B0603020202020204" pitchFamily="34" charset="0"/>
              </a:rPr>
              <a:t> </a:t>
            </a:r>
            <a:r>
              <a:rPr lang="en-US" sz="1800" dirty="0">
                <a:latin typeface="Trebuchet MS" panose="020B0603020202020204" pitchFamily="34" charset="0"/>
              </a:rPr>
              <a:t>#</a:t>
            </a:r>
            <a:r>
              <a:rPr lang="en-US" sz="1800" dirty="0" err="1" smtClean="0">
                <a:latin typeface="Trebuchet MS" panose="020B0603020202020204" pitchFamily="34" charset="0"/>
              </a:rPr>
              <a:t>DisabilityinPH</a:t>
            </a:r>
            <a:endParaRPr lang="en-US" sz="1800" dirty="0" smtClean="0">
              <a:latin typeface="Trebuchet MS" panose="020B0603020202020204" pitchFamily="34" charset="0"/>
            </a:endParaRPr>
          </a:p>
          <a:p>
            <a:pPr marL="0" indent="0">
              <a:buNone/>
            </a:pPr>
            <a:endParaRPr lang="en-US" sz="1800" dirty="0">
              <a:latin typeface="Trebuchet MS" panose="020B0603020202020204" pitchFamily="34" charset="0"/>
            </a:endParaRPr>
          </a:p>
          <a:p>
            <a:pPr marL="0" indent="0">
              <a:buNone/>
            </a:pPr>
            <a:endParaRPr lang="en-US" sz="1800" b="1" dirty="0" smtClean="0">
              <a:latin typeface="Trebuchet MS" panose="020B0603020202020204" pitchFamily="34" charset="0"/>
            </a:endParaRPr>
          </a:p>
          <a:p>
            <a:pPr marL="0" indent="0">
              <a:buNone/>
            </a:pPr>
            <a:endParaRPr lang="en-US" sz="1800" b="1" dirty="0">
              <a:latin typeface="Trebuchet MS" panose="020B0603020202020204" pitchFamily="34" charset="0"/>
            </a:endParaRPr>
          </a:p>
          <a:p>
            <a:pPr marL="0" indent="0">
              <a:buNone/>
            </a:pPr>
            <a:endParaRPr lang="en-US" sz="1800" b="1" dirty="0" smtClean="0">
              <a:latin typeface="Trebuchet MS" panose="020B0603020202020204" pitchFamily="34" charset="0"/>
            </a:endParaRPr>
          </a:p>
          <a:p>
            <a:pPr marL="0" indent="0">
              <a:buNone/>
            </a:pPr>
            <a:endParaRPr lang="en-US" sz="1800" b="1" dirty="0">
              <a:latin typeface="Trebuchet MS" panose="020B0603020202020204" pitchFamily="34" charset="0"/>
            </a:endParaRPr>
          </a:p>
          <a:p>
            <a:pPr marL="0" indent="0">
              <a:buNone/>
            </a:pPr>
            <a:endParaRPr lang="en-US" sz="1800" b="1" dirty="0">
              <a:latin typeface="Trebuchet MS" panose="020B0603020202020204" pitchFamily="34" charset="0"/>
            </a:endParaRPr>
          </a:p>
          <a:p>
            <a:pPr marL="0" indent="0">
              <a:buNone/>
            </a:pPr>
            <a:endParaRPr lang="en-US" sz="1800" dirty="0">
              <a:latin typeface="Trebuchet MS" panose="020B0603020202020204" pitchFamily="34" charset="0"/>
            </a:endParaRPr>
          </a:p>
          <a:p>
            <a:pPr marL="0" indent="0">
              <a:buNone/>
            </a:pPr>
            <a:endParaRPr lang="en-US" sz="1800" dirty="0">
              <a:latin typeface="Trebuchet MS" panose="020B0603020202020204" pitchFamily="34" charset="0"/>
            </a:endParaRPr>
          </a:p>
          <a:p>
            <a:pPr marL="0" indent="0">
              <a:buNone/>
            </a:pPr>
            <a:endParaRPr lang="en-US" sz="1800" dirty="0">
              <a:latin typeface="Trebuchet MS" panose="020B0603020202020204" pitchFamily="34" charset="0"/>
            </a:endParaRPr>
          </a:p>
          <a:p>
            <a:pPr marL="0" indent="0">
              <a:buNone/>
            </a:pPr>
            <a:endParaRPr lang="en-US" sz="1800" dirty="0">
              <a:latin typeface="Trebuchet MS" panose="020B0603020202020204" pitchFamily="34" charset="0"/>
            </a:endParaRPr>
          </a:p>
          <a:p>
            <a:pPr marL="0" indent="0">
              <a:buNone/>
            </a:pPr>
            <a:endParaRPr lang="en-US" sz="1800" dirty="0">
              <a:latin typeface="Trebuchet MS" panose="020B0603020202020204" pitchFamily="34" charset="0"/>
            </a:endParaRPr>
          </a:p>
        </p:txBody>
      </p:sp>
    </p:spTree>
    <p:extLst>
      <p:ext uri="{BB962C8B-B14F-4D97-AF65-F5344CB8AC3E}">
        <p14:creationId xmlns:p14="http://schemas.microsoft.com/office/powerpoint/2010/main" val="179641928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custDataLst>
              <p:tags r:id="rId1"/>
            </p:custDataLst>
          </p:nvPr>
        </p:nvSpPr>
        <p:spPr>
          <a:xfrm>
            <a:off x="0" y="-74725"/>
            <a:ext cx="7886700" cy="1266789"/>
          </a:xfrm>
        </p:spPr>
        <p:txBody>
          <a:bodyPr>
            <a:noAutofit/>
          </a:bodyPr>
          <a:lstStyle/>
          <a:p>
            <a:r>
              <a:rPr lang="en-US" sz="2800" b="1" dirty="0">
                <a:solidFill>
                  <a:schemeClr val="bg1"/>
                </a:solidFill>
              </a:rPr>
              <a:t>The Arc HealthMeet® Training</a:t>
            </a:r>
            <a:endParaRPr lang="en-US" sz="2800" b="1" dirty="0">
              <a:solidFill>
                <a:schemeClr val="bg1"/>
              </a:solidFill>
              <a:latin typeface="+mn-lt"/>
            </a:endParaRPr>
          </a:p>
        </p:txBody>
      </p:sp>
      <p:pic>
        <p:nvPicPr>
          <p:cNvPr id="9" name="Picture 2" descr="HealthMee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93910" y="0"/>
            <a:ext cx="2950090" cy="115791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custDataLst>
              <p:tags r:id="rId2"/>
            </p:custDataLst>
          </p:nvPr>
        </p:nvSpPr>
        <p:spPr>
          <a:xfrm>
            <a:off x="0" y="1"/>
            <a:ext cx="9144000" cy="1136822"/>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800" b="1" dirty="0" smtClean="0"/>
              <a:t/>
            </a:r>
            <a:br>
              <a:rPr lang="en-US" sz="2800" b="1" dirty="0" smtClean="0"/>
            </a:br>
            <a:r>
              <a:rPr lang="en-US" sz="2800" b="1" dirty="0" smtClean="0">
                <a:latin typeface="Trebuchet MS" panose="020B0603020202020204" pitchFamily="34" charset="0"/>
              </a:rPr>
              <a:t>The Arc HealthMeet® Training</a:t>
            </a:r>
            <a:endParaRPr lang="en-US" sz="2800" b="1" dirty="0">
              <a:latin typeface="Trebuchet MS" panose="020B0603020202020204" pitchFamily="34" charset="0"/>
            </a:endParaRPr>
          </a:p>
        </p:txBody>
      </p:sp>
      <p:grpSp>
        <p:nvGrpSpPr>
          <p:cNvPr id="10" name="Group 9"/>
          <p:cNvGrpSpPr/>
          <p:nvPr/>
        </p:nvGrpSpPr>
        <p:grpSpPr>
          <a:xfrm>
            <a:off x="0" y="-46886"/>
            <a:ext cx="9144000" cy="1204796"/>
            <a:chOff x="0" y="-46886"/>
            <a:chExt cx="9144000" cy="1186753"/>
          </a:xfrm>
        </p:grpSpPr>
        <p:sp>
          <p:nvSpPr>
            <p:cNvPr id="11" name="Title 1"/>
            <p:cNvSpPr txBox="1">
              <a:spLocks/>
            </p:cNvSpPr>
            <p:nvPr>
              <p:custDataLst>
                <p:tags r:id="rId4"/>
              </p:custDataLst>
            </p:nvPr>
          </p:nvSpPr>
          <p:spPr>
            <a:xfrm>
              <a:off x="0" y="0"/>
              <a:ext cx="9144000" cy="1139867"/>
            </a:xfrm>
            <a:prstGeom prst="rect">
              <a:avLst/>
            </a:prstGeom>
            <a:solidFill>
              <a:srgbClr val="FFCB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2000" b="1" dirty="0" smtClean="0">
                  <a:latin typeface="Trebuchet MS" panose="020B0603020202020204" pitchFamily="34" charset="0"/>
                </a:rPr>
                <a:t/>
              </a:r>
              <a:br>
                <a:rPr lang="en-US" sz="2000" b="1" dirty="0" smtClean="0">
                  <a:latin typeface="Trebuchet MS" panose="020B0603020202020204" pitchFamily="34" charset="0"/>
                </a:rPr>
              </a:br>
              <a:r>
                <a:rPr lang="en-US" sz="2000" b="1" dirty="0" smtClean="0">
                  <a:latin typeface="Trebuchet MS" panose="020B0603020202020204" pitchFamily="34" charset="0"/>
                </a:rPr>
                <a:t>Including People with Disabilities: Public Health Workforce </a:t>
              </a:r>
            </a:p>
            <a:p>
              <a:r>
                <a:rPr lang="en-US" sz="2000" b="1" dirty="0" smtClean="0">
                  <a:latin typeface="Trebuchet MS" panose="020B0603020202020204" pitchFamily="34" charset="0"/>
                </a:rPr>
                <a:t>Competencies</a:t>
              </a:r>
              <a:endParaRPr lang="en-US" sz="2000" b="1" dirty="0">
                <a:latin typeface="Trebuchet MS" panose="020B0603020202020204" pitchFamily="34" charset="0"/>
              </a:endParaRPr>
            </a:p>
          </p:txBody>
        </p:sp>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18877" y="-46886"/>
              <a:ext cx="1625123" cy="1168923"/>
            </a:xfrm>
            <a:prstGeom prst="rect">
              <a:avLst/>
            </a:prstGeom>
          </p:spPr>
        </p:pic>
      </p:grpSp>
      <p:sp>
        <p:nvSpPr>
          <p:cNvPr id="14" name="Content Placeholder 2"/>
          <p:cNvSpPr>
            <a:spLocks noGrp="1"/>
          </p:cNvSpPr>
          <p:nvPr>
            <p:ph idx="1"/>
            <p:custDataLst>
              <p:tags r:id="rId3"/>
            </p:custDataLst>
          </p:nvPr>
        </p:nvSpPr>
        <p:spPr>
          <a:xfrm>
            <a:off x="717656" y="1687126"/>
            <a:ext cx="7886700" cy="4351338"/>
          </a:xfrm>
        </p:spPr>
        <p:txBody>
          <a:bodyPr>
            <a:normAutofit/>
          </a:bodyPr>
          <a:lstStyle/>
          <a:p>
            <a:pPr marL="0" indent="0" algn="ctr">
              <a:buNone/>
            </a:pPr>
            <a:endParaRPr lang="en-US" sz="6600" b="1" dirty="0" smtClean="0">
              <a:latin typeface="Trebuchet MS" panose="020B0603020202020204" pitchFamily="34" charset="0"/>
            </a:endParaRPr>
          </a:p>
          <a:p>
            <a:pPr marL="0" indent="0" algn="ctr">
              <a:buNone/>
            </a:pPr>
            <a:r>
              <a:rPr lang="en-US" sz="6600" b="1" dirty="0" smtClean="0">
                <a:latin typeface="Trebuchet MS" panose="020B0603020202020204" pitchFamily="34" charset="0"/>
              </a:rPr>
              <a:t>Thank You</a:t>
            </a:r>
            <a:endParaRPr lang="en-US" sz="6600" dirty="0" smtClean="0">
              <a:latin typeface="Trebuchet MS" panose="020B0603020202020204" pitchFamily="34" charset="0"/>
            </a:endParaRPr>
          </a:p>
          <a:p>
            <a:pPr marL="0" indent="0">
              <a:buNone/>
            </a:pPr>
            <a:endParaRPr lang="en-US" sz="1800" dirty="0">
              <a:latin typeface="Trebuchet MS" panose="020B0603020202020204" pitchFamily="34" charset="0"/>
            </a:endParaRPr>
          </a:p>
          <a:p>
            <a:pPr marL="0" indent="0">
              <a:buNone/>
            </a:pPr>
            <a:endParaRPr lang="en-US" sz="1800" b="1" dirty="0" smtClean="0">
              <a:latin typeface="Trebuchet MS" panose="020B0603020202020204" pitchFamily="34" charset="0"/>
            </a:endParaRPr>
          </a:p>
          <a:p>
            <a:pPr marL="0" indent="0">
              <a:buNone/>
            </a:pPr>
            <a:endParaRPr lang="en-US" sz="1800" b="1" dirty="0">
              <a:latin typeface="Trebuchet MS" panose="020B0603020202020204" pitchFamily="34" charset="0"/>
            </a:endParaRPr>
          </a:p>
          <a:p>
            <a:pPr marL="0" indent="0">
              <a:buNone/>
            </a:pPr>
            <a:endParaRPr lang="en-US" sz="1800" b="1" dirty="0" smtClean="0">
              <a:latin typeface="Trebuchet MS" panose="020B0603020202020204" pitchFamily="34" charset="0"/>
            </a:endParaRPr>
          </a:p>
          <a:p>
            <a:pPr marL="0" indent="0">
              <a:buNone/>
            </a:pPr>
            <a:endParaRPr lang="en-US" sz="1800" b="1" dirty="0">
              <a:latin typeface="Trebuchet MS" panose="020B0603020202020204" pitchFamily="34" charset="0"/>
            </a:endParaRPr>
          </a:p>
          <a:p>
            <a:pPr marL="0" indent="0">
              <a:buNone/>
            </a:pPr>
            <a:endParaRPr lang="en-US" sz="1800" b="1" dirty="0">
              <a:latin typeface="Trebuchet MS" panose="020B0603020202020204" pitchFamily="34" charset="0"/>
            </a:endParaRPr>
          </a:p>
          <a:p>
            <a:pPr marL="0" indent="0">
              <a:buNone/>
            </a:pPr>
            <a:endParaRPr lang="en-US" sz="1800" dirty="0">
              <a:latin typeface="Trebuchet MS" panose="020B0603020202020204" pitchFamily="34" charset="0"/>
            </a:endParaRPr>
          </a:p>
          <a:p>
            <a:pPr marL="0" indent="0">
              <a:buNone/>
            </a:pPr>
            <a:endParaRPr lang="en-US" sz="1800" dirty="0">
              <a:latin typeface="Trebuchet MS" panose="020B0603020202020204" pitchFamily="34" charset="0"/>
            </a:endParaRPr>
          </a:p>
          <a:p>
            <a:pPr marL="0" indent="0">
              <a:buNone/>
            </a:pPr>
            <a:endParaRPr lang="en-US" sz="1800" dirty="0">
              <a:latin typeface="Trebuchet MS" panose="020B0603020202020204" pitchFamily="34" charset="0"/>
            </a:endParaRPr>
          </a:p>
          <a:p>
            <a:pPr marL="0" indent="0">
              <a:buNone/>
            </a:pPr>
            <a:endParaRPr lang="en-US" sz="1800" dirty="0">
              <a:latin typeface="Trebuchet MS" panose="020B0603020202020204" pitchFamily="34" charset="0"/>
            </a:endParaRPr>
          </a:p>
          <a:p>
            <a:pPr marL="0" indent="0">
              <a:buNone/>
            </a:pPr>
            <a:endParaRPr lang="en-US" sz="1800" dirty="0">
              <a:latin typeface="Trebuchet MS" panose="020B0603020202020204" pitchFamily="34" charset="0"/>
            </a:endParaRPr>
          </a:p>
        </p:txBody>
      </p:sp>
    </p:spTree>
    <p:extLst>
      <p:ext uri="{BB962C8B-B14F-4D97-AF65-F5344CB8AC3E}">
        <p14:creationId xmlns:p14="http://schemas.microsoft.com/office/powerpoint/2010/main" val="4103822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THEME_BG_IMAGE" val=""/>
  <p:tag name="MMPROD_TAG_VCONFIG" val="PD94bWwgdmVyc2lvbj0iMS4wIj8+DQo8Y29uZmlndXJhdGlvbj4NCgk8YnJhbmRpbmc+DQoJCTx1aWZvbnQgbmFtZT0iRk9OVF9OT1RFU19URVhUIiB2YWx1ZT0iVmVyZGFuYSw5LGZhbHNlLGZhbHNlLGZhbHNlIi8+DQoJPC9icmFuZGluZz4NCgk8Y29sb3JzPg0KCQk8dWljb2xvciBuYW1lPSJwcmltYXJ5IiB2YWx1ZT0iMHg2NjY2NjYiLz4NCgkJPHVpY29sb3IgbmFtZT0iZ2xvdyIgdmFsdWU9IjB4OTlDQ0ZGIi8+DQoJCTx1aWNvbG9yIG5hbWU9InRleHQiIHZhbHVlPSIweEZGRkZGRiIvPg0KCQk8dWljb2xvciBuYW1lPSJsaWdodCIgdmFsdWU9IjB4NDg0ODQ4Ii8+DQoJCTx1aWNvbG9yIG5hbWU9InNoYWRvdyIgdmFsdWU9IjB4MDAwMDAwIi8+DQoJCTx1aWNvbG9yIG5hbWU9ImJhY2tncm91bmQiIHZhbHVlPSIweDVGNUY1OCIvPg0KCTwvY29sb3JzPg0KCTxsYXlvdXQ+DQoJCTx1aXNob3cgbmFtZT0icHJlc2VudGF0aW9udGl0bGUiIHZhbHVlPSJ0cnVlIi8+DQoJCTx1aXNob3cgbmFtZT0icHJlc2VudGVycGhvdG8iIHZhbHVlPSJmYWxzZSIvPg0KCQk8dWlzaG93IG5hbWU9InByZXNlbnRlcm5hbWUiIHZhbHVlPSJmYWxzZSIvPg0KCQk8dWlzaG93IG5hbWU9InByZXNlbnRlcnRpdGxlIiB2YWx1ZT0iZmFsc2UiLz4NCgkJPHVpc2hvdyBuYW1lPSJwcmVzZW50ZXJlbWFpbCIgdmFsdWU9ImZhbHNlIi8+DQoJCTx1aXNob3cgbmFtZT0icHJlc2VudGVyYmlvIiB2YWx1ZT0iZmFsc2UiLz4NCgkJPHVpc2hvdyBuYW1lPSJjb21wYW55bG9nbyIgdmFsdWU9ImZhbHNlIi8+DQoJCTx1aXNob3cgbmFtZT0ic2lkZWJhciIgdmFsdWU9InRydWUiLz4NCgkJPHVpc2hvdyBuYW1lPSJvdXRsaW5lIiB2YWx1ZT0idHJ1ZSIvPg0KCQk8dWlzaG93IG5hbWU9InRodW1ibmFpbCIgdmFsdWU9ImZhbHNlIi8+DQoJCTx1aXNob3cgbmFtZT0ibm90ZXMiIHZhbHVlPSJ0cnVlIi8+DQoJCTx1aXNob3cgbmFtZT0ic2VhcmNoIiB2YWx1ZT0iZmFsc2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DQoJCTx1aXNob3cgbmFtZT0iYWx3YXlzU2NydW5jaCIgdmFsdWU9ImZhbHNlIi8+DQoJCTx1aXNob3cgbmFtZT0iaW5pdGlhbGRpc3BsYXltb2RlaXNub3JtYWwiIHZhbHVlPSJ0cnVlIi8+DQoJCTx1aXJlcGxhY2UgbmFtZT0ibG9nbyIgdmFsdWU9IiIvPg0KCQk8dWlyZXBsYWNlIG5hbWU9ImJnaW1hZ2UiIHZhbHVlPSIiLz4NCgkJPHVpcmVwbGFjZSBuYW1lPSJpbml0aWFsdGFiIiB2YWx1ZT0ib3V0bGluZSIvPg0KCQk8dWlzaG93IG5hbWU9ImNjdGV4dGhpZ2hsaWdodGluZyIgdmFsdWU9InRydWUiLz4NCgk8L2xheW91dD4NCgk8cHJlbG9hZGVyPjxzZXRCb29sIG5hbWU9ImRpc2FibGVBc3NldFByZWxvYWRlciIgdmFsdWU9InRydWUiLz48L3ByZWxvYWRlcj48bGFuZ3VhZ2UgaWQ9ImVu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lNsaWRlICVuIi8+DQoJCTwhLS0gc3Vic3RpdHV0aW9uOiAlbiA9PSBzbGlkZSBudW1iZXIgLS0+DQoJCTwhLS0gc3Vic3RpdHV0aW9uOiAldCA9PSB0b3RhbCBzbGlkZSBjb3VudCAtLT4NCgkJPHVpdGV4dCBuYW1lPSJTQ1JVQkJBUlNUQVRVU19TTElERUlORk8iIHZhbHVlPSJTbGlkZSAlbiAvICV0IHwgIi8+DQoJCTx1aXRleHQgbmFtZT0iU0NSVUJCQVJTVEFUVVNfU1RPUFBFRCIgdmFsdWU9IlN0b3BwZWQiLz4NCgkJPHVpdGV4dCBuYW1lPSJTQ1JVQkJBUlNUQVRVU19QTEFZSU5HIiB2YWx1ZT0iUGxheWluZyIvPg0KCQk8dWl0ZXh0IG5hbWU9IlNDUlVCQkFSU1RBVFVTX05PQVVESU8iIHZhbHVlPSJObyBBdWRpbyIvPg0KCQk8dWl0ZXh0IG5hbWU9IlNDUlVCQkFSU1RBVFVTX1ZJRFBMQVlJTkciIHZhbHVlPSJWaWRlbyBQbGF5aW5nIi8+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DQoJCTx1aXRleHQgbmFtZT0iVEFCX1FVSVoiIHZhbHVlPSJRdWl6Ii8+DQoJCTx1aXRleHQgbmFtZT0iVEFCX09VVExJTkUiIHZhbHVlPSJPdXRsaW5lIi8+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DQoJCTx1aXRleHQgbmFtZT0iU0xJREVfTk9URVMiIHZhbHVlPSJTbGlkZSBOb3RlcyIvPg0KCQk8IS0tcXVpeiBwb2QgYW5kIG1lc3NhZ2UgYm94IHRleHRzLS0+DQoJCTx1aXRleHQgbmFtZT0iUVVJWlBPRF9RVUlaX0FUVEVNUFQiIHZhbHVlPSJRdWl6IEF0dGVtcHQ6Ii8+DQoJCTx1aXRleHQgbmFtZT0iUVVJWlBPRF9RVUlaX0FUVEVNUFRfVkFMVUUiIHZhbHVlPSIlbiBvZiAldCIvPg0KCQk8dWl0ZXh0IG5hbWU9IlFVSVpQT0RfUVVJWl9TQ09SRSIgdmFsdWU9IlNjb3JlZDoiLz4NCgkJPHVpdGV4dCBuYW1lPSJRVUlaUE9EX1FVSVpfUEFTU1NDT1JFIiB2YWx1ZT0iUGFzc2luZyBTY29yZToiLz4NCgkJPHVpdGV4dCBuYW1lPSJRVUlaUE9EX1FVSVpfTUFYU0NPUkUiIHZhbHVlPSJNYXggU2NvcmU6Ii8+DQoJCTx1aXRleHQgbmFtZT0iUVVJWlBPRF9RVUVTQVRNUFRfU1RSIiB2YWx1ZT0iQXR0ZW1wdDogJW4gb2YgJXQiLz4NCgkJPHVpdGV4dCBuYW1lPSJRVUlaUE9EX1FVRVNUWVBFX1NUUiIgdmFsdWU9IlR5cGU6ICVzIi8+DQoJCTx1aXRleHQgbmFtZT0iUVVJWlBPRF9RVUVTVFlQRV9HUkQiIHZhbHVlPSJHcmFkZWQiLz4NCgkJPHVpdGV4dCBuYW1lPSJRVUlaUE9EX1FVRVNUWVBFX1NWWSIgdmFsdWU9IlN1cnZleSIvPg0KCQk8dWl0ZXh0IG5hbWU9IlFVSVpQT0RfUVVJWkFUTVBUX0lORiIgdmFsdWU9IkluZmluaXRlIi8+DQoJCTx1aXRleHQgbmFtZT0iUVVJWlBPRF9RVUVTQVRNUFRfSU5GIiB2YWx1ZT0iSW5maW5pdGUiLz4NCgkJPHVpdGV4dCBuYW1lPSJXQVJOSU5HTVNHX1lFU1NUUklORyIgdmFsdWU9IlllcyIvPg0KCQk8dWl0ZXh0IG5hbWU9IldBUk5JTkdNU0dfTk9TVFJJTkciIHZhbHVlPSJObyIvPg0KCQk8dWl0ZXh0IG5hbWU9IldBUk5JTkdNU0dfVElUTEVTVFJJTkciIHZhbHVlPSJRdWl6IE5hdmlnYXRpb24gV2FybmluZyIvPg0KCQk8dWl0ZXh0IG5hbWU9IldBUk5JTkdNU0dfTVNHU1RSSU5HIiB2YWx1ZT0iVGhlcmUgYXJlIHVuLWF0dGVtcHRlZCBxdWVzdGlvbnMgaW4gdGhpcyBRdWl6LiYjeEE7JiN4QTtDbGlja2luZyBZZXMgd2lsbCB0YWtlIHlvdSBvdXQgb2YgdGhlIFF1aXouIENsaWNrIE5vIHRvIGNvbnRpbnVlIHRoZSBRdWl6LiIvPg0KCQk8dWl0ZXh0IG5hbWU9IklORk9STUFUSU9OX0gyNjRfRkxBU0hQTEFZRVIiIHZhbHVlPSJUaGUgY3VycmVudCB2ZXJzaW9uIG9mIEZsYXNoIFBsYXllciBpbnN0YWxsZWQgb24geW91ciBtYWNoaW5lIGRvZXMgbm90IHN1cHBvcnQgdGhpcyB2aWRlby4gQ2xpY2sgb24gdGhlIHZpZGVvIGFyZWEgdG8gZG93bmxvYWQgdGhlIGxhdGVzdC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lNob3cgc2lkZWJhciB0byBwYXJ0aWNpcGFudHMiLz4NCgkJPHVpdGV4dCBuYW1lPSJNVVRFIiB2YWx1ZT0iTXV0ZSIvPg0KCQk8dWl0ZXh0IG5hbWU9IkRPQ1dSQVBfVElUTEUiIHZhbHVlPSJQcmVzZW50ZXIgRmlsZSBBdHRhY2htZW50Ii8+DQoJCTx1aXRleHQgbmFtZT0iRE9DV1JBUF9NU0ciIHZhbHVlPSJTYXZlIHRvIE15IENvbXB1dGVyIi8+DQoJCTx1aXRleHQgbmFtZT0iRE9DV1JBUF9QUk9NUFQiIHZhbHVlPSJDbGljayB0byBEb3dubG9hZCIvPg0KCTwvbGFuZ3VhZ2U+DQoJPGxhbmd1YWdlIGlkPSJkZS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Gb2xpZSAlbiIvPg0KCQk8IS0tIHN1YnN0aXR1dGlvbjogJW4gPT0gc2xpZGUgbnVtYmVyIC0tPg0KCQk8IS0tIHN1YnN0aXR1dGlvbjogJXQgPT0gdG90YWwgc2xpZGUgY291bnQgLS0+DQoJCTx1aXRleHQgbmFtZT0iU0NSVUJCQVJTVEFUVVNfU0xJREVJTkZPIiB2YWx1ZT0iRm9saWUgJW4gLyAldCB8ICIvPg0KCQk8dWl0ZXh0IG5hbWU9IlNDUlVCQkFSU1RBVFVTX1NUT1BQRUQiIHZhbHVlPSJCZWVuZGV0Ii8+DQoJCTx1aXRleHQgbmFtZT0iU0NSVUJCQVJTVEFUVVNfUExBWUlORyIgdmFsdWU9IldpZWRlcmdhYmUiLz4NCgkJPHVpdGV4dCBuYW1lPSJTQ1JVQkJBUlNUQVRVU19OT0FVRElPIiB2YWx1ZT0iS2VpbiBBdWRpbyIvPg0KCQk8dWl0ZXh0IG5hbWU9IlNDUlVCQkFSU1RBVFVTX1ZJRFBMQVlJTkciIHZhbHVlPSJWaWRlbyB3aXJkIGFiZ2VzcGllbHQiLz4NCgkJPHVpdGV4dCBuYW1lPSJTQ1JVQkJBUlNUQVRVU19MT0FESU5HIiB2YWx1ZT0iTGFkZW4iLz4NCgkJPHVpdGV4dCBuYW1lPSJTQ1JVQkJBUlNUQVRVU19CVUZGRVJJTkciIHZhbHVlPSJQdWZmZXJuIi8+DQoJCTx1aXRleHQgbmFtZT0iU0NSVUJCQVJTVEFUVVNfUVVFU1RJT04iIHZhbHVlPSJGcmFnZSBiZWFudHdvcnRlbiIvPg0KCQk8dWl0ZXh0IG5hbWU9IlNDUlVCQkFSU1RBVFVTX1JFVklFV1FVSVoiIHZhbHVlPSJOb2NobWFscyBkdXJjaHNlaGVuIi8+DQoJCTwhLS0gc3Vic3RpdHV0aW9uOiAlbSA9PSBtaW51dGVzIHJlbWFpbmluZyAtLT4NCgkJPCEtLSBzdWJzdGl0dXRpb246ICVzID09IHNlY29uZHMgcmVtYWluaW5nIC0tPg0KCQk8dWl0ZXh0IG5hbWU9IkVMQVBTRUQiIHZhbHVlPSJSZXN0ZGF1ZXI6ICVtIE1pbnV0ZW4gJXMgU2VrdW5kZW4iLz4NCgkJPHVpdGV4dCBuYW1lPSJOT1RGT1VORCIgdmFsdWU9Ik5pY2h0cyBnZWZ1bmRlbiIvPg0KCQk8dWl0ZXh0IG5hbWU9IkFUVEFDSE1FTlRTIiB2YWx1ZT0iQW5sYWdlbiIvPg0KCQk8IS0tIHN1YnN0aXR1dGlvbjogJXAgPT0gY3VycmVudCBzcGVha2VyJ3MgdGl0bGUgLS0+DQoJCTx1aXRleHQgbmFtZT0iQklPV0lOX1RJVExFIiB2YWx1ZT0iU3ByZWNoZXI6ICVwIi8+DQoJCTx1aXRleHQgbmFtZT0iQklPQlROX1RJVExFIiB2YWx1ZT0iU3ByZWNoZXIiLz4NCgkJPHVpdGV4dCBuYW1lPSJESVZJREVSQlROX1RJVExFIiB2YWx1ZT0ifCIvPg0KCQk8dWl0ZXh0IG5hbWU9IkNPTlRBQ1RCVE5fVElUTEUiIHZhbHVlPSJLb250YWt0Ii8+DQoJCTx1aXRleHQgbmFtZT0iVEFCX1FVSVoiIHZhbHVlPSJRdWl6Ii8+DQoJCTx1aXRleHQgbmFtZT0iVEFCX09VVExJTkUiIHZhbHVlPSJTdHJ1a3R1ciIvPg0KCQk8dWl0ZXh0IG5hbWU9IlRBQl9USFVNQiIgdmFsdWU9Ik1pbmlhdHVyIi8+DQoJCTx1aXRleHQgbmFtZT0iVEFCX05PVEVTIiB2YWx1ZT0iTm90aXplbiIvPg0KCQk8dWl0ZXh0IG5hbWU9IlRBQl9TRUFSQ0giIHZhbHVlPSJTdWNoZW4iLz4NCgkJPHVpdGV4dCBuYW1lPSJTTElERV9IRUFESU5HIiB2YWx1ZT0iRm9saWVudGl0ZWwiLz4NCgkJPHVpdGV4dCBuYW1lPSJEVVJBVElPTl9IRUFESU5HIiB2YWx1ZT0iRGF1ZXIiLz4NCgkJPHVpdGV4dCBuYW1lPSJTRUFSQ0hfSEVBRElORyIgdmFsdWU9IlRleHQgc3VjaGVuOiIvPg0KCQk8dWl0ZXh0IG5hbWU9IlRIVU1CX0hFQURJTkciIHZhbHVlPSJGb2xpZSIvPg0KCQk8dWl0ZXh0IG5hbWU9IlRIVU1CX0lORk8iIHZhbHVlPSJGb2xpZW50aXRlbC9EYXVlciIvPg0KCQk8dWl0ZXh0IG5hbWU9IkFUVEFDSE5BTUVfSEVBRElORyIgdmFsdWU9IkRhdGVpbmFtZSIvPg0KCQk8dWl0ZXh0IG5hbWU9IkFUVEFDSFNJWkVfSEVBRElORyIgdmFsdWU9Ikdyw7bDn2UiLz4NCgkJPHVpdGV4dCBuYW1lPSJTTElERV9OT1RFUyIgdmFsdWU9IkZvbGllbm5vdGl6ZW4iLz4NCgkJPCEtLXF1aXogcG9kIGFuZCBtZXNzYWdlIGJveCB0ZXh0cy0tPg0KCQk8dWl0ZXh0IG5hbWU9IlFVSVpQT0RfUVVJWl9BVFRFTVBUIiB2YWx1ZT0iUXVpenZlcnN1Y2g6Ii8+DQoJCTx1aXRleHQgbmFtZT0iUVVJWlBPRF9RVUlaX0FUVEVNUFRfVkFMVUUiIHZhbHVlPSIlbiB2b24gJXQiLz4NCgkJPHVpdGV4dCBuYW1lPSJRVUlaUE9EX1FVSVpfU0NPUkUiIHZhbHVlPSJFcnJlaWNodDoiLz4NCgkJPHVpdGV4dCBuYW1lPSJRVUlaUE9EX1FVSVpfUEFTU1NDT1JFIiB2YWx1ZT0iTWluZGVzdHB1bmt0emFobDoiLz4NCgkJPHVpdGV4dCBuYW1lPSJRVUlaUE9EX1FVSVpfTUFYU0NPUkUiIHZhbHVlPSJNYXhpbWFsZSBQdW5rdHphaGw6Ii8+DQoJCTx1aXRleHQgbmFtZT0iUVVJWlBPRF9RVUVTQVRNUFRfU1RSIiB2YWx1ZT0iVmVyc3VjaDogJW4gdm9uICV0Ii8+DQoJCTx1aXRleHQgbmFtZT0iUVVJWlBPRF9RVUVTVFlQRV9TVFIiIHZhbHVlPSJUeXA6ICVzIi8+DQoJCTx1aXRleHQgbmFtZT0iUVVJWlBPRF9RVUVTVFlQRV9HUkQiIHZhbHVlPSJCZXdlcnRldCIvPg0KCQk8dWl0ZXh0IG5hbWU9IlFVSVpQT0RfUVVFU1RZUEVfU1ZZIiB2YWx1ZT0iVW1mcmFnZSIvPg0KCQk8dWl0ZXh0IG5hbWU9IlFVSVpQT0RfUVVJWkFUTVBUX0lORiIgdmFsdWU9IlVuZW5kbGljaCIvPg0KCQk8dWl0ZXh0IG5hbWU9IlFVSVpQT0RfUVVFU0FUTVBUX0lORiIgdmFsdWU9IlVuZW5kbGljaCIvPg0KCQk8dWl0ZXh0IG5hbWU9IldBUk5JTkdNU0dfWUVTU1RSSU5HIiB2YWx1ZT0iSmEiLz4NCgkJPHVpdGV4dCBuYW1lPSJXQVJOSU5HTVNHX05PU1RSSU5HIiB2YWx1ZT0iTmVpbiIvPg0KCQk8dWl0ZXh0IG5hbWU9IldBUk5JTkdNU0dfVElUTEVTVFJJTkciIHZhbHVlPSJRdWl6bmF2aWdhdGlvbnN3YXJudW5nIi8+DQoJCTx1aXRleHQgbmFtZT0iV0FSTklOR01TR19NU0dTVFJJTkciIHZhbHVlPSJJbiBkaWVzZW0gUXVpeiBnaWJ0IGVzIHVuYmVhbnR3b3J0ZXRlIEZyYWdlbi4mI3hBOyYjeEE7V2VubiBTaWUgYXVmICZxdW90O0phJnF1b3Q7IGtsaWNrZW4sIHdpcmQgZGFzIFF1aXogYmVlbmRldC4gS2xpY2tlbiBTaWUgYXVmICZxdW90O05laW4mcXVvdDssIHVtIG1pdCBkZW0gUXVpeiBmb3J0enVmYWhyZW4uIi8+DQoJCTx1aXRleHQgbmFtZT0iSU5GT1JNQVRJT05fSDI2NF9GTEFTSFBMQVlFUiIgdmFsdWU9IkRhcyBWaWRlbyB3aXJkIHZvbiBkZXIgbW9tZW50YW4gYXVmIGRpZXNlbSBDb21wdXRlciBpbnN0YWxsaWVydGVuIFZlcnNpb24gdm9uIEZsYXNoIFBsYXllciBuaWNodCB1bnRlcnN0w7x0enQuIEtsaWNrZW4gU2llIGF1ZiBkZW4gVmlkZW9iZXJlaWNoLCB1bSBkaWUgYWt0dWVsbGUgVmVyc2lvbiB2b24gRmxhc2ggUGxheWVyIGhlcnVudGVyenVs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RGVuIFRlaWxuZWhtZXJuIGRpZSBTZWl0ZW5sZWlzdGUgYW56ZWlnZW4iLz4NCgkJPHVpdGV4dCBuYW1lPSJNVVRFIiB2YWx1ZT0iQ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EaWFwb3NpdGl2ZSAlbiIvPg0KCQk8IS0tIHN1YnN0aXR1dGlvbjogJW4gPT0gc2xpZGUgbnVtYmVyIC0tPg0KCQk8IS0tIHN1YnN0aXR1dGlvbjogJXQgPT0gdG90YWwgc2xpZGUgY291bnQgLS0+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DQoJCTx1aXRleHQgbmFtZT0iU0NSVUJCQVJTVEFUVVNfVklEUExBWUlORyIgdmFsdWU9IkxlY3R1cmUgdmlkw6lvIGVuIGNvdXJzIi8+DQoJCTx1aXRleHQgbmFtZT0iU0NSVUJCQVJTVEFUVVNfTE9BRElORyIgdmFsdWU9IkNoYXJnZW1lbnQgZW4gY291cnMiLz4NCgkJPHVpdGV4dCBuYW1lPSJTQ1JVQkJBUlNUQVRVU19CVUZGRVJJTkciIHZhbHVlPSJNaXNlIGVuIG3DqW1vaXJlIi8+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DQoJCTx1aXRleHQgbmFtZT0iRUxBUFNFRCIgdmFsdWU9IiVtIG1pbnV0ZXMgJXMgc2Vjb25kZXMgcmVzdGFudGVzIi8+DQoJCTx1aXRleHQgbmFtZT0iTk9URk9VTkQiIHZhbHVlPSJSaWVuIHRyb3V2w6kiLz4NCgkJPHVpdGV4dCBuYW1lPSJBVFRBQ0hNRU5UUyIgdmFsdWU9IlBpw6hjZXMgam9pbnRlcyIvPg0KCQk8IS0tIHN1YnN0aXR1dGlvbjogJXAgPT0gY3VycmVudCBzcGVha2VyJ3MgdGl0bGUgLS0+DQoJCTx1aXRleHQgbmFtZT0iQklPV0lOX1RJVExFIiB2YWx1ZT0iQmlvIDogJXAiLz4NCgkJPHVpdGV4dCBuYW1lPSJCSU9CVE5fVElUTEUiIHZhbHVlPSJCaW8gOiIvPg0KCQk8dWl0ZXh0IG5hbWU9IkRJVklERVJCVE5fVElUTEUiIHZhbHVlPSJ8Ii8+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DQoJCTx1aXRleHQgbmFtZT0iUVVJWlBPRF9RVUlaX1NDT1JFIiB2YWx1ZT0iTm90ZSBvYnRlbnVlIDoiLz4NCgkJPHVpdGV4dCBuYW1lPSJRVUlaUE9EX1FVSVpfUEFTU1NDT1JFIiB2YWx1ZT0iTm90ZSBkJ2FkbWlzc2liaWxpdMOpwqA6Ii8+DQoJCTx1aXRleHQgbmFtZT0iUVVJWlBPRF9RVUlaX01BWFNDT1JFIiB2YWx1ZT0iTm90ZSBtYXhpbWFsZSA6Ii8+DQoJCTx1aXRleHQgbmFtZT0iUVVJWlBPRF9RVUVTQVRNUFRfU1RSIiB2YWx1ZT0iVGVudGF0aXZlIDogJW4gc3VyICV0Ii8+DQoJCTx1aXRleHQgbmFtZT0iUVVJWlBPRF9RVUVTVFlQRV9TVFIiIHZhbHVlPSJUeXBlOiAlcyIvPg0KCQk8dWl0ZXh0IG5hbWU9IlFVSVpQT0RfUVVFU1RZUEVfR1JEIiB2YWx1ZT0iTm90w6kiLz4NCgkJPHVpdGV4dCBuYW1lPSJRVUlaUE9EX1FVRVNUWVBFX1NWWSIgdmFsdWU9IkVucXXDqnRlIi8+DQoJCTx1aXRleHQgbmFtZT0iUVVJWlBPRF9RVUlaQVRNUFRfSU5GIiB2YWx1ZT0iSWxsaW1pdMOpIi8+DQoJCTx1aXRleHQgbmFtZT0iUVVJWlBPRF9RVUVTQVRNUFRfSU5GIiB2YWx1ZT0iSWxsaW1pdMOpIi8+DQoJCTx1aXRleHQgbmFtZT0iV0FSTklOR01TR19ZRVNTVFJJTkciIHZhbHVlPSJPdWkiLz4NCgkJPHVpdGV4dCBuYW1lPSJXQVJOSU5HTVNHX05PU1RSSU5HIiB2YWx1ZT0iTm9uIi8+DQoJCTx1aXRleHQgbmFtZT0iV0FSTklOR01TR19USVRMRVNUUklORyIgdmFsdWU9IkF2ZXJ0aXNzZW1lbnQgZGUgbmF2aWdhdGlvbiBkdSBxdWVzdGlvbm5haXJlIi8+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DQoJCTx1aWZvbnQgbmFtZT0iRk9OVF9QUkVTRU5URVJUSVRMRSIgdmFsdWU9IlZlcmRhbmEsMTE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VklEUExBWUlORyIgdmFsdWU9IuODk+ODh+OCquWGjeeUn+S4rSIvPg0KCQk8dWl0ZXh0IG5hbWU9IlNDUlVCQkFSU1RBVFVTX0xPQURJTkciIHZhbHVlPSLjg63jg7zjg4nkuK0iLz4NCgkJPHVpdGV4dCBuYW1lPSJTQ1JVQkJBUlNUQVRVU19CVUZGRVJJTkciIHZhbHVlPSLjg5Djg4Pjg5XjgqHkuK0iLz4NCgkJPHVpdGV4dCBuYW1lPSJTQ1JVQkJBUlNUQVRVU19RVUVTVElPTiIgdmFsdWU9IuizquWVj+OBq+etlOOBiOOBpuS4i+OBleOBhCIvPg0KCQk8dWl0ZXh0IG5hbWU9IlNDUlVCQkFSU1RBVFVTX1JFVklFV1FVSVoiIHZhbHVlPSLjgq/jgqTjgrrjgpLjg6zjg5Pjg6Xjg7zjgZfjgabjgYTjgb7jgZkiLz4NCgkJPCEtLSBzdWJzdGl0dXRpb246ICVtID09IG1pbnV0ZXMgcmVtYWluaW5nIC0tPg0KCQk8IS0tIHN1YnN0aXR1dGlvbjogJXMgPT0gc2Vjb25kcyByZW1haW5pbmcgLS0+DQoJCTx1aXRleHQgbmFtZT0iRUxBUFNFRCIgdmFsdWU9Iuaui+OCiiA6ICVtIOWIhiAlcyDnp5IiLz4NCgkJPHVpdGV4dCBuYW1lPSJOT1RGT1VORCIgdmFsdWU9IuS9leOCguimi+OBpOOBi+OCiuOBvuOBm+OCkyIvPg0KCQk8dWl0ZXh0IG5hbWU9IkFUVEFDSE1FTlRTIiB2YWx1ZT0i5re75LuYIi8+DQoJCTwhLS0gc3Vic3RpdHV0aW9uOiAlcCA9PSBjdXJyZW50IHNwZWFrZXIncyB0aXRsZSAtLT4NCgkJPHVpdGV4dCBuYW1lPSJCSU9XSU5fVElUTEUiIHZhbHVlPSLntYzmrbQgOiAlcCIvPg0KCQk8dWl0ZXh0IG5hbWU9IkJJT0JUTl9USVRMRSIgdmFsdWU9Iue1jOattCIvPg0KCQk8dWl0ZXh0IG5hbWU9IkRJVklERVJCVE5fVElUTEUiIHZhbHVlPSJ8Ii8+DQoJCTx1aXRleHQgbmFtZT0iQ09OVEFDVEJUTl9USVRMRSIgdmFsdWU9IuOBiuWVj+OBhOWQiOOCj+OBmyIvPg0KCQk8dWl0ZXh0IG5hbWU9IlRBQl9RVUlaIiB2YWx1ZT0i44Kv44Kk44K6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CEtLXF1aXogcG9kIGFuZCBtZXNzYWdlIGJveCB0ZXh0cy0tPg0KCQk8dWl0ZXh0IG5hbWU9IlFVSVpQT0RfUVVJWl9BVFRFTVBUIiB2YWx1ZT0i44Kv44Kk44K66Kmm6KGM5Zue5pWwIDogIi8+DQoJCTx1aXRleHQgbmFtZT0iUVVJWlBPRF9RVUlaX0FUVEVNUFRfVkFMVUUiIHZhbHVlPSIlbiAvICV0Ii8+DQoJCTx1aXRleHQgbmFtZT0iUVVJWlBPRF9RVUlaX1NDT1JFIiB2YWx1ZT0i44K544Kz44KiIDogIi8+DQoJCTx1aXRleHQgbmFtZT0iUVVJWlBPRF9RVUlaX1BBU1NTQ09SRSIgdmFsdWU9IuWQiOagvOeCuSA6Ii8+DQoJCTx1aXRleHQgbmFtZT0iUVVJWlBPRF9RVUlaX01BWFNDT1JFIiB2YWx1ZT0i5pyA6auY5b6X54K5IDogIi8+DQoJCTx1aXRleHQgbmFtZT0iUVVJWlBPRF9RVUVTQVRNUFRfU1RSIiB2YWx1ZT0i6Kmm6KGM5Zue5pWwIDogJW4gLyAldCIvPg0KCQk8dWl0ZXh0IG5hbWU9IlFVSVpQT0RfUVVFU1RZUEVfU1RSIiB2YWx1ZT0i44K/44Kk44OXIDogJXMiLz4NCgkJPHVpdGV4dCBuYW1lPSJRVUlaUE9EX1FVRVNUWVBFX0dSRCIgdmFsdWU9IuipleS+oSIvPg0KCQk8dWl0ZXh0IG5hbWU9IlFVSVpQT0RfUVVFU1RZUEVfU1ZZIiB2YWx1ZT0i44Ki44Oz44Kx44O844OIIi8+DQoJCTx1aXRleHQgbmFtZT0iUVVJWlBPRF9RVUlaQVRNUFRfSU5GIiB2YWx1ZT0i54Sh5Yi26ZmQIi8+DQoJCTx1aXRleHQgbmFtZT0iUVVJWlBPRF9RVUVTQVRNUFRfSU5GIiB2YWx1ZT0i54Sh5Yi26ZmQIi8+DQoJCTx1aXRleHQgbmFtZT0iV0FSTklOR01TR19ZRVNTVFJJTkciIHZhbHVlPSLjga/jgYQiLz4NCgkJPHVpdGV4dCBuYW1lPSJXQVJOSU5HTVNHX05PU1RSSU5HIiB2YWx1ZT0i44GE44GE44GIIi8+DQoJCTx1aXRleHQgbmFtZT0iV0FSTklOR01TR19USVRMRVNUUklORyIgdmFsdWU9IuOCr+OCpOOCuuOBruODiuODk+OCsuODvOOCt+ODp+ODs+OBq+mWouOBmeOCi+itpuWRiiIvPg0KCQk8dWl0ZXh0IG5hbWU9IldBUk5JTkdNU0dfTVNHU1RSSU5HIiB2YWx1ZT0i44GT44Gu44Kv44Kk44K644Gr44Gv44CB44G+44Gg6Kej562U44GX44Gm44GE44Gq44GE6LOq5ZWP44GM44GC44KK44G+44GZ44CCJiN4QTsmI3hBOyDjgq/jgqTjgrrjgpLntYLkuobjgZnjgovjgavjga/jgIHjgIzjga/jgYTjgI3jgpLjgq/jg6rjg4Pjgq/jgZfjgb7jgZnjgILjgq/jgqTjgrrjgpLntprooYzjgZnjgovjgavjga/jgIHjgIzjgYTjgYTjgYjjgI3jgpLjgq/jg6rjg4Pjgq/jgZfjgb7jgZnjgIIiLz4NCgkJPHVpdGV4dCBuYW1lPSJJTkZPUk1BVElPTl9IMjY0X0ZMQVNIUExBWUVSIiB2YWx1ZT0i44GK5L2/44GE44Gu44Kz44Oz44OU44Ol44O844K/44Gr54++5Zyo44Kk44Oz44K544OI44O844Or44GV44KM44Gm44GE44KLIEZsYXNoIFBsYXllciDjga7jg5Djg7zjgrjjg6fjg7Pjga/jgIHjgZPjga7jg5Pjg4fjgqrjgpLjgrXjg53jg7zjg4jjgZfjgabjgYTjgb7jgZvjgpPjgILmnIDmlrDjga4gRmxhc2ggUGxheWVyIOOCkuODgOOCpuODs+ODreODvOODieOBmeOCi+OBq+OBr+OAgeODk+ODh+OCqumgmOWfn+OCkuOCr+ODquODg+OCr+OBl+OBpuOBj+OBoOOBleOBhOOAg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jgrXjgqTjg4njg5Djg7zjgpLlj4LliqDogIXjgavopovjgZvjgosiLz4NCgkJPHVpdGV4dCBuYW1lPSJNVVRFIiB2YWx1ZT0i44Of44Ol44O844OIIi8+DQoJCTx1aXRleHQgbmFtZT0iRE9DV1JBUF9USVRMRSIgdmFsdWU9IlByZXNlbnRlciDmt7vku5jjg5XjgqHjgqTjg6siLz4NCgkJPHVpdGV4dCBuYW1lPSJET0NXUkFQX01TRyIgdmFsdWU9IuODnuOCpOOCs+ODs+ODlOODpeODvOOCv+OBq+S/neWtmCIvPg0KCQk8dWl0ZXh0IG5hbWU9IkRPQ1dSQVBfUFJPTVBUIiB2YWx1ZT0i44Kv44Oq44OD44Kv44GX44Gm44OA44Km44Oz44Ot44O844OJIi8+DQoJPC9sYW5ndWFnZT4NCgk8bGFuZ3VhZ2UgaWQ9Imtv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RVUlaIiB2YWx1ZT0i7YC07KaIIi8+DQoJCTx1aXRleHQgbmFtZT0iVEFCX09VVExJTkUiIHZhbHVlPSLqsJzsmpQiLz4NCgkJPHVpdGV4dCBuYW1lPSJUQUJfVEhVTUIiIHZhbHVlPSLstpXshoztjJAiLz4NCgkJPHVpdGV4dCBuYW1lPSJUQUJfTk9URVMiIHZhbHVlPSLrhbjtirgiLz4NCgkJPHVpdGV4dCBuYW1lPSJUQUJfU0VBUkNIIiB2YWx1ZT0i6rKA7IOJIi8+DQoJCTx1aXRleHQgbmFtZT0iU0xJREVfSEVBRElORyIgdmFsdWU9IuyKrOudvOydtOuTnCDsoJzrqqkiLz4NCgkJPHVpdGV4dCBuYW1lPSJEVVJBVElPTl9IRUFESU5HIiB2YWx1ZT0i7J6s7IOd7Iuc6rCEIi8+DQoJCTx1aXRleHQgbmFtZT0iU0VBUkNIX0hFQURJTkciIHZhbHVlPSLthY3siqTtirgg6rKA7IOJOiIvPg0KCQk8dWl0ZXh0IG5hbWU9IlRIVU1CX0hFQURJTkciIHZhbHVlPSLsiqzrnbzsnbTrk5wiLz4NCgkJPHVpdGV4dCBuYW1lPSJUSFVNQl9JTkZPIiB2YWx1ZT0i7KCc66qpL+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siJg6Ii8+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siJg6ICVuLyV0Ii8+DQoJCTx1aXRleHQgbmFtZT0iUVVJWlBPRF9RVUVTVFlQRV9TVFIiIHZhbHVlPSLsnKDtmJU6ICVzIi8+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2AtOymiOulvCDsooXro4ztlZjroKTrqbQgW+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DQoJCTx1aXRleHQgbmFtZT0iU0NSVUJCQVJTVEFUVVNfVklEUExBWUlORyIgdmFsdWU9IlbDrWRlbyBlbiByZXByb2QuIi8+DQoJCTx1aXRleHQgbmFtZT0iU0NSVUJCQVJTVEFUVVNfTE9BRElORyIgdmFsdWU9IkNhcmdhbmRvIi8+DQoJCTx1aXRleHQgbmFtZT0iU0NSVUJCQVJTVEFUVVNfQlVGRkVSSU5HIiB2YWx1ZT0iQWxtYWNlbmFuZG8gZW4gYsO6ZmVyIi8+DQoJCTx1aXRleHQgbmFtZT0iU0NSVUJCQVJTVEFUVVNfUVVFU1RJT04iIHZhbHVlPSJDb250ZXN0YXIgcHJlZ3VudGEiLz4NCgkJPHVpdGV4dCBuYW1lPSJTQ1JVQkJBUlNUQVRVU19SRVZJRVdRVUlaIiB2YWx1ZT0iUmV2aXNhbmRvIHBydWViYSIvPg0KCQk8IS0tIHN1YnN0aXR1dGlvbjogJW0gPT0gbWludXRlcyByZW1haW5pbmcgLS0+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DQoJCTx1aXRleHQgbmFtZT0iQklPQlROX1RJVExFIiB2YWx1ZT0iQmlvZ3JhZsOtYSIvPg0KCQk8dWl0ZXh0IG5hbWU9IkRJVklERVJCVE5fVElUTEUiIHZhbHVlPSJ8Ii8+DQoJCTx1aXRleHQgbmFtZT0iQ09OVEFDVEJUTl9USVRMRSIgdmFsdWU9IkNvbnRhY3RvIi8+DQoJCTx1aXRleHQgbmFtZT0iVEFCX1FVSVoiIHZhbHVlPSJQcnVlYmEiLz4NCgkJPHVpdGV4dCBuYW1lPSJUQUJfT1VUTElORSIgdmFsdWU9IkNvbnRvcm5vIi8+DQoJCTx1aXRleHQgbmFtZT0iVEFCX1RIVU1CIiB2YWx1ZT0iTWluaWF0LiIvPg0KCQk8dWl0ZXh0IG5hbWU9IlRBQl9OT1RFUyIgdmFsdWU9Ik5vdGFzIi8+DQoJCTx1aXRleHQgbmFtZT0iVEFCX1NFQVJDSCIgdmFsdWU9IkJ1c2NhciIvPg0KCQk8dWl0ZXh0IG5hbWU9IlNMSURFX0hFQURJTkciIHZhbHVlPSJUw610dWxvIGRlIGRpYXBvc2l0aXZhIi8+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DQoJCTx1aXRleHQgbmFtZT0iQVRUQUNITkFNRV9IRUFESU5HIiB2YWx1ZT0iTm9tYnJlIGRlIGFyY2hpdm8iLz4NCgkJPHVpdGV4dCBuYW1lPSJBVFRBQ0hTSVpFX0hFQURJTkciIHZhbHVlPSJUYW1hw7FvIi8+DQoJCTx1aXRleHQgbmFtZT0iU0xJREVfTk9URVMiIHZhbHVlPSJOb3RhcyBkZSBkaWFwb3NpdGl2YSIvPg0KCQk8IS0tcXVpeiBwb2QgYW5kIG1lc3NhZ2UgYm94IHRleHRzLS0+DQoJCTx1aXRleHQgbmFtZT0iUVVJWlBPRF9RVUlaX0FUVEVNUFQiIHZhbHVlPSJJbnRlbnRvIGRlIHBydWViYToiLz4NCgkJPHVpdGV4dCBuYW1lPSJRVUlaUE9EX1FVSVpfQVRURU1QVF9WQUxVRSIgdmFsdWU9IiVuIGRlICV0Ii8+DQoJCTx1aXRleHQgbmFtZT0iUVVJWlBPRF9RVUlaX1NDT1JFIiB2YWx1ZT0iUHVudHVhY2nDs246Ii8+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DQoJCTx1aXRleHQgbmFtZT0iV0FSTklOR01TR19ZRVNTVFJJTkciIHZhbHVlPSJTw60iLz4NCgkJPHVpdGV4dCBuYW1lPSJXQVJOSU5HTVNHX05PU1RSSU5HIiB2YWx1ZT0iTm8iLz4NCgkJPHVpdGV4dCBuYW1lPSJXQVJOSU5HTVNHX1RJVExFU1RSSU5HIiB2YWx1ZT0iQXZpc28gZGUgbmF2ZWdhY2nDs24gZGUgcHJ1ZWJhIi8+DQoJCTx1aXRleHQgbmFtZT0iV0FSTklOR01TR19NU0dTVFJJTkciIHZhbHVlPSJIYXkgcHJlZ3VudGFzIHNpbiBpbnRlbnRvcyBlbiBlc3RhIHBydWViYS4mI3hBOyYjeEE7UGFyYSBzYWxpciBkZSBsYSBwcnVlYmEsIGhhZ2EgY2xpYyBlbiBTw60uIFBhcmEgY29udGludWFyLCBoYWdhIGNsaWMgZW4gTm8uIi8+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DQoJCTwhLS0gc3Vic3RpdHV0aW9uOiAlbiA9PSBzbGlkZSBudW1iZXIgLS0+DQoJCTx1aXRleHQgbmFtZT0iQk9PS01BUktTTElERSIgdmFsdWU9IkFkb2JlIFByZXNlbnRlcjogJXAgJXMiLz4NCgkJPHVpdGV4dCBuYW1lPSJTSE9XU0lERUJBUiIgdmFsdWU9Ik1vc3RyYXIgYmFycmEgbGF0ZXJhbCBhIGxvcyBwYXJ0aWNpcGFudGVzIi8+DQoJCTx1aXRleHQgbmFtZT0iTVVURSIgdmFsdWU9IlNpbGVuY2lhciIvPg0KCQk8dWl0ZXh0IG5hbWU9IkRPQ1dSQVBfVElUTEUiIHZhbHVlPSJBcmNoaXZvIGFkanVudG8gZGUgUHJlc2VudGVyIi8+DQoJCTx1aXRleHQgbmFtZT0iRE9DV1JBUF9NU0ciIHZhbHVlPSJHdWFyZGFyIGVuIE1pIFBDIi8+DQoJCTx1aXRleHQgbmFtZT0iRE9DV1JBUF9QUk9NUFQiIHZhbHVlPSJIYWdhIGNsaWMgZW4gRGVzY2FyZ2FyIi8+DQoJPC9sYW5ndWFnZT4NCgk8bGFuZ3VhZ2UgaWQ9InB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lNsaWRlICVuIi8+DQoJCTwhLS0gc3Vic3RpdHV0aW9uOiAlbiA9PSBzbGlkZSBudW1iZXIgLS0+DQoJCTwhLS0gc3Vic3RpdHV0aW9uOiAldCA9PSB0b3RhbCBzbGlkZSBjb3VudCAtLT4NCgkJPHVpdGV4dCBuYW1lPSJTQ1JVQkJBUlNUQVRVU19TTElERUlORk8iIHZhbHVlPSJTbGlkZSAlbiAvICV0IHwgIi8+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GF0byIvPg0KCQk8dWl0ZXh0IG5hbWU9IlRBQl9RVUlaIiB2YWx1ZT0iUXVlc3QuIi8+DQoJCTx1aXRleHQgbmFtZT0iVEFCX09VVExJTkUiIHZhbHVlPSJFc3F1ZW1hIi8+DQoJCTx1aXRleHQgbmFtZT0iVEFCX1RIVU1CIiB2YWx1ZT0iTWluaSIvPg0KCQk8dWl0ZXh0IG5hbWU9IlRBQl9OT1RFUyIgdmFsdWU9Ik5vdGFzIi8+DQoJCTx1aXRleHQgbmFtZT0iVEFCX1NFQVJDSCIgdmFsdWU9IkJ1c2NhIi8+DQoJCTx1aXRleHQgbmFtZT0iU0xJREVfSEVBRElORyIgdmFsdWU9IlTDrXR1bG8gZG8gc2xpZGUiLz4NCgkJPHVpdGV4dCBuYW1lPSJEVVJBVElPTl9IRUFESU5HIiB2YWx1ZT0iRHVyYcOnw6NvIi8+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DQoJCTx1aXRleHQgbmFtZT0iU0xJREVfTk9URVMiIHZhbHVlPSJBbm90YcOnw7VlcyBkbyBzbGlkZSIvPg0KCQk8IS0tcXVpeiBwb2QgYW5kIG1lc3NhZ2UgYm94IHRleHRzLS0+DQoJCTx1aXRleHQgbmFtZT0iUVVJWlBPRF9RVUlaX0FUVEVNUFQiIHZhbHVlPSJUZW50YXRpdmEgbm8gcXVlc3Rpb27DoXJpbzoiLz4NCgkJPHVpdGV4dCBuYW1lPSJRVUlaUE9EX1FVSVpfQVRURU1QVF9WQUxVRSIgdmFsdWU9IiVuIGRlICV0Ii8+DQoJCTx1aXRleHQgbmFtZT0iUVVJWlBPRF9RVUlaX1NDT1JFIiB2YWx1ZT0iUG9udHVhw6fDo286Ii8+DQoJCTx1aXRleHQgbmFtZT0iUVVJWlBPRF9RVUlaX1BBU1NTQ09SRSIgdmFsdWU9IlBvbnR1YcOnw6NvIGRlIGFwcm92YcOnw6NvOiIvPg0KCQk8dWl0ZXh0IG5hbWU9IlFVSVpQT0RfUVVJWl9NQVhTQ09SRSIgdmFsdWU9IlBvbnR1YcOnw6NvIG3DoXhpbWE6Ii8+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DQoJCTx1aXRleHQgbmFtZT0iUVVJWlBPRF9RVUlaQVRNUFRfSU5GIiB2YWx1ZT0iSW5maW5pdG8iLz4NCgkJPHVpdGV4dCBuYW1lPSJRVUlaUE9EX1FVRVNBVE1QVF9JTkYiIHZhbHVlPSJJbmZpbml0byIvPg0KCQk8dWl0ZXh0IG5hbWU9IldBUk5JTkdNU0dfWUVTU1RSSU5HIiB2YWx1ZT0iU2ltIi8+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DQoJPC9sYW5ndWFnZT4NCgk8bGFuZ3VhZ2UgaWQ9Iml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DQoJCTwhLS0gc3Vic3RpdHV0aW9uOiAlbiA9PSBzbGlkZSBudW1iZXIgLS0+DQoJCTwhLS0gc3Vic3RpdHV0aW9uOiAldCA9PSB0b3RhbCBzbGlkZSBjb3VudCAtLT4NCgkJPHVpdGV4dCBuYW1lPSJTQ1JVQkJBUlNUQVRVU19TTElERUlORk8iIHZhbHVlPSJEaWFwb3NpdGl2YSAlbiAvICV0IHwgIi8+DQoJCTx1aXRleHQgbmFtZT0iU0NSVUJCQVJTVEFUVVNfU1RPUFBFRCIgdmFsdWU9IkludGVycm90dG8iLz4NCgkJPHVpdGV4dCBuYW1lPSJTQ1JVQkJBUlNUQVRVU19QTEFZSU5HIiB2YWx1ZT0iUmlwcm9kdXppb25lIi8+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DQoJCTx1aXRleHQgbmFtZT0iRUxBUFNFRCIgdmFsdWU9IiVtIE1pbnV0aSAlcyBTZWNvbmRpIHJpbWFuZW50aSIvPg0KCQk8dWl0ZXh0IG5hbWU9Ik5PVEZPVU5EIiB2YWx1ZT0iTmVzc3VuIGVsZW1lbnRvIHRyb3ZhdG8iLz4NCgkJPHVpdGV4dCBuYW1lPSJBVFRBQ0hNRU5UUyIgdmFsdWU9IkFsbGVnYXRp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DQoJCTx1aXRleHQgbmFtZT0iRFVSQVRJT05fSEVBRElORyIgdmFsdWU9IkR1cmF0YSIvPg0KCQk8dWl0ZXh0IG5hbWU9IlNFQVJDSF9IRUFESU5HIiB2YWx1ZT0iQ2VyY2EgdGVzdG86Ii8+DQoJCTx1aXRleHQgbmFtZT0iVEhVTUJfSEVBRElORyIgdmFsdWU9IkRpYXBvc2l0aXZhIi8+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DQoJCTx1aXRleHQgbmFtZT0iUVVJWlBPRF9RVUVTVFlQRV9TVFIiIHZhbHVlPSJUaXBvOiAlcyIvPg0KCQk8dWl0ZXh0IG5hbWU9IlFVSVpQT0RfUVVFU1RZUEVfR1JEIiB2YWx1ZT0iQ29uIHZhbHV0YXppb25lIi8+DQoJCTx1aXRleHQgbmFtZT0iUVVJWlBPRF9RVUVTVFlQRV9TVlkiIHZhbHVlPSJJbmRhZ2luZSIvPg0KCQk8dWl0ZXh0IG5hbWU9IlFVSVpQT0RfUVVJWkFUTVBUX0lORiIgdmFsdWU9IkluZmluaXRpIi8+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DQoJCTx1aXRleHQgbmFtZT0iRE9DV1JBUF9USVRMRSIgdmFsdWU9IkFsbGVnYXRvIGZpbGUgUHJlc2VudGVyIi8+DQoJCTx1aXRleHQgbmFtZT0iRE9DV1JBUF9NU0ciIHZhbHVlPSJTYWx2YSBpbiBSaXNvcnNlIGRlbCBjb21wdXRlciIvPg0KCQk8dWl0ZXh0IG5hbWU9IkRPQ1dSQVBfUFJPTVBUIiB2YWx1ZT0iQ2xpYyBwZXIgc2NhcmljYXJlIi8+DQoJPC9sYW5ndWFnZT4NCgk8bGFuZ3VhZ2UgaWQ9Im5s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DQoJCTx1aXRleHQgbmFtZT0iU0NSVUJCQVJTVEFUVVNfVklEUExBWUlORyIgdmFsdWU9IlZpZGVvIGFmc3BlbGVuIi8+DQoJCTx1aXRleHQgbmFtZT0iU0NSVUJCQVJTVEFUVVNfTE9BRElORyIgdmFsdWU9IkxhZGVuIi8+DQoJCTx1aXRleHQgbmFtZT0iU0NSVUJCQVJTVEFUVVNfQlVGRkVSSU5HIiB2YWx1ZT0iQnVmZmVyZW4iLz4NCgkJPHVpdGV4dCBuYW1lPSJTQ1JVQkJBUlNUQVRVU19RVUVTVElPTiIgdmFsdWU9IlZyYWFnIG1ldCBhbnR3b29yZCIvPg0KCQk8dWl0ZXh0IG5hbWU9IlNDUlVCQkFSU1RBVFVTX1JFVklFV1FVSVoiIHZhbHVlPSJRdWl6IGNvbnRyb2xlcmVuIi8+DQoJCTwhLS0gc3Vic3RpdHV0aW9uOiAlbSA9PSBtaW51dGVzIHJlbWFpbmluZyAtLT4NCgkJPCEtLSBzdWJzdGl0dXRpb246ICVzID09IHNlY29uZHMgcmVtYWluaW5nIC0tPg0KCQk8dWl0ZXh0IG5hbWU9IkVMQVBTRUQiIHZhbHVlPSJFciByZXN0ZXJlbiAlbSBtaW51dGVuICVzIHNlY29uZGVuIi8+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DQoJCTx1aXRleHQgbmFtZT0iVEFCX1FVSVoiIHZhbHVlPSJRdWl6Ii8+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DQoJCTx1aXRleHQgbmFtZT0iU0VBUkNIX0hFQURJTkciIHZhbHVlPSJab2VrZW4gbmFhciB0ZWtzdDoiLz4NCgkJPHVpdGV4dCBuYW1lPSJUSFVNQl9IRUFESU5HIiB2YWx1ZT0iRGlhIi8+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DQoJCTwhLS1xdWl6IHBvZCBhbmQgbWVzc2FnZSBib3ggdGV4dHMtLT4NCgkJPHVpdGV4dCBuYW1lPSJRVUlaUE9EX1FVSVpfQVRURU1QVCIgdmFsdWU9IlF1aXpwb2dpbmc6Ii8+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DQoJCTx1aXRleHQgbmFtZT0iUVVJWlBPRF9RVUVTVFlQRV9TVFIiIHZhbHVlPSJUeXBlOiAlcyIvPg0KCQk8dWl0ZXh0IG5hbWU9IlFVSVpQT0RfUVVFU1RZUEVfR1JEIiB2YWx1ZT0iVGVsdCB2b29yIHNjb3JlIi8+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DQoJCTx1aWZvbnQgbmFtZT0iRk9OVF9QUkVTRU5UQVRJT05OQU1FIiB2YWx1ZT0i5a6L5L2TLTE4MDMwLDE0LGZhbHNlLGZhbHNlLHRydWUiLz4NCgkJPHVpZm9udCBuYW1lPSJGT05UX1BSRVNFTlRFUk5BTUUiIHZhbHVlPSLlrovkvZMtMTgwMzAsMTQsdHJ1ZSxmYWxzZSx0cnVlIi8+DQoJCTx1aWZvbnQgbmFtZT0iRk9OVF9QUkVTRU5URVJUSVRMRSIgdmFsdWU9IuWui+S9ky0xODAzMCwxMyxmYWxzZSxmYWxzZSx0cnVlIi8+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DQoJCTx1aWZvbnQgbmFtZT0iRk9OVF9NU0dCT1hfV0lOVElUTEUiIHZhbHVlPSLlrovkvZMtMTgwMzAsMTIsdHJ1ZSxmYWxzZSx0cnVlIi8+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DQoJCTx1aWZvbnQgbmFtZT0iRk9OVF9RVUlaUE9EX1FVRVNUSU9OX1NDT1JFIiB2YWx1ZT0i5a6L5L2TLTE4MDMwLDEwLGZhbHNlLGZhbHNlLHRydWUiLz4NCgkJPHVpZm9udCBuYW1lPSJGT05UX1FVSVpQT0RfUVVFU1RJT05fU0NPUkVfVkFMVUUiIHZhbHVlPSLlrovkvZMtMTgwMzAsMTAsdHJ1ZSxmYWxzZSx0cnVlIi8+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S9ky0xODAzMCwxMCxmYWxzZSxmYWxzZSx0cnVlIi8+DQoJCTx1aWZvbnQgbmFtZT0iRk9OVF9RVUlaUE9EX1FVSVpfUVVFU1RJT05fQVRURU1QVEVEX1ZBTFVFIiB2YWx1ZT0i5a6L5L2TLTE4MDMwLDEwLHRydWUsZmFsc2UsdHJ1ZSIvPg0KCQk8dWlmb250IG5hbWU9IkZPTlRfUVVJWlBPRF9RVUlaX1NDT1JFX1RBRyIgdmFsdWU9IuWui+S9ky0xODAzMCwxMix0cnVlLGZhbHNlLHRydWUiLz4NCgkJPHVpZm9udCBuYW1lPSJGT05UX1FVSVpQT0RfUVVJWl9TQ09SRSIgdmFsdWU9IuWui+S9ky0xODAzMCwxMCxmYWxzZSxmYWxzZSx0cnVlIi8+DQoJCTx1aWZvbnQgbmFtZT0iRk9OVF9RVUlaUE9EX1FVSVpfU0NPUkVfVkFMVUUiIHZhbHVlPSLlrovkvZMtMTgwMzAsMTAsdHJ1ZSxmYWxzZSx0cnVlIi8+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S9ky0xODAzMCwxMCxmYWxzZSxmYWxzZSx0cnVlIi8+DQoJCTx1aWZvbnQgbmFtZT0iRk9OVF9RVUlaUE9EX1FVSVpfUEFTU1NDT1JFX1ZBTFVFIiB2YWx1ZT0i5a6L5L2TLTE4MDMwLDEwLHRydWUsZmFsc2UsdHJ1ZSIvPg0KCQk8IS0tIHVpdGV4dCAtLT4NCgkJPCEtLSBzdWJzdGl0dXRpb246ICVuID09IHNsaWRlIG51bWJlciAtLT4NCgkJPHVpdGV4dCBuYW1lPSJVTk5BTUVEU0xJREVUSVRMRSIgdmFsdWU9IuW5u+eBr+eJhyAlbiIvPg0KCQk8IS0tIHN1YnN0aXR1dGlvbjogJW4gPT0gc2xpZGUgbnVtYmVyIC0tPg0KCQk8IS0tIHN1YnN0aXR1dGlvbjogJXQgPT0gdG90YWwgc2xpZGUgY291bnQgLS0+DQoJCTx1aXRleHQgbmFtZT0iU0NSVUJCQVJTVEFUVVNfU0xJREVJTkZPIiB2YWx1ZT0i5bm754Gv54mHICVuIC8gJXQgfCAiLz4NCgkJPHVpdGV4dCBuYW1lPSJTQ1JVQkJBUlNUQVRVU19TVE9QUEVEIiB2YWx1ZT0i5bey5YGc5q2iIi8+DQoJCTx1aXRleHQgbmFtZT0iU0NSVUJCQVJTVEFUVVNfUExBWUlORyIgdmFsdWU9Iuato+WcqOaSreaUviIvPg0KCQk8dWl0ZXh0IG5hbWU9IlNDUlVCQkFSU1RBVFVTX05PQVVESU8iIHZhbHVlPSLml6Dpn7PpopEiLz4NCgkJPHVpdGV4dCBuYW1lPSJTQ1JVQkJBUlNUQVRVU19WSURQTEFZSU5HIiB2YWx1ZT0i6KeG6aKR5pKt5pS+Ii8+DQoJCTx1aXRleHQgbmFtZT0iU0NSVUJCQVJTVEFUVVNfTE9BRElORyIgdmFsdWU9Iuato+WcqOi9veWFpSIvPg0KCQk8dWl0ZXh0IG5hbWU9IlNDUlVCQkFSU1RBVFVTX0JVRkZFUklORyIgdmFsdWU9Iuato+WcqOi/m+ihjOe8k+WGsuWkhOeQhiIvPg0KCQk8dWl0ZXh0IG5hbWU9IlNDUlVCQkFSU1RBVFVTX1FVRVNUSU9OIiB2YWx1ZT0i5Zue562U6Zeu6aKYIi8+DQoJCTx1aXRleHQgbmFtZT0iU0NSVUJCQVJTVEFUVVNfUkVWSUVXUVVJWiIgdmFsdWU9Iuato+WcqOWuoemYhea1i+mqjCIvPg0KCQk8IS0tIHN1YnN0aXR1dGlvbjogJW0gPT0gbWludXRlcyByZW1haW5pbmcgLS0+DQoJCTwhLS0gc3Vic3RpdHV0aW9uOiAlcyA9PSBzZWNvbmRzIHJlbWFpbmluZyAtLT4NCgkJPHVpdGV4dCBuYW1lPSJFTEFQU0VEIiB2YWx1ZT0i5Ymp5L2ZICVtIOWIhumSnyAlcyDnp5IiLz4NCgkJPHVpdGV4dCBuYW1lPSJOT1RGT1VORCIgdmFsdWU9IuacquaJvuWIsOS7u+S9leWGheWuuSIvPg0KCQk8dWl0ZXh0IG5hbWU9IkFUVEFDSE1FTlRTIiB2YWx1ZT0i6ZmE5Lu2Ii8+DQoJCTwhLS0gc3Vic3RpdHV0aW9uOiAlcCA9PSBjdXJyZW50IHNwZWFrZXIncyB0aXRsZSAtLT4NCgkJPHVpdGV4dCBuYW1lPSJCSU9XSU5fVElUTEUiIHZhbHVlPSLkuKrkurrnroDku4s6ICVwIi8+DQoJCTx1aXRleHQgbmFtZT0iQklPQlROX1RJVExFIiB2YWx1ZT0i5Liq5Lq6566A5LuLIi8+DQoJCTx1aXRleHQgbmFtZT0iRElWSURFUkJUTl9USVRMRSIgdmFsdWU9InwiLz4NCgkJPHVpdGV4dCBuYW1lPSJDT05UQUNUQlROX1RJVExFIiB2YWx1ZT0i6IGU57O75pa55byPIi8+DQoJCTx1aXRleHQgbmFtZT0iVEFCX1FVSVoiIHZhbHVlPSLmtYvpqowiLz4NCgkJPHVpdGV4dCBuYW1lPSJUQUJfT1VUTElORSIgdmFsdWU9IuWkp+e6siIvPg0KCQk8dWl0ZXh0IG5hbWU9IlRBQl9USFVNQiIgdmFsdWU9Iue8qeeVpeWbviIvPg0KCQk8dWl0ZXh0IG5hbWU9IlRBQl9OT1RFUyIgdmFsdWU9IuWkh+azqCIvPg0KCQk8dWl0ZXh0IG5hbWU9IlRBQl9TRUFSQ0giIHZhbHVlPSLmkJzntKIiLz4NCgkJPHVpdGV4dCBuYW1lPSJTTElERV9IRUFESU5HIiB2YWx1ZT0i5bm754Gv54mH5qCH6aKYIi8+DQoJCTx1aXRleHQgbmFtZT0iRFVSQVRJT05fSEVBRElORyIgdmFsdWU9IuaMgee7reaXtumXtCIvPg0KCQk8dWl0ZXh0IG5hbWU9IlNFQVJDSF9IRUFESU5HIiB2YWx1ZT0i5pCc57Si5paH5pysOiIvPg0KCQk8dWl0ZXh0IG5hbWU9IlRIVU1CX0hFQURJTkciIHZhbHVlPSLlubvnga/niYciLz4NCgkJPHVpdGV4dCBuYW1lPSJUSFVNQl9JTkZPIiB2YWx1ZT0i5bm754Gv54mH5qCH6aKYL+aMgee7reaXtumXtCIvPg0KCQk8dWl0ZXh0IG5hbWU9IkFUVEFDSE5BTUVfSEVBRElORyIgdmFsdWU9IuaWh+S7tuWQjSIvPg0KCQk8dWl0ZXh0IG5hbWU9IkFUVEFDSFNJWkVfSEVBRElORyIgdmFsdWU9IuWkp+WwjyIvPg0KCQk8dWl0ZXh0IG5hbWU9IlNMSURFX05PVEVTIiB2YWx1ZT0i5bm754Gv54mH5aSH5rOoIi8+DQoJCTwhLS1xdWl6IHBvZCBhbmQgbWVzc2FnZSBib3ggdGV4dHMtLT4NCgkJPHVpdGV4dCBuYW1lPSJRVUlaUE9EX1FVSVpfQVRURU1QVCIgdmFsdWU9Iua1i+mqjOWwneivleasoeaVsDoiLz4NCgkJPHVpdGV4dCBuYW1lPSJRVUlaUE9EX1FVSVpfQVRURU1QVF9WQUxVRSIgdmFsdWU9IuesrCAlbiDmrKHvvIzlhbEgJXQg5qyhIi8+DQoJCTx1aXRleHQgbmFtZT0iUVVJWlBPRF9RVUlaX1NDT1JFIiB2YWx1ZT0i5b6X5YiGOiIvPg0KCQk8dWl0ZXh0IG5hbWU9IlFVSVpQT0RfUVVJWl9QQVNTU0NPUkUiIHZhbHVlPSLlj4rmoLzliIbmlbA6Ii8+DQoJCTx1aXRleHQgbmFtZT0iUVVJWlBPRF9RVUlaX01BWFNDT1JFIiB2YWx1ZT0i5pyA6auY5YiG5pWwOiIvPg0KCQk8dWl0ZXh0IG5hbWU9IlFVSVpQT0RfUVVFU0FUTVBUX1NUUiIgdmFsdWU9IuWwneivleasoeaVsDog56ysICVuIOasoe+8jOWFsSAldCDmrKEiLz4NCgkJPHVpdGV4dCBuYW1lPSJRVUlaUE9EX1FVRVNUWVBFX1NUUiIgdmFsdWU9Iuexu+WeizogJXMiLz4NCgkJPHVpdGV4dCBuYW1lPSJRVUlaUE9EX1FVRVNUWVBFX0dSRCIgdmFsdWU9IuivhOe6pyIvPg0KCQk8dWl0ZXh0IG5hbWU9IlFVSVpQT0RfUVVFU1RZUEVfU1ZZIiB2YWx1ZT0i6LCD5p+lIi8+DQoJCTx1aXRleHQgbmFtZT0iUVVJWlBPRF9RVUlaQVRNUFRfSU5GIiB2YWx1ZT0i5peg6ZmQIi8+DQoJCTx1aXRleHQgbmFtZT0iUVVJWlBPRF9RVUVTQVRNUFRfSU5GIiB2YWx1ZT0i5peg6ZmQIi8+DQoJCTx1aXRleHQgbmFtZT0iV0FSTklOR01TR19ZRVNTVFJJTkciIHZhbHVlPSLmmK8iLz4NCgkJPHVpdGV4dCBuYW1lPSJXQVJOSU5HTVNHX05PU1RSSU5HIiB2YWx1ZT0i5ZCmIi8+DQoJCTx1aXRleHQgbmFtZT0iV0FSTklOR01TR19USVRMRVNUUklORyIgdmFsdWU9Iua1i+mqjOWvvOiIquitpuWRiiIvPg0KCQk8dWl0ZXh0IG5hbWU9IldBUk5JTkdNU0dfTVNHU1RSSU5HIiB2YWx1ZT0i5q2k5rWL6aqM5Lit5pyJ5pyq5bCd6K+V5L2c562U55qE6Zeu6aKY44CCJiN4QTsmI3hBO+WNleWHu+KAnOaYr+KAnemAgOWHuuatpOa1i+mqjOOAguWNleWHu+KAnOWQpuKAnee7p+e7rea1i+mqjOOAgiIvPg0KCQk8dWl0ZXh0IG5hbWU9IklORk9STUFUSU9OX0gyNjRfRkxBU0hQTEFZRVIiIHZhbHVlPSLlvZPliY3lronoo4XlnKjmgqjnmoTorqHnrpfmnLrkuIrnmoQgRmxhc2ggUGxheWVyIOeJiOacrOS4jeaUr+aMgeivpeinhumikeOAguWNleWHu+inhumikeWMuuWfn+S4i+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C5Yqg6ICF5pi+56S65o+Q6KaB5qCPIi8+DQoJCTx1aXRleHQgbmFtZT0iTVVURSIgdmFsdWU9IumdmemfsyIvPg0KCQk8dWl0ZXh0IG5hbWU9IkRPQ1dSQVBfVElUTEUiIHZhbHVlPSJQcmVzZW50ZXIg5paH5Lu26ZmE5Lu2Ii8+DQoJCTx1aXRleHQgbmFtZT0iRE9DV1JBUF9NU0ciIHZhbHVlPSLkv53lrZjliLDmiJHnmoTorqHnrpfmnLoiLz4NCgkJPHVpdGV4dCBuYW1lPSJET0NXUkFQX1BST01QVCIgdmFsdWU9IuWNleWHu+S7peS4i+i9vSIvPg0KCTwvbGFuZ3VhZ2U+DQoJPGxhbmd1YWdlIGlkPSJ0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TbGF5dCAlbiIvPg0KCQk8IS0tIHN1YnN0aXR1dGlvbjogJW4gPT0gc2xpZGUgbnVtYmVyIC0tPg0KCQk8IS0tIHN1YnN0aXR1dGlvbjogJXQgPT0gdG90YWwgc2xpZGUgY291bnQgLS0+DQoJCTx1aXRleHQgbmFtZT0iU0NSVUJCQVJTVEFUVVNfU0xJREVJTkZPIiB2YWx1ZT0iU2xheXQgJW4gLyAldCB8ICIvPg0KCQk8dWl0ZXh0IG5hbWU9IlNDUlVCQkFSU1RBVFVTX1NUT1BQRUQiIHZhbHVlPSJEdXJkdXJ1bGR1Ii8+DQoJCTx1aXRleHQgbmFtZT0iU0NSVUJCQVJTVEFUVVNfUExBWUlORyIgdmFsdWU9Ik95bmF0xLFsxLF5b3IiLz4NCgkJPHVpdGV4dCBuYW1lPSJTQ1JVQkJBUlNUQVRVU19OT0FVRElPIiB2YWx1ZT0iU2VzIFlvayIvPg0KCQk8dWl0ZXh0IG5hbWU9IlNDUlVCQkFSU1RBVFVTX1ZJRFBMQVlJTkciIHZhbHVlPSJWaWRlbyBPeW5hdMSxbMSxeW9yIi8+DQoJCTx1aXRleHQgbmFtZT0iU0NSVUJCQVJTVEFUVVNfTE9BRElORyIgdmFsdWU9IlnDvGtsZW5peW9yIi8+DQoJCTx1aXRleHQgbmFtZT0iU0NSVUJCQVJTVEFUVVNfQlVGRkVSSU5HIiB2YWx1ZT0iQXJhYmVsbGXEn2UgQWzEsW7EsXlvciIvPg0KCQk8dWl0ZXh0IG5hbWU9IlNDUlVCQkFSU1RBVFVTX1FVRVNUSU9OIiB2YWx1ZT0iU29ydXl1IFlhbsSxdGxhIi8+DQoJCTx1aXRleHQgbmFtZT0iU0NSVUJCQVJTVEFUVVNfUkVWSUVXUVVJWiIgdmFsdWU9IlPEsW5hdiDEsG5jZWxlbml5b3IiLz4NCgkJPCEtLSBzdWJzdGl0dXRpb246ICVtID09IG1pbnV0ZXMgcmVtYWluaW5nIC0tPg0KCQk8IS0tIHN1YnN0aXR1dGlvbjogJXMgPT0gc2Vjb25kcyByZW1haW5pbmcgLS0+DQoJCTx1aXRleHQgbmFtZT0iRUxBUFNFRCIgdmFsdWU9IiVtIERha2lrYSAlcyBTYW5peWUgS2FsZMSxIi8+DQoJCTx1aXRleHQgbmFtZT0iTk9URk9VTkQiIHZhbHVlPSJIZXJoYW5naSBCaXIgxZ5leSBCdWx1bm1hZMSxIi8+DQoJCTx1aXRleHQgbmFtZT0iQVRUQUNITUVOVFMiIHZhbHVlPSJFa2xlci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sSwcnRpYmF0Ii8+DQoJCTx1aXRleHQgbmFtZT0iVEFCX1FVSVoiIHZhbHVlPSJTxLFuYXYiLz4NCgkJPHVpdGV4dCBuYW1lPSJUQUJfT1VUTElORSIgdmFsdWU9IkFuYSBIYXQiLz4NCgkJPHVpdGV4dCBuYW1lPSJUQUJfVEhVTUIiIHZhbHVlPSJSZXNpbSIvPg0KCQk8dWl0ZXh0IG5hbWU9IlRBQl9OT1RFUyIgdmFsdWU9Ik5vdGxhciIvPg0KCQk8dWl0ZXh0IG5hbWU9IlRBQl9TRUFSQ0giIHZhbHVlPSJBcmEiLz4NCgkJPHVpdGV4dCBuYW1lPSJTTElERV9IRUFESU5HIiB2YWx1ZT0iU2xheXQgQmHFn2zEscSfxLEiLz4NCgkJPHVpdGV4dCBuYW1lPSJEVVJBVElPTl9IRUFESU5HIiB2YWx1ZT0iU8O8cmUiLz4NCgkJPHVpdGV4dCBuYW1lPSJTRUFSQ0hfSEVBRElORyIgdmFsdWU9Ik1ldG5pIGFyYToiLz4NCgkJPHVpdGV4dCBuYW1lPSJUSFVNQl9IRUFESU5HIiB2YWx1ZT0iU2xheXQiLz4NCgkJPHVpdGV4dCBuYW1lPSJUSFVNQl9JTkZPIiB2YWx1ZT0iU2xheXQgQmHFn2zEscSfxLEvU8O8cmVzaSIvPg0KCQk8dWl0ZXh0IG5hbWU9IkFUVEFDSE5BTUVfSEVBRElORyIgdmFsdWU9IkRvc3lhIEFkxLEiLz4NCgkJPHVpdGV4dCBuYW1lPSJBVFRBQ0hTSVpFX0hFQURJTkciIHZhbHVlPSJCb3l1dCIvPg0KCQk8dWl0ZXh0IG5hbWU9IlNMSURFX05PVEVTIiB2YWx1ZT0iU2xheXQgTm90bGFyxLEiLz4NCgkJPCEtLXF1aXogcG9kIGFuZCBtZXNzYWdlIGJveCB0ZXh0cy0tPg0KCQk8dWl0ZXh0IG5hbWU9IlFVSVpQT0RfUVVJWl9BVFRFTVBUIiB2YWx1ZT0iU8SxbmF2IERlbmVtZXNpOiIvPg0KCQk8dWl0ZXh0IG5hbWU9IlFVSVpQT0RfUVVJWl9BVFRFTVBUX1ZBTFVFIiB2YWx1ZT0iJW4vJXQiLz4NCgkJPHVpdGV4dCBuYW1lPSJRVUlaUE9EX1FVSVpfU0NPUkUiIHZhbHVlPSJQdWFuOiIvPg0KCQk8dWl0ZXh0IG5hbWU9IlFVSVpQT0RfUVVJWl9QQVNTU0NPUkUiIHZhbHVlPSJHZcOnbWUgUHVhbsSxOiIvPg0KCQk8dWl0ZXh0IG5hbWU9IlFVSVpQT0RfUVVJWl9NQVhTQ09SRSIgdmFsdWU9Ik1ha3NpbXVtIFB1YW46Ii8+DQoJCTx1aXRleHQgbmFtZT0iUVVJWlBPRF9RVUVTQVRNUFRfU1RSIiB2YWx1ZT0iRGVuZW1lOiAlbi8ldCIvPg0KCQk8dWl0ZXh0IG5hbWU9IlFVSVpQT0RfUVVFU1RZUEVfU1RSIiB2YWx1ZT0iVMO8cjogJXMiLz4NCgkJPHVpdGV4dCBuYW1lPSJRVUlaUE9EX1FVRVNUWVBFX0dSRCIgdmFsdWU9IkJhc2FtYWtsxLEiLz4NCgkJPHVpdGV4dCBuYW1lPSJRVUlaUE9EX1FVRVNUWVBFX1NWWSIgdmFsdWU9IkFua2V0Ii8+DQoJCTx1aXRleHQgbmFtZT0iUVVJWlBPRF9RVUlaQVRNUFRfSU5GIiB2YWx1ZT0iU8SxbsSxcnPEsXoiLz4NCgkJPHVpdGV4dCBuYW1lPSJRVUlaUE9EX1FVRVNBVE1QVF9JTkYiIHZhbHVlPSJTxLFuxLFyc8SxeiIvPg0KCQk8dWl0ZXh0IG5hbWU9IldBUk5JTkdNU0dfWUVTU1RSSU5HIiB2YWx1ZT0iRXZldCIvPg0KCQk8dWl0ZXh0IG5hbWU9IldBUk5JTkdNU0dfTk9TVFJJTkciIHZhbHVlPSJIYXnEsXIiLz4NCgkJPHVpdGV4dCBuYW1lPSJXQVJOSU5HTVNHX1RJVExFU1RSSU5HIiB2YWx1ZT0iU8SxbmF2IEdlemlubWUgVXlhcsSxc8SxIi8+DQoJCTx1aXRleHQgbmFtZT0iV0FSTklOR01TR19NU0dTVFJJTkciIHZhbHVlPSJCdSBTxLFuYXZkYSBkZW5lbm1lbWnFnyBzb3J1bGFyIHZhci4mI3hBOyYjeEE7RXZldCBzZcOnZW5lxJ9pbmkgdMSxa2xhdMSxcnNhbsSxeiBTxLFuYXZkYW4gw6fEsWthY2Frc8SxbsSxei4gU8SxbmF2YSBkZXZhbSBldG1layBpw6dpbiBIYXnEsXIgc2XDp2VuZcSfaW5pIHTEsWtsYXTEsW4uIi8+DQoJCTx1aXRleHQgbmFtZT0iSU5GT1JNQVRJT05fSDI2NF9GTEFTSFBMQVlFUiIgdmFsdWU9IkJpbGdpc2F5YXLEsW7EsXphIHnDvGtsw7wgb2xhbiBnZcOnZXJsaSBGbGFzaCBQbGF5ZXIgc8O8csO8bcO8IGJ1IHZpZGVveXUgZGVzdGVrbGVtaXlvci4gRW4gc29uIEZsYXNoIFBsYXllciBzw7xyw7xtw7xuw7wgaW5kaXJtZWsgacOnaW4gdmlkZW8gYWxhbsSxbsSxIHTEsWtsYXTEsW4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thdMSxbMSxbWPEsWxhcmEga2VuYXIgw6d1YnXEn3VudSBnw7ZzdGVyIi8+DQoJCTx1aXRleHQgbmFtZT0iTVVURSIgdmFsdWU9IlNlc3NpeiIvPg0KCQk8dWl0ZXh0IG5hbWU9IkRPQ1dSQVBfVElUTEUiIHZhbHVlPSJQcmVzZW50ZXIgRG9zeWEgRWtpIi8+DQoJCTx1aXRleHQgbmFtZT0iRE9DV1JBUF9NU0ciIHZhbHVlPSJCaWxnaXNheWFyxLFtYSBLYXlkZXQiLz4NCgkJPHVpdGV4dCBuYW1lPSJET0NXUkFQX1BST01QVCIgdmFsdWU9IsSwbmRpcm1layBpw6dpbiBUxLFrbGF0xLFuIi8+DQoJPC9sYW5ndWFnZT4NCgk8bGFuZ3VhZ2UgaWQ9InJ1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tCh0LvQsNC50LQgJW4iLz4NCgkJPCEtLSBzdWJzdGl0dXRpb246ICVuID09IHNsaWRlIG51bWJlciAtLT4NCgkJPCEtLSBzdWJzdGl0dXRpb246ICV0ID09IHRvdGFsIHNsaWRlIGNvdW50IC0tPg0KCQk8dWl0ZXh0IG5hbWU9IlNDUlVCQkFSU1RBVFVTX1NMSURFSU5GTyIgdmFsdWU9ItCh0LvQsNC50LQgJW4gLyAldCB8ICIvPg0KCQk8dWl0ZXh0IG5hbWU9IlNDUlVCQkFSU1RBVFVTX1NUT1BQRUQiIHZhbHVlPSLQntGB0YLQsNC90L7QstC70LXQvdC+Ii8+DQoJCTx1aXRleHQgbmFtZT0iU0NSVUJCQVJTVEFUVVNfUExBWUlORyIgdmFsdWU9ItCS0L7RgdC/0YDQvtC40LfQstC10LTQtdC90LjQtSIvPg0KCQk8dWl0ZXh0IG5hbWU9IlNDUlVCQkFSU1RBVFVTX05PQVVESU8iIHZhbHVlPSLQndC10YIg0LDRg9C00LjQviIvPg0KCQk8dWl0ZXh0IG5hbWU9IlNDUlVCQkFSU1RBVFVTX1ZJRFBMQVlJTkciIHZhbHVlPSLQktC+0YHQv9GA0L7QuNC30LLQtdC00LXQvdC40LUg0LLQuNC00LXQviIvPg0KCQk8dWl0ZXh0IG5hbWU9IlNDUlVCQkFSU1RBVFVTX0xPQURJTkciIHZhbHVlPSLQl9Cw0LPRgNGD0LfQutCwIi8+DQoJCTx1aXRleHQgbmFtZT0iU0NSVUJCQVJTVEFUVVNfQlVGRkVSSU5HIiB2YWx1ZT0i0JHRg9GE0LXRgNC40LfQsNGG0LjRjyIvPg0KCQk8dWl0ZXh0IG5hbWU9IlNDUlVCQkFSU1RBVFVTX1FVRVNUSU9OIiB2YWx1ZT0i0J7RgtCy0LXRgiDQvdCwINCy0L7Qv9GA0L7RgSIvPg0KCQk8dWl0ZXh0IG5hbWU9IlNDUlVCQkFSU1RBVFVTX1JFVklFV1FVSVoiIHZhbHVlPSLQntCx0LfQvtGAINC+0L/RgNC+0YHQsCIvPg0KCQk8IS0tIHN1YnN0aXR1dGlvbjogJW0gPT0gbWludXRlcyByZW1haW5pbmcgLS0+DQoJCTwhLS0gc3Vic3RpdHV0aW9uOiAlcyA9PSBzZWNvbmRzIHJlbWFpbmluZyAtLT4NCgkJPHVpdGV4dCBuYW1lPSJFTEFQU0VEIiB2YWx1ZT0i0J7RgdGC0LDQu9C+0YHRjCAlbSDQvNC40L0uICVzINGBIi8+DQoJCTx1aXRleHQgbmFtZT0iTk9URk9VTkQiIHZhbHVlPSLQndC40YfQtdCz0L4g0L3QtSDQvdCw0LnQtNC10L3QviIvPg0KCQk8dWl0ZXh0IG5hbWU9IkFUVEFDSE1FTlRTIiB2YWx1ZT0i0JLQu9C+0LbQtdC90LjRjyIvPg0KCQk8IS0tIHN1YnN0aXR1dGlvbjogJXAgPT0gY3VycmVudCBzcGVha2VyJ3MgdGl0bGUgLS0+DQoJCTx1aXRleHQgbmFtZT0iQklPV0lOX1RJVExFIiB2YWx1ZT0i0JHQuNC+0LPRgNCw0YTQuNGPOiAlcCIvPg0KCQk8dWl0ZXh0IG5hbWU9IkJJT0JUTl9USVRMRSIgdmFsdWU9ItCR0LjQvtCz0YDQsNGE0LjRjyIvPg0KCQk8dWl0ZXh0IG5hbWU9IkRJVklERVJCVE5fVElUTEUiIHZhbHVlPSJ8Ii8+DQoJCTx1aXRleHQgbmFtZT0iQ09OVEFDVEJUTl9USVRMRSIgdmFsdWU9ItCa0L7QvdGC0LDQutGCIi8+DQoJCTx1aXRleHQgbmFtZT0iVEFCX1FVSVoiIHZhbHVlPSLQntC/0YDQvtGBIi8+DQoJCTx1aXRleHQgbmFtZT0iVEFCX09VVExJTkUiIHZhbHVlPSLQodGF0LXQvNCwIi8+DQoJCTx1aXRleHQgbmFtZT0iVEFCX1RIVU1CIiB2YWx1ZT0i0JHQtdCz0YPQvdC+0LoiLz4NCgkJPHVpdGV4dCBuYW1lPSJUQUJfTk9URVMiIHZhbHVlPSLQl9Cw0LzQtdGC0LrQuCIvPg0KCQk8dWl0ZXh0IG5hbWU9IlRBQl9TRUFSQ0giIHZhbHVlPSLQn9C+0LjRgdC6Ii8+DQoJCTx1aXRleHQgbmFtZT0iU0xJREVfSEVBRElORyIgdmFsdWU9ItCX0LDQs9C+0LvQvtCy0L7QuiDRgdC70LDQudC00LAiLz4NCgkJPHVpdGV4dCBuYW1lPSJEVVJBVElPTl9IRUFESU5HIiB2YWx1ZT0i0JTQu9C40YIt0YHRgtGMIi8+DQoJCTx1aXRleHQgbmFtZT0iU0VBUkNIX0hFQURJTkciIHZhbHVlPSLQn9C+0LjRgdC6INGC0LXQutGB0YLQsDoiLz4NCgkJPHVpdGV4dCBuYW1lPSJUSFVNQl9IRUFESU5HIiB2YWx1ZT0i0KHQu9Cw0LnQtCIvPg0KCQk8dWl0ZXh0IG5hbWU9IlRIVU1CX0lORk8iIHZhbHVlPSLQndCw0LfQstCw0L3QuNC1L9C00LvQuNGCLdC90L7RgdGC0YwiLz4NCgkJPHVpdGV4dCBuYW1lPSJBVFRBQ0hOQU1FX0hFQURJTkciIHZhbHVlPSLQmNC80Y8g0YTQsNC50LvQsCIvPg0KCQk8dWl0ZXh0IG5hbWU9IkFUVEFDSFNJWkVfSEVBRElORyIgdmFsdWU9ItCg0LDQt9C80LXRgCIvPg0KCQk8dWl0ZXh0IG5hbWU9IlNMSURFX05PVEVTIiB2YWx1ZT0i0JfQsNC80LXRgtC60Lgg0Log0YHQu9Cw0LnQtNGDIi8+DQoJCTwhLS1xdWl6IHBvZCBhbmQgbWVzc2FnZSBib3ggdGV4dHMtLT4NCgkJPHVpdGV4dCBuYW1lPSJRVUlaUE9EX1FVSVpfQVRURU1QVCIgdmFsdWU9ItCf0L7Qv9GL0YLQutCwINC/0YDQvtC50YLQuCDQvtC/0YDQvtGBOiIvPg0KCQk8dWl0ZXh0IG5hbWU9IlFVSVpQT0RfUVVJWl9BVFRFTVBUX1ZBTFVFIiB2YWx1ZT0iJW4g0LjQtyAldCIvPg0KCQk8dWl0ZXh0IG5hbWU9IlFVSVpQT0RfUVVJWl9TQ09SRSIgdmFsdWU9ItCd0LDQsdGA0LDQvdC+INCx0LDQu9C70L7QsjoiLz4NCgkJPHVpdGV4dCBuYW1lPSJRVUlaUE9EX1FVSVpfUEFTU1NDT1JFIiB2YWx1ZT0i0J/RgNC+0YXQvtC00L3QvtC5INGA0LXQt9GD0LvRjNGC0LDRgjoiLz4NCgkJPHVpdGV4dCBuYW1lPSJRVUlaUE9EX1FVSVpfTUFYU0NPUkUiIHZhbHVlPSLQnNCw0LrRgdC40LzQsNC70YzQvdGL0Lkg0YDQtdC30YPQu9GM0YLQsNGCOiIvPg0KCQk8dWl0ZXh0IG5hbWU9IlFVSVpQT0RfUVVFU0FUTVBUX1NUUiIgdmFsdWU9ItCf0L7Qv9GL0YLQutCwOiAlbiDQuNC3ICV0Ii8+DQoJCTx1aXRleHQgbmFtZT0iUVVJWlBPRF9RVUVTVFlQRV9TVFIiIHZhbHVlPSLQotC40L86ICVzIi8+DQoJCTx1aXRleHQgbmFtZT0iUVVJWlBPRF9RVUVTVFlQRV9HUkQiIHZhbHVlPSLQoSDQvtGG0LXQvdC60L7QuSIvPg0KCQk8dWl0ZXh0IG5hbWU9IlFVSVpQT0RfUVVFU1RZUEVfU1ZZIiB2YWx1ZT0i0J7QsdC30L7RgCIvPg0KCQk8dWl0ZXh0IG5hbWU9IlFVSVpQT0RfUVVJWkFUTVBUX0lORiIgdmFsdWU9ItCR0L7Qu9GM0YjQvtC1INGH0LjRgdC70L4iLz4NCgkJPHVpdGV4dCBuYW1lPSJRVUlaUE9EX1FVRVNBVE1QVF9JTkYiIHZhbHVlPSLQkdC+0LvRjNGI0L7QtSDRh9C40YHQu9C+Ii8+DQoJCTx1aXRleHQgbmFtZT0iV0FSTklOR01TR19ZRVNTVFJJTkciIHZhbHVlPSLQlNCwIi8+DQoJCTx1aXRleHQgbmFtZT0iV0FSTklOR01TR19OT1NUUklORyIgdmFsdWU9ItCd0LXRgiIvPg0KCQk8dWl0ZXh0IG5hbWU9IldBUk5JTkdNU0dfVElUTEVTVFJJTkciIHZhbHVlPSLQn9GA0LXQtNGD0L/RgNC10LbQtNC10L3QuNC1INC+INC90LDQstC40LPQsNGG0LjQuCDQsiDQvtC/0YDQvtGB0LUiLz4NCgkJPHVpdGV4dCBuYW1lPSJXQVJOSU5HTVNHX01TR1NUUklORyIgdmFsdWU9ItCSINC+0L/RgNC+0YHQtSDQvtGB0YLQsNC70LjRgdGMINC90LXQvtGC0LLQtdGH0LXQvdC90YvQtSDQstC+0L/RgNC+0YHRiy7QndCw0LbQsNGC0LjQtSDQutC90L7Qv9C60LggJnF1b3Q70JTQsCZxdW90OyDQv9GA0LjQstC10LTQtdGCINC6INC30LDQutGA0YvRgtC40Y4g0L7Qv9GA0L7RgdCwLiDQndCw0LbQsNGC0LjQtSDQutC90L7Qv9C60LggJnF1b3Q70J3QtdGCJnF1b3Q7INC/0YDQvtC00L7Qu9C20LjRgiDQvtC/0YDQvtGBLiIvPg0KCQk8dWl0ZXh0IG5hbWU9IklORk9STUFUSU9OX0gyNjRfRkxBU0hQTEFZRVIiIHZhbHVlPSLQotC10LrRg9GJ0LDRjyDQstC10YDRgdC40Y8g0L/RgNC+0LjQs9GA0YvQstCw0YLQtdC70Y8gRmxhc2ggUGxheWVyLCDRg9GB0YLQsNC90L7QstC70LXQvdC90LDRjyDQvdCwINGN0YLQvtC8INC60L7QvNC/0YzRjtGC0LXRgNC1LCDQvdC1INC/0L7QtNC00LXRgNC20LjQstCw0LXRgiDRjdGC0L4g0LLQuNC00LXQvi4g0KnQtdC70LrQvdC40YLQtSDQsiDQvtCx0LvQsNGB0YLQuCDQstC40LTQtdC+LCDRh9GC0L7QsdGLINC30LDQs9GA0YPQt9C40YLRjCDQv9C+0YHQu9C10LTQvdGO0Y4g0LLQtdGA0YHQuNGOINC/0YDQvtC40LPRgNGL0LLQsNGC0LXQu9GP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0J/QvtC60LDQt9GL0LLQsNGC0Ywg0LLRgNC10LfQutGDINGD0YfQsNGB0YLQvdC40LrQsNC8Ii8+DQoJCTx1aXRleHQgbmFtZT0iTVVURSIgdmFsdWU9ItCe0YLQutC70Y7Rh9C40YLRjCDQt9Cy0YPQuiIvPg0KCQk8dWl0ZXh0IG5hbWU9IkRPQ1dSQVBfVElUTEUiIHZhbHVlPSLQktC70L7QttC10L3QuNC1INCyINGE0LDQudC7IEFkb2JlIFByZXNlbnRlciIvPg0KCQk8dWl0ZXh0IG5hbWU9IkRPQ1dSQVBfTVNHIiB2YWx1ZT0i0KHQvtGF0YDQsNC90LjRgtGMINCyINC/0LDQv9C60YMgJnF1b3Q70JzQvtC5INC60L7QvNC/0YzRjtGC0LXRgCZxdW90OyIvPg0KCQk8dWl0ZXh0IG5hbWU9IkRPQ1dSQVBfUFJPTVBUIiB2YWx1ZT0i0KnQtdC70LrQvdGD0YLRjCDQtNC70Y8g0LfQsNCz0YDRg9C30LrQuCIvPg0KCTwvbGFuZ3VhZ2U+DQo8L2NvbmZpZ3VyYXRpb24+DQo="/>
  <p:tag name="MMPROD_DATA" val="&lt;object type=&quot;10002&quot; unique_id=&quot;901&quot;&gt;&lt;property id=&quot;10007&quot; value=&quot;Next&quot;/&gt;&lt;property id=&quot;10008&quot; value=&quot;Back&quot;/&gt;&lt;property id=&quot;10009&quot; value=&quot;Submit&quot;/&gt;&lt;property id=&quot;10012&quot; value=&quot;0&quot;/&gt;&lt;property id=&quot;10022&quot; value=&quot;Try again&quot;/&gt;&lt;property id=&quot;10068&quot; value=&quot;Correct - Click anywhere to continue&quot;/&gt;&lt;property id=&quot;10069&quot; value=&quot;Incorrect - Click anywhere to continue&quot;/&gt;&lt;property id=&quot;10124&quot; value=&quot;Click to continue&quot;/&gt;&lt;property id=&quot;10125&quot; value=&quot;Click to submit answer&quot;/&gt;&lt;property id=&quot;10126&quot; value=&quot;Click to go back&quot;/&gt;&lt;property id=&quot;10127&quot; value=&quot;Clear&quot;/&gt;&lt;property id=&quot;10128&quot; value=&quot;Click to clear&quot;/&gt;&lt;property id=&quot;10133&quot; value=&quot;6&quot;/&gt;&lt;property id=&quot;10134&quot; value=&quot;0&quot;/&gt;&lt;property id=&quot;10135&quot; value=&quot;,&quot;/&gt;&lt;property id=&quot;10136&quot; value=&quot;2&quot;/&gt;&lt;property id=&quot;10156&quot; value=&quot;1&quot;/&gt;&lt;property id=&quot;10157&quot; value=&quot;1&quot;/&gt;&lt;property id=&quot;10158&quot; value=&quot;1&quot;/&gt;&lt;property id=&quot;10177&quot; value=&quot;1&quot;/&gt;&lt;property id=&quot;10183&quot; value=&quot;You must answer the question before continuing&quot;/&gt;&lt;property id=&quot;10185&quot; value=&quot;1&quot;/&gt;&lt;property id=&quot;10188&quot; value=&quot;The time to answer this question has expired.&quot;/&gt;&lt;property id=&quot;10189&quot; value=&quot;1&quot;/&gt;&lt;property id=&quot;10194&quot; value=&quot;0&quot;/&gt;&lt;property id=&quot;10195&quot; value=&quot;1&quot;/&gt;&lt;property id=&quot;10196&quot; value=&quot;0&quot;/&gt;&lt;property id=&quot;10198&quot; value=&quot;100&quot;/&gt;&lt;property id=&quot;10200&quot; value=&quot;1&quot;/&gt;&lt;property id=&quot;10212&quot; value=&quot;1&quot;/&gt;&lt;property id=&quot;10213&quot; value=&quot;1&quot;/&gt;&lt;property id=&quot;10214&quot; value=&quot;0&quot;/&gt;&lt;property id=&quot;10215&quot; value=&quot;0&quot;/&gt;&lt;property id=&quot;10216&quot; value=&quot;0&quot;/&gt;&lt;property id=&quot;10217&quot; value=&quot;1&quot;/&gt;&lt;property id=&quot;10218&quot; value=&quot;0&quot;/&gt;&lt;property id=&quot;10219&quot; value=&quot;0&quot;/&gt;&lt;property id=&quot;10220&quot; value=&quot;&amp;lt;Format Name=&amp;quot;Presentation Default&amp;quot;&amp;gt;&amp;lt;Question FontName=&amp;quot;Calibri Light&amp;quot; IsBold=&amp;quot;0&amp;quot; IsItalic=&amp;quot;0&amp;quot; IsUnderline=&amp;quot;0&amp;quot; FontSize=&amp;quot;44&amp;quot; UseDefFont=&amp;quot;0&amp;quot;/&amp;gt;&amp;lt;Answer FontName=&amp;quot;Calibri&amp;quot; IsBold=&amp;quot;0&amp;quot; IsItalic=&amp;quot;0&amp;quot; IsUnderline=&amp;quot;0&amp;quot; FontSize=&amp;quot;24&amp;quot;/&amp;gt;&amp;lt;Button FontName=&amp;quot;Calibri Light&amp;quot; IsBold=&amp;quot;0&amp;quot; IsItalic=&amp;quot;0&amp;quot; IsUnderline=&amp;quot;0&amp;quot; FontSize=&amp;quot;14&amp;quot;/&amp;gt;&amp;lt;Message FontName=&amp;quot;Calibri Light&amp;quot; IsBold=&amp;quot;0&amp;quot; IsItalic=&amp;quot;0&amp;quot; IsUnderline=&amp;quot;0&amp;quot; FontSize=&amp;quot;18&amp;quot;/&amp;gt;&amp;lt;ButtonPlacement Orientation=&amp;quot;Horizontal&amp;quot; Position=&amp;quot;0&amp;quot;/&amp;gt;&amp;lt;/Format&amp;gt;&quot;/&gt;&lt;property id=&quot;10221&quot; value=&quot;&amp;lt;Format Name=&amp;quot;Presentation Default&amp;quot;&amp;gt;&amp;lt;Question FontName=&amp;quot;Calibri Light&amp;quot; IsBold=&amp;quot;0&amp;quot; IsItalic=&amp;quot;0&amp;quot; IsUnderline=&amp;quot;0&amp;quot; FontSize=&amp;quot;44&amp;quot;/&amp;gt;&amp;lt;Answer FontName=&amp;quot;Calibri&amp;quot; IsBold=&amp;quot;0&amp;quot; IsItalic=&amp;quot;0&amp;quot; IsUnderline=&amp;quot;0&amp;quot; FontSize=&amp;quot;12&amp;quot;/&amp;gt;&amp;lt;Button FontName=&amp;quot;Calibri Light&amp;quot; IsBold=&amp;quot;0&amp;quot; IsItalic=&amp;quot;0&amp;quot; IsUnderline=&amp;quot;0&amp;quot; FontSize=&amp;quot;14&amp;quot;/&amp;gt;&amp;lt;Message FontName=&amp;quot;Calibri Light&amp;quot; IsBold=&amp;quot;0&amp;quot; IsItalic=&amp;quot;0&amp;quot; IsUnderline=&amp;quot;0&amp;quot; FontSize=&amp;quot;18&amp;quot;/&amp;gt;&amp;lt;ButtonPlacement Orientation=&amp;quot;Horizontal&amp;quot; Position=&amp;quot;0&amp;quot;/&amp;gt;&amp;lt;/Format&amp;gt; &quot;/&gt;&lt;property id=&quot;10227&quot; value=&quot;1&quot;/&gt;&lt;property id=&quot;10229&quot; value=&quot;0&quot;/&gt;&lt;property id=&quot;10235&quot; value=&quot;0&quot;/&gt;&lt;property id=&quot;10236&quot; value=&quot;0&quot;/&gt;&lt;property id=&quot;10237&quot; value=&quot;0&quot;/&gt;&lt;property id=&quot;10238&quot; value=&quot;-1&quot;/&gt;&lt;property id=&quot;10239&quot; value=&quot;-1&quot;/&gt;&lt;property id=&quot;10240&quot; value=&quot;-1&quot;/&gt;&lt;property id=&quot;10241&quot; value=&quot;-1&quot;/&gt;&lt;property id=&quot;10242&quot; value=&quot;-1&quot;/&gt;&lt;property id=&quot;10243&quot; value=&quot;-1&quot;/&gt;&lt;property id=&quot;10244&quot; value=&quot;1&quot;/&gt;&lt;property id=&quot;10245&quot; value=&quot;0&quot;/&gt;&lt;object type=&quot;10054&quot; unique_id=&quot;10002&quot;&gt;&lt;property id=&quot;10139&quot; value=&quot;1.0&quot;/&gt;&lt;property id=&quot;10141&quot; value=&quot;80&quot;/&gt;&lt;property id=&quot;10143&quot; value=&quot;0&quot;/&gt;&lt;property id=&quot;10144&quot; value=&quot;0&quot;/&gt;&lt;property id=&quot;10145&quot; value=&quot;0&quot;/&gt;&lt;property id=&quot;10146&quot; value=&quot;1&quot;/&gt;&lt;property id=&quot;10147&quot; value=&quot;0&quot;/&gt;&lt;property id=&quot;10148&quot; value=&quot;0&quot;/&gt;&lt;property id=&quot;10149&quot; value=&quot;0&quot;/&gt;&lt;property id=&quot;10150&quot; value=&quot;0&quot;/&gt;&lt;/object&gt;&lt;object type=&quot;10042&quot; unique_id=&quot;903&quot;&gt;&lt;object type=&quot;10003&quot; unique_id=&quot;10071&quot;&gt;&lt;property id=&quot;10002&quot; value=&quot;Practice Quiz&quot;/&gt;&lt;property id=&quot;10003&quot; value=&quot;0&quot;/&gt;&lt;property id=&quot;10004&quot; value=&quot;1&quot;/&gt;&lt;property id=&quot;10005&quot; value=&quot;0&quot;/&gt;&lt;property id=&quot;10006&quot; value=&quot;0&quot;/&gt;&lt;property id=&quot;10010&quot; value=&quot;1&quot;/&gt;&lt;property id=&quot;10014&quot; value=&quot;1&quot;/&gt;&lt;property id=&quot;10015&quot; value=&quot;1&quot;/&gt;&lt;property id=&quot;10016&quot; value=&quot;0&quot;/&gt;&lt;property id=&quot;10017&quot; value=&quot;1&quot;/&gt;&lt;property id=&quot;10018&quot; value=&quot;0&quot;/&gt;&lt;property id=&quot;10029&quot; value=&quot;2&quot;/&gt;&lt;property id=&quot;10072&quot; value=&quot;Quiz10071&quot;/&gt;&lt;property id=&quot;10123&quot; value=&quot;1&quot;/&gt;&lt;property id=&quot;10129&quot; value=&quot;1&quot;/&gt;&lt;property id=&quot;10130&quot; value=&quot;0&quot;/&gt;&lt;property id=&quot;10160&quot; value=&quot;1&quot;/&gt;&lt;property id=&quot;10161&quot; value=&quot;1&quot;/&gt;&lt;property id=&quot;10162&quot; value=&quot;1&quot;/&gt;&lt;property id=&quot;10163&quot; value=&quot;0&quot;/&gt;&lt;property id=&quot;10164&quot; value=&quot;0&quot;/&gt;&lt;property id=&quot;10165&quot; value=&quot;Passed&quot;/&gt;&lt;property id=&quot;10166&quot; value=&quot;Failed&quot;/&gt;&lt;property id=&quot;10167&quot; value=&quot;FFFFFFFF&quot;/&gt;&lt;property id=&quot;10169&quot; value=&quot;Question %d of %d&quot;/&gt;&lt;property id=&quot;10170&quot; value=&quot;Send E-mail&quot;/&gt;&lt;property id=&quot;10171&quot; value=&quot;You answered this correctly!&quot;/&gt;&lt;property id=&quot;10172&quot; value=&quot;You did not answer this question completely&quot;/&gt;&lt;property id=&quot;10173&quot; value=&quot;Your answer:&quot;/&gt;&lt;property id=&quot;10174&quot; value=&quot;The correct answer is:&quot;/&gt;&lt;property id=&quot;10208&quot; value=&quot;0&quot;/&gt;&lt;property id=&quot;10222&quot; value=&quot;0&quot;/&gt;&lt;property id=&quot;10223&quot; value=&quot;1&quot;/&gt;&lt;property id=&quot;10224&quot; value=&quot;1&quot;/&gt;&lt;property id=&quot;10225&quot; value=&quot;Instruction Slide Title&quot;/&gt;&lt;property id=&quot;10226&quot; value=&quot;Write instructions for quiz takers here...&quot;/&gt;&lt;property id=&quot;10228&quot; value=&quot;0&quot;/&gt;&lt;object type=&quot;10062&quot; unique_id=&quot;10073&quot;&gt;&lt;object type=&quot;10050&quot; unique_id=&quot;10074&quot;&gt;&lt;property id=&quot;10020&quot; value=&quot;2&quot;/&gt;&lt;property id=&quot;10101&quot; value=&quot;[jumptoframe],Value=256,&quot;/&gt;&lt;property id=&quot;10102&quot; value=&quot;1&quot;/&gt;&lt;property id=&quot;10191&quot; value=&quot;-1&quot;/&gt;&lt;/object&gt;&lt;object type=&quot;10051&quot; unique_id=&quot;10075&quot;&gt;&lt;property id=&quot;10020&quot; value=&quot;2&quot;/&gt;&lt;property id=&quot;10102&quot; value=&quot;1&quot;/&gt;&lt;property id=&quot;10191&quot; value=&quot;-1&quot;/&gt;&lt;/object&gt;&lt;/object&gt;&lt;object type=&quot;10061&quot; unique_id=&quot;20000&quot;/&gt;&lt;/object&gt;&lt;object type=&quot;10003&quot; unique_id=&quot;10106&quot;&gt;&lt;property id=&quot;10002&quot; value=&quot;Final Quiz&quot;/&gt;&lt;property id=&quot;10003&quot; value=&quot;0&quot;/&gt;&lt;property id=&quot;10004&quot; value=&quot;2&quot;/&gt;&lt;property id=&quot;10005&quot; value=&quot;0&quot;/&gt;&lt;property id=&quot;10006&quot; value=&quot;0&quot;/&gt;&lt;property id=&quot;10010&quot; value=&quot;1&quot;/&gt;&lt;property id=&quot;10014&quot; value=&quot;-1&quot;/&gt;&lt;property id=&quot;10015&quot; value=&quot;1&quot;/&gt;&lt;property id=&quot;10016&quot; value=&quot;1&quot;/&gt;&lt;property id=&quot;10017&quot; value=&quot;1&quot;/&gt;&lt;property id=&quot;10018&quot; value=&quot;1&quot;/&gt;&lt;property id=&quot;10029&quot; value=&quot;2&quot;/&gt;&lt;property id=&quot;10072&quot; value=&quot;Quiz10106&quot;/&gt;&lt;property id=&quot;10123&quot; value=&quot;1&quot;/&gt;&lt;property id=&quot;10129&quot; value=&quot;0&quot;/&gt;&lt;property id=&quot;10130&quot; value=&quot;75&quot;/&gt;&lt;property id=&quot;10160&quot; value=&quot;1&quot;/&gt;&lt;property id=&quot;10161&quot; value=&quot;1&quot;/&gt;&lt;property id=&quot;10162&quot; value=&quot;1&quot;/&gt;&lt;property id=&quot;10163&quot; value=&quot;0&quot;/&gt;&lt;property id=&quot;10164&quot; value=&quot;0&quot;/&gt;&lt;property id=&quot;10165&quot; value=&quot;Passed&quot;/&gt;&lt;property id=&quot;10166&quot; value=&quot;Failed&quot;/&gt;&lt;property id=&quot;10167&quot; value=&quot;FFFFFFFF&quot;/&gt;&lt;property id=&quot;10169&quot; value=&quot;Question %d of %d&quot;/&gt;&lt;property id=&quot;10170&quot; value=&quot;Send E-mail&quot;/&gt;&lt;property id=&quot;10171&quot; value=&quot;You answered this correctly!&quot;/&gt;&lt;property id=&quot;10172&quot; value=&quot;You did not answer this question completely&quot;/&gt;&lt;property id=&quot;10173&quot; value=&quot;Your answer:&quot;/&gt;&lt;property id=&quot;10174&quot; value=&quot;The correct answer is:&quot;/&gt;&lt;property id=&quot;10208&quot; value=&quot;0&quot;/&gt;&lt;property id=&quot;10222&quot; value=&quot;0&quot;/&gt;&lt;property id=&quot;10223&quot; value=&quot;1&quot;/&gt;&lt;property id=&quot;10224&quot; value=&quot;1&quot;/&gt;&lt;property id=&quot;10225&quot; value=&quot;Instruction Slide Title&quot;/&gt;&lt;property id=&quot;10226&quot; value=&quot;Write instructions for quiz takers here...&quot;/&gt;&lt;property id=&quot;10228&quot; value=&quot;100&quot;/&gt;&lt;object type=&quot;10062&quot; unique_id=&quot;10108&quot;&gt;&lt;object type=&quot;10050&quot; unique_id=&quot;10109&quot;&gt;&lt;property id=&quot;10020&quot; value=&quot;2&quot;/&gt;&lt;property id=&quot;10102&quot; value=&quot;1&quot;/&gt;&lt;property id=&quot;10191&quot; value=&quot;-1&quot;/&gt;&lt;/object&gt;&lt;object type=&quot;10051&quot; unique_id=&quot;10110&quot;&gt;&lt;property id=&quot;10020&quot; value=&quot;2&quot;/&gt;&lt;property id=&quot;10021&quot; value=&quot;274&quot;/&gt;&lt;property id=&quot;10101&quot; value=&quot;[jumptoframe],Value=274,&quot;/&gt;&lt;property id=&quot;10102&quot; value=&quot;1&quot;/&gt;&lt;property id=&quot;10191&quot; value=&quot;-1&quot;/&gt;&lt;/object&gt;&lt;/object&gt;&lt;object type=&quot;10061&quot; unique_id=&quot;20000&quot;/&gt;&lt;/object&gt;&lt;/object&gt;&lt;/object&gt;"/>
  <p:tag name="MMPROD_NEXTUNIQUEID" val="10265"/>
  <p:tag name="MMPROD_UIDATA" val="&lt;database version=&quot;9.0&quot;&gt;&lt;object type=&quot;1&quot; unique_id=&quot;10001&quot;&gt;&lt;property id=&quot;20141&quot; value=&quot;Quiz_01&quot;/&gt;&lt;property id=&quot;20600&quot; value=&quot;0&quot;/&gt;&lt;object type=&quot;2&quot; unique_id=&quot;10174&quot;&gt;&lt;object type=&quot;3&quot; unique_id=&quot;10175&quot;&gt;&lt;property id=&quot;20148&quot; value=&quot;5&quot;/&gt;&lt;property id=&quot;20300&quot; value=&quot;Slide 1 - &amp;quot; The Arc HealthMeet® Training&amp;quot;&quot;/&gt;&lt;property id=&quot;20303&quot; value=&quot;-1&quot;/&gt;&lt;property id=&quot;20307&quot; value=&quot;256&quot;/&gt;&lt;property id=&quot;20309&quot; value=&quot;-1&quot;/&gt;&lt;/object&gt;&lt;object type=&quot;3&quot; unique_id=&quot;12931&quot;&gt;&lt;property id=&quot;20148&quot; value=&quot;5&quot;/&gt;&lt;property id=&quot;20300&quot; value=&quot;Slide 3 - &amp;quot;The Arc HealthMeet® Training&amp;quot;&quot;/&gt;&lt;property id=&quot;20303&quot; value=&quot;-1&quot;/&gt;&lt;property id=&quot;20307&quot; value=&quot;260&quot;/&gt;&lt;property id=&quot;20309&quot; value=&quot;-1&quot;/&gt;&lt;/object&gt;&lt;object type=&quot;3&quot; unique_id=&quot;14331&quot;&gt;&lt;property id=&quot;20148&quot; value=&quot;5&quot;/&gt;&lt;property id=&quot;20300&quot; value=&quot;Slide 7 - &amp;quot;The Arc HealthMeet® Training&amp;quot;&quot;/&gt;&lt;property id=&quot;20303&quot; value=&quot;-1&quot;/&gt;&lt;property id=&quot;20307&quot; value=&quot;284&quot;/&gt;&lt;property id=&quot;20309&quot; value=&quot;-1&quot;/&gt;&lt;/object&gt;&lt;object type=&quot;3&quot; unique_id=&quot;14334&quot;&gt;&lt;property id=&quot;20148&quot; value=&quot;5&quot;/&gt;&lt;property id=&quot;20300&quot; value=&quot;Slide 2 - &amp;quot;The Arc HealthMeet® Training&amp;quot;&quot;/&gt;&lt;property id=&quot;20303&quot; value=&quot;-1&quot;/&gt;&lt;property id=&quot;20307&quot; value=&quot;287&quot;/&gt;&lt;property id=&quot;20309&quot; value=&quot;-1&quot;/&gt;&lt;/object&gt;&lt;object type=&quot;3&quot; unique_id=&quot;14551&quot;&gt;&lt;property id=&quot;20148&quot; value=&quot;5&quot;/&gt;&lt;property id=&quot;20300&quot; value=&quot;Slide 5 - &amp;quot;The Arc HealthMeet® Training&amp;quot;&quot;/&gt;&lt;property id=&quot;20303&quot; value=&quot;-1&quot;/&gt;&lt;property id=&quot;20307&quot; value=&quot;290&quot;/&gt;&lt;/object&gt;&lt;object type=&quot;3&quot; unique_id=&quot;14552&quot;&gt;&lt;property id=&quot;20148&quot; value=&quot;5&quot;/&gt;&lt;property id=&quot;20300&quot; value=&quot;Slide 6 - &amp;quot;The Arc HealthMeet® Training&amp;quot;&quot;/&gt;&lt;property id=&quot;20303&quot; value=&quot;-1&quot;/&gt;&lt;property id=&quot;20307&quot; value=&quot;292&quot;/&gt;&lt;/object&gt;&lt;object type=&quot;3&quot; unique_id=&quot;15580&quot;&gt;&lt;property id=&quot;20148&quot; value=&quot;5&quot;/&gt;&lt;property id=&quot;20300&quot; value=&quot;Slide 9 - &amp;quot;The Arc HealthMeet® Training&amp;quot;&quot;/&gt;&lt;property id=&quot;20303&quot; value=&quot;-1&quot;/&gt;&lt;property id=&quot;20307&quot; value=&quot;302&quot;/&gt;&lt;/object&gt;&lt;object type=&quot;3&quot; unique_id=&quot;15581&quot;&gt;&lt;property id=&quot;20148&quot; value=&quot;5&quot;/&gt;&lt;property id=&quot;20300&quot; value=&quot;Slide 11 - &amp;quot;The Arc HealthMeet® Training&amp;quot;&quot;/&gt;&lt;property id=&quot;20303&quot; value=&quot;-1&quot;/&gt;&lt;property id=&quot;20307&quot; value=&quot;303&quot;/&gt;&lt;/object&gt;&lt;object type=&quot;3&quot; unique_id=&quot;15976&quot;&gt;&lt;property id=&quot;20148&quot; value=&quot;5&quot;/&gt;&lt;property id=&quot;20300&quot; value=&quot;Slide 4&quot;/&gt;&lt;property id=&quot;20303&quot; value=&quot;-1&quot;/&gt;&lt;property id=&quot;20307&quot; value=&quot;307&quot;/&gt;&lt;/object&gt;&lt;object type=&quot;3&quot; unique_id=&quot;22686&quot;&gt;&lt;property id=&quot;20148&quot; value=&quot;5&quot;/&gt;&lt;property id=&quot;20300&quot; value=&quot;Slide 10 - &amp;quot;The Arc HealthMeet® Training&amp;quot;&quot;/&gt;&lt;property id=&quot;20307&quot; value=&quot;308&quot;/&gt;&lt;/object&gt;&lt;object type=&quot;3&quot; unique_id=&quot;22690&quot;&gt;&lt;property id=&quot;20148&quot; value=&quot;5&quot;/&gt;&lt;property id=&quot;20300&quot; value=&quot;Slide 15 - &amp;quot;The Arc HealthMeet® Training&amp;quot;&quot;/&gt;&lt;property id=&quot;20307&quot; value=&quot;312&quot;/&gt;&lt;/object&gt;&lt;object type=&quot;3&quot; unique_id=&quot;22842&quot;&gt;&lt;property id=&quot;20148&quot; value=&quot;5&quot;/&gt;&lt;property id=&quot;20300&quot; value=&quot;Slide 8 - &amp;quot;The Arc HealthMeet® Training&amp;quot;&quot;/&gt;&lt;property id=&quot;20307&quot; value=&quot;315&quot;/&gt;&lt;/object&gt;&lt;object type=&quot;3&quot; unique_id=&quot;24095&quot;&gt;&lt;property id=&quot;20148&quot; value=&quot;5&quot;/&gt;&lt;property id=&quot;20300&quot; value=&quot;Slide 13 - &amp;quot;The Arc HealthMeet® Training&amp;quot;&quot;/&gt;&lt;property id=&quot;20307&quot; value=&quot;328&quot;/&gt;&lt;/object&gt;&lt;object type=&quot;3&quot; unique_id=&quot;25100&quot;&gt;&lt;property id=&quot;20148&quot; value=&quot;5&quot;/&gt;&lt;property id=&quot;20300&quot; value=&quot;Slide 12 - &amp;quot;The Arc HealthMeet® Training&amp;quot;&quot;/&gt;&lt;property id=&quot;20307&quot; value=&quot;330&quot;/&gt;&lt;/object&gt;&lt;object type=&quot;3&quot; unique_id=&quot;25663&quot;&gt;&lt;property id=&quot;20148&quot; value=&quot;5&quot;/&gt;&lt;property id=&quot;20300&quot; value=&quot;Slide 14 - &amp;quot;The Arc HealthMeet® Training&amp;quot;&quot;/&gt;&lt;property id=&quot;20307&quot; value=&quot;332&quot;/&gt;&lt;/object&gt;&lt;object type=&quot;3&quot; unique_id=&quot;39958&quot;&gt;&lt;property id=&quot;20148&quot; value=&quot;5&quot;/&gt;&lt;property id=&quot;20300&quot; value=&quot;Slide 16 - &amp;quot;The Arc HealthMeet® Training&amp;quot;&quot;/&gt;&lt;property id=&quot;20307&quot; value=&quot;336&quot;/&gt;&lt;/object&gt;&lt;object type=&quot;3&quot; unique_id=&quot;39959&quot;&gt;&lt;property id=&quot;20148&quot; value=&quot;5&quot;/&gt;&lt;property id=&quot;20300&quot; value=&quot;Slide 17 - &amp;quot;The Arc HealthMeet® Training&amp;quot;&quot;/&gt;&lt;property id=&quot;20307&quot; value=&quot;337&quot;/&gt;&lt;/object&gt;&lt;object type=&quot;3&quot; unique_id=&quot;39961&quot;&gt;&lt;property id=&quot;20148&quot; value=&quot;5&quot;/&gt;&lt;property id=&quot;20300&quot; value=&quot;Slide 18 - &amp;quot;The Arc HealthMeet® Training&amp;quot;&quot;/&gt;&lt;property id=&quot;20307&quot; value=&quot;340&quot;/&gt;&lt;/object&gt;&lt;object type=&quot;3&quot; unique_id=&quot;39962&quot;&gt;&lt;property id=&quot;20148&quot; value=&quot;5&quot;/&gt;&lt;property id=&quot;20300&quot; value=&quot;Slide 19 - &amp;quot;The Arc HealthMeet® Training&amp;quot;&quot;/&gt;&lt;property id=&quot;20307&quot; value=&quot;341&quot;/&gt;&lt;/object&gt;&lt;object type=&quot;3&quot; unique_id=&quot;39963&quot;&gt;&lt;property id=&quot;20148&quot; value=&quot;5&quot;/&gt;&lt;property id=&quot;20300&quot; value=&quot;Slide 20 - &amp;quot;The Arc HealthMeet® Training&amp;quot;&quot;/&gt;&lt;property id=&quot;20307&quot; value=&quot;344&quot;/&gt;&lt;/object&gt;&lt;object type=&quot;3&quot; unique_id=&quot;39964&quot;&gt;&lt;property id=&quot;20148&quot; value=&quot;5&quot;/&gt;&lt;property id=&quot;20300&quot; value=&quot;Slide 21 - &amp;quot;The Arc HealthMeet® Training&amp;quot;&quot;/&gt;&lt;property id=&quot;20307&quot; value=&quot;346&quot;/&gt;&lt;/object&gt;&lt;object type=&quot;3&quot; unique_id=&quot;39965&quot;&gt;&lt;property id=&quot;20148&quot; value=&quot;5&quot;/&gt;&lt;property id=&quot;20300&quot; value=&quot;Slide 22 - &amp;quot;The Arc HealthMeet® Training&amp;quot;&quot;/&gt;&lt;property id=&quot;20307&quot; value=&quot;348&quot;/&gt;&lt;/object&gt;&lt;object type=&quot;3&quot; unique_id=&quot;39966&quot;&gt;&lt;property id=&quot;20148&quot; value=&quot;5&quot;/&gt;&lt;property id=&quot;20300&quot; value=&quot;Slide 23 - &amp;quot;The Arc HealthMeet® Training&amp;quot;&quot;/&gt;&lt;property id=&quot;20307&quot; value=&quot;349&quot;/&gt;&lt;/object&gt;&lt;object type=&quot;3&quot; unique_id=&quot;39967&quot;&gt;&lt;property id=&quot;20148&quot; value=&quot;5&quot;/&gt;&lt;property id=&quot;20300&quot; value=&quot;Slide 24 - &amp;quot;The Arc HealthMeet® Training&amp;quot;&quot;/&gt;&lt;property id=&quot;20307&quot; value=&quot;352&quot;/&gt;&lt;/object&gt;&lt;object type=&quot;3&quot; unique_id=&quot;39968&quot;&gt;&lt;property id=&quot;20148&quot; value=&quot;5&quot;/&gt;&lt;property id=&quot;20300&quot; value=&quot;Slide 25 - &amp;quot;The Arc HealthMeet® Training&amp;quot;&quot;/&gt;&lt;property id=&quot;20307&quot; value=&quot;353&quot;/&gt;&lt;/object&gt;&lt;object type=&quot;3&quot; unique_id=&quot;39969&quot;&gt;&lt;property id=&quot;20148&quot; value=&quot;5&quot;/&gt;&lt;property id=&quot;20300&quot; value=&quot;Slide 26 - &amp;quot;The Arc HealthMeet® Training&amp;quot;&quot;/&gt;&lt;property id=&quot;20307&quot; value=&quot;355&quot;/&gt;&lt;/object&gt;&lt;object type=&quot;3&quot; unique_id=&quot;39970&quot;&gt;&lt;property id=&quot;20148&quot; value=&quot;5&quot;/&gt;&lt;property id=&quot;20300&quot; value=&quot;Slide 27 - &amp;quot;The Arc HealthMeet® Training&amp;quot;&quot;/&gt;&lt;property id=&quot;20307&quot; value=&quot;358&quot;/&gt;&lt;/object&gt;&lt;object type=&quot;3&quot; unique_id=&quot;39979&quot;&gt;&lt;property id=&quot;20148&quot; value=&quot;5&quot;/&gt;&lt;property id=&quot;20300&quot; value=&quot;Slide 28 - &amp;quot;The Arc HealthMeet® Training&amp;quot;&quot;/&gt;&lt;property id=&quot;20307&quot; value=&quot;372&quot;/&gt;&lt;/object&gt;&lt;object type=&quot;3&quot; unique_id=&quot;39980&quot;&gt;&lt;property id=&quot;20148&quot; value=&quot;5&quot;/&gt;&lt;property id=&quot;20300&quot; value=&quot;Slide 29 - &amp;quot;The Arc HealthMeet® Training&amp;quot;&quot;/&gt;&lt;property id=&quot;20307&quot; value=&quot;373&quot;/&gt;&lt;/object&gt;&lt;object type=&quot;3&quot; unique_id=&quot;39982&quot;&gt;&lt;property id=&quot;20148&quot; value=&quot;5&quot;/&gt;&lt;property id=&quot;20300&quot; value=&quot;Slide 30 - &amp;quot;The Arc HealthMeet® Training&amp;quot;&quot;/&gt;&lt;property id=&quot;20307&quot; value=&quot;376&quot;/&gt;&lt;/object&gt;&lt;object type=&quot;3&quot; unique_id=&quot;39984&quot;&gt;&lt;property id=&quot;20148&quot; value=&quot;5&quot;/&gt;&lt;property id=&quot;20300&quot; value=&quot;Slide 31 - &amp;quot;The Arc HealthMeet® Training&amp;quot;&quot;/&gt;&lt;property id=&quot;20307&quot; value=&quot;378&quot;/&gt;&lt;/object&gt;&lt;object type=&quot;3&quot; unique_id=&quot;39986&quot;&gt;&lt;property id=&quot;20148&quot; value=&quot;5&quot;/&gt;&lt;property id=&quot;20300&quot; value=&quot;Slide 32 - &amp;quot;The Arc HealthMeet® Training&amp;quot;&quot;/&gt;&lt;property id=&quot;20307&quot; value=&quot;383&quot;/&gt;&lt;/object&gt;&lt;object type=&quot;3&quot; unique_id=&quot;39987&quot;&gt;&lt;property id=&quot;20148&quot; value=&quot;5&quot;/&gt;&lt;property id=&quot;20300&quot; value=&quot;Slide 33 - &amp;quot;The Arc HealthMeet® Training&amp;quot;&quot;/&gt;&lt;property id=&quot;20307&quot; value=&quot;384&quot;/&gt;&lt;/object&gt;&lt;object type=&quot;3&quot; unique_id=&quot;39989&quot;&gt;&lt;property id=&quot;20148&quot; value=&quot;5&quot;/&gt;&lt;property id=&quot;20300&quot; value=&quot;Slide 34 - &amp;quot;The Arc HealthMeet® Training&amp;quot;&quot;/&gt;&lt;property id=&quot;20307&quot; value=&quot;386&quot;/&gt;&lt;/object&gt;&lt;object type=&quot;3&quot; unique_id=&quot;39990&quot;&gt;&lt;property id=&quot;20148&quot; value=&quot;5&quot;/&gt;&lt;property id=&quot;20300&quot; value=&quot;Slide 35 - &amp;quot;The Arc HealthMeet® Training&amp;quot;&quot;/&gt;&lt;property id=&quot;20307&quot; value=&quot;388&quot;/&gt;&lt;/object&gt;&lt;object type=&quot;3&quot; unique_id=&quot;39991&quot;&gt;&lt;property id=&quot;20148&quot; value=&quot;5&quot;/&gt;&lt;property id=&quot;20300&quot; value=&quot;Slide 36 - &amp;quot;The Arc HealthMeet® Training&amp;quot;&quot;/&gt;&lt;property id=&quot;20307&quot; value=&quot;389&quot;/&gt;&lt;/object&gt;&lt;object type=&quot;3&quot; unique_id=&quot;39997&quot;&gt;&lt;property id=&quot;20148&quot; value=&quot;5&quot;/&gt;&lt;property id=&quot;20300&quot; value=&quot;Slide 37 - &amp;quot;The Arc HealthMeet® Training&amp;quot;&quot;/&gt;&lt;property id=&quot;20307&quot; value=&quot;395&quot;/&gt;&lt;/object&gt;&lt;object type=&quot;3&quot; unique_id=&quot;39998&quot;&gt;&lt;property id=&quot;20148&quot; value=&quot;5&quot;/&gt;&lt;property id=&quot;20300&quot; value=&quot;Slide 38 - &amp;quot;The Arc HealthMeet® Training&amp;quot;&quot;/&gt;&lt;property id=&quot;20307&quot; value=&quot;397&quot;/&gt;&lt;/object&gt;&lt;object type=&quot;3&quot; unique_id=&quot;40005&quot;&gt;&lt;property id=&quot;20148&quot; value=&quot;5&quot;/&gt;&lt;property id=&quot;20300&quot; value=&quot;Slide 39 - &amp;quot;The Arc HealthMeet® Training&amp;quot;&quot;/&gt;&lt;property id=&quot;20307&quot; value=&quot;408&quot;/&gt;&lt;/object&gt;&lt;object type=&quot;3&quot; unique_id=&quot;40006&quot;&gt;&lt;property id=&quot;20148&quot; value=&quot;5&quot;/&gt;&lt;property id=&quot;20300&quot; value=&quot;Slide 40 - &amp;quot;The Arc HealthMeet® Training&amp;quot;&quot;/&gt;&lt;property id=&quot;20307&quot; value=&quot;409&quot;/&gt;&lt;/object&gt;&lt;object type=&quot;3&quot; unique_id=&quot;40007&quot;&gt;&lt;property id=&quot;20148&quot; value=&quot;5&quot;/&gt;&lt;property id=&quot;20300&quot; value=&quot;Slide 41 - &amp;quot;The Arc HealthMeet® Training&amp;quot;&quot;/&gt;&lt;property id=&quot;20307&quot; value=&quot;411&quot;/&gt;&lt;/object&gt;&lt;object type=&quot;3&quot; unique_id=&quot;40008&quot;&gt;&lt;property id=&quot;20148&quot; value=&quot;5&quot;/&gt;&lt;property id=&quot;20300&quot; value=&quot;Slide 42 - &amp;quot;The Arc HealthMeet® Training&amp;quot;&quot;/&gt;&lt;property id=&quot;20307&quot; value=&quot;412&quot;/&gt;&lt;/object&gt;&lt;object type=&quot;3&quot; unique_id=&quot;40009&quot;&gt;&lt;property id=&quot;20148&quot; value=&quot;5&quot;/&gt;&lt;property id=&quot;20300&quot; value=&quot;Slide 43 - &amp;quot;The Arc HealthMeet® Training&amp;quot;&quot;/&gt;&lt;property id=&quot;20307&quot; value=&quot;413&quot;/&gt;&lt;/object&gt;&lt;object type=&quot;3&quot; unique_id=&quot;40010&quot;&gt;&lt;property id=&quot;20148&quot; value=&quot;5&quot;/&gt;&lt;property id=&quot;20300&quot; value=&quot;Slide 44 - &amp;quot;The Arc HealthMeet® Training&amp;quot;&quot;/&gt;&lt;property id=&quot;20307&quot; value=&quot;414&quot;/&gt;&lt;/object&gt;&lt;object type=&quot;3&quot; unique_id=&quot;40011&quot;&gt;&lt;property id=&quot;20148&quot; value=&quot;5&quot;/&gt;&lt;property id=&quot;20300&quot; value=&quot;Slide 45 - &amp;quot;The Arc HealthMeet® Training&amp;quot;&quot;/&gt;&lt;property id=&quot;20307&quot; value=&quot;416&quot;/&gt;&lt;/object&gt;&lt;object type=&quot;3&quot; unique_id=&quot;40012&quot;&gt;&lt;property id=&quot;20148&quot; value=&quot;5&quot;/&gt;&lt;property id=&quot;20300&quot; value=&quot;Slide 46 - &amp;quot;The Arc HealthMeet® Training&amp;quot;&quot;/&gt;&lt;property id=&quot;20307&quot; value=&quot;417&quot;/&gt;&lt;/object&gt;&lt;object type=&quot;3&quot; unique_id=&quot;40013&quot;&gt;&lt;property id=&quot;20148&quot; value=&quot;5&quot;/&gt;&lt;property id=&quot;20300&quot; value=&quot;Slide 47 - &amp;quot;The Arc HealthMeet® Training&amp;quot;&quot;/&gt;&lt;property id=&quot;20307&quot; value=&quot;419&quot;/&gt;&lt;/object&gt;&lt;object type=&quot;3&quot; unique_id=&quot;40014&quot;&gt;&lt;property id=&quot;20148&quot; value=&quot;5&quot;/&gt;&lt;property id=&quot;20300&quot; value=&quot;Slide 48 - &amp;quot;The Arc HealthMeet® Training&amp;quot;&quot;/&gt;&lt;property id=&quot;20307&quot; value=&quot;418&quot;/&gt;&lt;/object&gt;&lt;object type=&quot;3&quot; unique_id=&quot;45342&quot;&gt;&lt;property id=&quot;20148&quot; value=&quot;5&quot;/&gt;&lt;property id=&quot;20300&quot; value=&quot;Slide 49 - &amp;quot;The Arc HealthMeet® Training&amp;quot;&quot;/&gt;&lt;property id=&quot;20307&quot; value=&quot;420&quot;/&gt;&lt;/object&gt;&lt;/object&gt;&lt;object type=&quot;8&quot; unique_id=&quot;10178&quot;&gt;&lt;/object&gt;&lt;object type=&quot;4&quot; unique_id=&quot;10223&quot;&gt;&lt;/object&gt;&lt;object type=&quot;10&quot; unique_id=&quot;10224&quot;&gt;&lt;object type=&quot;11&quot; unique_id=&quot;10225&quot;&gt;&lt;/objec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0&quot;/&gt;&lt;/TableIndex&gt;&lt;/ShapeTextInfo&gt;"/>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5&quot;/&gt;&lt;/TableIndex&gt;&lt;/ShapeTextInfo&gt;"/>
</p:tagLst>
</file>

<file path=ppt/tags/tag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Lst>
</file>

<file path=ppt/tags/tag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0&quot;/&gt;&lt;/TableIndex&gt;&lt;/ShapeTextInfo&gt;"/>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Lst>
</file>

<file path=ppt/tags/tag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0&quot;/&gt;&lt;/TableIndex&gt;&lt;/ShapeTextInfo&gt;"/>
</p:tagLst>
</file>

<file path=ppt/tags/tag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Lst>
</file>

<file path=ppt/tags/tag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quot;/&gt;&lt;/TableIndex&gt;&lt;/ShapeTextInfo&gt;"/>
</p:tagLst>
</file>

<file path=ppt/tags/tag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quot;/&gt;&lt;/TableIndex&gt;&lt;/ShapeTextInfo&gt;"/>
</p:tagLst>
</file>

<file path=ppt/tags/tag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quot;/&gt;&lt;/TableIndex&gt;&lt;/ShapeTextInfo&gt;"/>
</p:tagLst>
</file>

<file path=ppt/tags/tag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2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quot;/&gt;&lt;/TableIndex&gt;&lt;/ShapeTextInfo&gt;"/>
</p:tagLst>
</file>

<file path=ppt/tags/tag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quot;/&gt;&lt;/TableIndex&gt;&lt;/ShapeTextInfo&gt;"/>
</p:tagLst>
</file>

<file path=ppt/tags/tag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3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3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0&quot;/&gt;&lt;lineCharCount val=&quot;81&quot;/&gt;&lt;lineCharCount val=&quot;13&quot;/&gt;&lt;lineCharCount val=&quot;63&quot;/&gt;&lt;lineCharCount val=&quot;71&quot;/&gt;&lt;lineCharCount val=&quot;13&quot;/&gt;&lt;/TableIndex&gt;&lt;/ShapeTextInfo&gt;"/>
</p:tagLst>
</file>

<file path=ppt/tags/tag4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4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4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4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0&quot;/&gt;&lt;lineCharCount val=&quot;81&quot;/&gt;&lt;lineCharCount val=&quot;13&quot;/&gt;&lt;lineCharCount val=&quot;63&quot;/&gt;&lt;lineCharCount val=&quot;71&quot;/&gt;&lt;lineCharCount val=&quot;13&quot;/&gt;&lt;/TableIndex&gt;&lt;/ShapeTextInfo&gt;"/>
</p:tagLst>
</file>

<file path=ppt/tags/tag4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4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4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4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0&quot;/&gt;&lt;lineCharCount val=&quot;81&quot;/&gt;&lt;lineCharCount val=&quot;13&quot;/&gt;&lt;lineCharCount val=&quot;63&quot;/&gt;&lt;lineCharCount val=&quot;71&quot;/&gt;&lt;lineCharCount val=&quot;13&quot;/&gt;&lt;/TableIndex&gt;&lt;/ShapeTextInfo&gt;"/>
</p:tagLst>
</file>

<file path=ppt/tags/tag4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4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5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5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0&quot;/&gt;&lt;lineCharCount val=&quot;81&quot;/&gt;&lt;lineCharCount val=&quot;13&quot;/&gt;&lt;lineCharCount val=&quot;63&quot;/&gt;&lt;lineCharCount val=&quot;71&quot;/&gt;&lt;lineCharCount val=&quot;13&quot;/&gt;&lt;/TableIndex&gt;&lt;/ShapeTextInfo&gt;"/>
</p:tagLst>
</file>

<file path=ppt/tags/tag5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5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5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5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0&quot;/&gt;&lt;lineCharCount val=&quot;81&quot;/&gt;&lt;lineCharCount val=&quot;13&quot;/&gt;&lt;lineCharCount val=&quot;63&quot;/&gt;&lt;lineCharCount val=&quot;71&quot;/&gt;&lt;lineCharCount val=&quot;13&quot;/&gt;&lt;/TableIndex&gt;&lt;/ShapeTextInfo&gt;"/>
</p:tagLst>
</file>

<file path=ppt/tags/tag5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5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5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5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0&quot;/&gt;&lt;lineCharCount val=&quot;81&quot;/&gt;&lt;lineCharCount val=&quot;13&quot;/&gt;&lt;lineCharCount val=&quot;63&quot;/&gt;&lt;lineCharCount val=&quot;71&quot;/&gt;&lt;lineCharCount val=&quot;13&quot;/&gt;&lt;/TableIndex&gt;&lt;/ShapeTextInfo&gt;"/>
</p:tagLst>
</file>

<file path=ppt/tags/tag6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6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6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6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0&quot;/&gt;&lt;lineCharCount val=&quot;81&quot;/&gt;&lt;lineCharCount val=&quot;13&quot;/&gt;&lt;lineCharCount val=&quot;63&quot;/&gt;&lt;lineCharCount val=&quot;71&quot;/&gt;&lt;lineCharCount val=&quot;13&quot;/&gt;&lt;/TableIndex&gt;&lt;/ShapeTextInfo&gt;"/>
</p:tagLst>
</file>

<file path=ppt/tags/tag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6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0&quot;/&gt;&lt;lineCharCount val=&quot;81&quot;/&gt;&lt;lineCharCount val=&quot;13&quot;/&gt;&lt;lineCharCount val=&quot;63&quot;/&gt;&lt;lineCharCount val=&quot;71&quot;/&gt;&lt;lineCharCount val=&quot;13&quot;/&gt;&lt;/TableIndex&gt;&lt;/ShapeTextInfo&gt;"/>
</p:tagLst>
</file>

<file path=ppt/tags/tag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7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7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7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7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0&quot;/&gt;&lt;lineCharCount val=&quot;81&quot;/&gt;&lt;lineCharCount val=&quot;13&quot;/&gt;&lt;lineCharCount val=&quot;63&quot;/&gt;&lt;lineCharCount val=&quot;71&quot;/&gt;&lt;lineCharCount val=&quot;13&quot;/&gt;&lt;/TableIndex&gt;&lt;/ShapeTextInfo&gt;"/>
</p:tagLst>
</file>

<file path=ppt/tags/tag7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7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7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7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0&quot;/&gt;&lt;lineCharCount val=&quot;81&quot;/&gt;&lt;lineCharCount val=&quot;13&quot;/&gt;&lt;lineCharCount val=&quot;63&quot;/&gt;&lt;lineCharCount val=&quot;71&quot;/&gt;&lt;lineCharCount val=&quot;13&quot;/&gt;&lt;/TableIndex&gt;&lt;/ShapeTextInfo&gt;"/>
</p:tagLst>
</file>

<file path=ppt/tags/tag7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8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8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8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0&quot;/&gt;&lt;lineCharCount val=&quot;81&quot;/&gt;&lt;lineCharCount val=&quot;13&quot;/&gt;&lt;lineCharCount val=&quot;63&quot;/&gt;&lt;lineCharCount val=&quot;71&quot;/&gt;&lt;lineCharCount val=&quot;13&quot;/&gt;&lt;/TableIndex&gt;&lt;/ShapeTextInfo&gt;"/>
</p:tagLst>
</file>

<file path=ppt/tags/tag8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8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8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8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0&quot;/&gt;&lt;lineCharCount val=&quot;81&quot;/&gt;&lt;lineCharCount val=&quot;13&quot;/&gt;&lt;lineCharCount val=&quot;63&quot;/&gt;&lt;lineCharCount val=&quot;71&quot;/&gt;&lt;lineCharCount val=&quot;13&quot;/&gt;&lt;/TableIndex&gt;&lt;/ShapeTextInfo&gt;"/>
</p:tagLst>
</file>

<file path=ppt/tags/tag8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8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8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9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0&quot;/&gt;&lt;lineCharCount val=&quot;81&quot;/&gt;&lt;lineCharCount val=&quot;13&quot;/&gt;&lt;lineCharCount val=&quot;63&quot;/&gt;&lt;lineCharCount val=&quot;71&quot;/&gt;&lt;lineCharCount val=&quot;13&quot;/&gt;&lt;/TableIndex&gt;&lt;/ShapeTextInfo&gt;"/>
</p:tagLst>
</file>

<file path=ppt/tags/tag9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9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9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9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9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9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9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0&quot;/&gt;&lt;lineCharCount val=&quot;81&quot;/&gt;&lt;lineCharCount val=&quot;13&quot;/&gt;&lt;lineCharCount val=&quot;63&quot;/&gt;&lt;lineCharCount val=&quot;71&quot;/&gt;&lt;lineCharCount val=&quot;13&quot;/&gt;&lt;/TableIndex&gt;&lt;/ShapeTextInfo&gt;"/>
</p:tagLst>
</file>

<file path=ppt/tags/tag9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9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0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0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0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0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0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0&quot;/&gt;&lt;lineCharCount val=&quot;81&quot;/&gt;&lt;lineCharCount val=&quot;13&quot;/&gt;&lt;lineCharCount val=&quot;63&quot;/&gt;&lt;lineCharCount val=&quot;71&quot;/&gt;&lt;lineCharCount val=&quot;13&quot;/&gt;&lt;/TableIndex&gt;&lt;/ShapeTextInfo&gt;"/>
</p:tagLst>
</file>

<file path=ppt/tags/tag10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0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0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0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0&quot;/&gt;&lt;lineCharCount val=&quot;81&quot;/&gt;&lt;lineCharCount val=&quot;13&quot;/&gt;&lt;lineCharCount val=&quot;63&quot;/&gt;&lt;lineCharCount val=&quot;71&quot;/&gt;&lt;lineCharCount val=&quot;13&quot;/&gt;&lt;/TableIndex&gt;&lt;/ShapeTextInfo&gt;"/>
</p:tagLst>
</file>

<file path=ppt/tags/tag10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0&quot;/&gt;&lt;lineCharCount val=&quot;81&quot;/&gt;&lt;lineCharCount val=&quot;13&quot;/&gt;&lt;lineCharCount val=&quot;63&quot;/&gt;&lt;lineCharCount val=&quot;71&quot;/&gt;&lt;lineCharCount val=&quot;13&quot;/&gt;&lt;/TableIndex&gt;&lt;/ShapeTextInfo&gt;"/>
</p:tagLst>
</file>

<file path=ppt/tags/tag1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6&quot;/&gt;&lt;lineCharCount val=&quot;81&quot;/&gt;&lt;lineCharCount val=&quot;67&quot;/&gt;&lt;lineCharCount val=&quot;2&quot;/&gt;&lt;lineCharCount val=&quot;70&quot;/&gt;&lt;lineCharCount val=&quot;77&quot;/&gt;&lt;lineCharCount val=&quot;19&quot;/&gt;&lt;lineCharCount val=&quot;1&quot;/&gt;&lt;lineCharCount val=&quot;78&quot;/&gt;&lt;lineCharCount val=&quot;64&quot;/&gt;&lt;lineCharCount val=&quot;2&quot;/&gt;&lt;lineCharCount val=&quot;77&quot;/&gt;&lt;lineCharCount val=&quot;78&quot;/&gt;&lt;lineCharCount val=&quot;57&quot;/&gt;&lt;lineCharCount val=&quot;1&quot;/&gt;&lt;lineCharCount val=&quot;1&quot;/&gt;&lt;lineCharCount val=&quot;1&quot;/&gt;&lt;/TableIndex&gt;&lt;/ShapeTextInfo&gt;"/>
</p:tagLst>
</file>

<file path=ppt/tags/tag1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6&quot;/&gt;&lt;lineCharCount val=&quot;81&quot;/&gt;&lt;lineCharCount val=&quot;67&quot;/&gt;&lt;lineCharCount val=&quot;2&quot;/&gt;&lt;lineCharCount val=&quot;70&quot;/&gt;&lt;lineCharCount val=&quot;77&quot;/&gt;&lt;lineCharCount val=&quot;19&quot;/&gt;&lt;lineCharCount val=&quot;1&quot;/&gt;&lt;lineCharCount val=&quot;78&quot;/&gt;&lt;lineCharCount val=&quot;64&quot;/&gt;&lt;lineCharCount val=&quot;2&quot;/&gt;&lt;lineCharCount val=&quot;77&quot;/&gt;&lt;lineCharCount val=&quot;78&quot;/&gt;&lt;lineCharCount val=&quot;57&quot;/&gt;&lt;lineCharCount val=&quot;1&quot;/&gt;&lt;lineCharCount val=&quot;1&quot;/&gt;&lt;lineCharCount val=&quot;1&quot;/&gt;&lt;/TableIndex&gt;&lt;/ShapeTextInfo&gt;"/>
</p:tagLst>
</file>

<file path=ppt/tags/tag1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6&quot;/&gt;&lt;lineCharCount val=&quot;81&quot;/&gt;&lt;lineCharCount val=&quot;67&quot;/&gt;&lt;lineCharCount val=&quot;2&quot;/&gt;&lt;lineCharCount val=&quot;70&quot;/&gt;&lt;lineCharCount val=&quot;77&quot;/&gt;&lt;lineCharCount val=&quot;19&quot;/&gt;&lt;lineCharCount val=&quot;1&quot;/&gt;&lt;lineCharCount val=&quot;78&quot;/&gt;&lt;lineCharCount val=&quot;64&quot;/&gt;&lt;lineCharCount val=&quot;2&quot;/&gt;&lt;lineCharCount val=&quot;77&quot;/&gt;&lt;lineCharCount val=&quot;78&quot;/&gt;&lt;lineCharCount val=&quot;57&quot;/&gt;&lt;lineCharCount val=&quot;1&quot;/&gt;&lt;lineCharCount val=&quot;1&quot;/&gt;&lt;lineCharCount val=&quot;1&quot;/&gt;&lt;/TableIndex&gt;&lt;/ShapeTextInfo&gt;"/>
</p:tagLst>
</file>

<file path=ppt/tags/tag12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6&quot;/&gt;&lt;lineCharCount val=&quot;81&quot;/&gt;&lt;lineCharCount val=&quot;67&quot;/&gt;&lt;lineCharCount val=&quot;2&quot;/&gt;&lt;lineCharCount val=&quot;70&quot;/&gt;&lt;lineCharCount val=&quot;77&quot;/&gt;&lt;lineCharCount val=&quot;19&quot;/&gt;&lt;lineCharCount val=&quot;1&quot;/&gt;&lt;lineCharCount val=&quot;78&quot;/&gt;&lt;lineCharCount val=&quot;64&quot;/&gt;&lt;lineCharCount val=&quot;2&quot;/&gt;&lt;lineCharCount val=&quot;77&quot;/&gt;&lt;lineCharCount val=&quot;78&quot;/&gt;&lt;lineCharCount val=&quot;57&quot;/&gt;&lt;lineCharCount val=&quot;1&quot;/&gt;&lt;lineCharCount val=&quot;1&quot;/&gt;&lt;lineCharCount val=&quot;1&quot;/&gt;&lt;/TableIndex&gt;&lt;/ShapeTextInfo&gt;"/>
</p:tagLst>
</file>

<file path=ppt/tags/tag1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6&quot;/&gt;&lt;lineCharCount val=&quot;81&quot;/&gt;&lt;lineCharCount val=&quot;67&quot;/&gt;&lt;lineCharCount val=&quot;2&quot;/&gt;&lt;lineCharCount val=&quot;70&quot;/&gt;&lt;lineCharCount val=&quot;77&quot;/&gt;&lt;lineCharCount val=&quot;19&quot;/&gt;&lt;lineCharCount val=&quot;1&quot;/&gt;&lt;lineCharCount val=&quot;78&quot;/&gt;&lt;lineCharCount val=&quot;64&quot;/&gt;&lt;lineCharCount val=&quot;2&quot;/&gt;&lt;lineCharCount val=&quot;77&quot;/&gt;&lt;lineCharCount val=&quot;78&quot;/&gt;&lt;lineCharCount val=&quot;57&quot;/&gt;&lt;lineCharCount val=&quot;1&quot;/&gt;&lt;lineCharCount val=&quot;1&quot;/&gt;&lt;lineCharCount val=&quot;1&quot;/&gt;&lt;/TableIndex&gt;&lt;/ShapeTextInfo&gt;"/>
</p:tagLst>
</file>

<file path=ppt/tags/tag1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3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3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4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6&quot;/&gt;&lt;lineCharCount val=&quot;81&quot;/&gt;&lt;lineCharCount val=&quot;67&quot;/&gt;&lt;lineCharCount val=&quot;2&quot;/&gt;&lt;lineCharCount val=&quot;70&quot;/&gt;&lt;lineCharCount val=&quot;77&quot;/&gt;&lt;lineCharCount val=&quot;19&quot;/&gt;&lt;lineCharCount val=&quot;1&quot;/&gt;&lt;lineCharCount val=&quot;78&quot;/&gt;&lt;lineCharCount val=&quot;64&quot;/&gt;&lt;lineCharCount val=&quot;2&quot;/&gt;&lt;lineCharCount val=&quot;77&quot;/&gt;&lt;lineCharCount val=&quot;78&quot;/&gt;&lt;lineCharCount val=&quot;57&quot;/&gt;&lt;lineCharCount val=&quot;1&quot;/&gt;&lt;lineCharCount val=&quot;1&quot;/&gt;&lt;lineCharCount val=&quot;1&quot;/&gt;&lt;/TableIndex&gt;&lt;/ShapeTextInfo&gt;"/>
</p:tagLst>
</file>

<file path=ppt/tags/tag14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4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4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4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6&quot;/&gt;&lt;lineCharCount val=&quot;81&quot;/&gt;&lt;lineCharCount val=&quot;67&quot;/&gt;&lt;lineCharCount val=&quot;2&quot;/&gt;&lt;lineCharCount val=&quot;70&quot;/&gt;&lt;lineCharCount val=&quot;77&quot;/&gt;&lt;lineCharCount val=&quot;19&quot;/&gt;&lt;lineCharCount val=&quot;1&quot;/&gt;&lt;lineCharCount val=&quot;78&quot;/&gt;&lt;lineCharCount val=&quot;64&quot;/&gt;&lt;lineCharCount val=&quot;2&quot;/&gt;&lt;lineCharCount val=&quot;77&quot;/&gt;&lt;lineCharCount val=&quot;78&quot;/&gt;&lt;lineCharCount val=&quot;57&quot;/&gt;&lt;lineCharCount val=&quot;1&quot;/&gt;&lt;lineCharCount val=&quot;1&quot;/&gt;&lt;lineCharCount val=&quot;1&quot;/&gt;&lt;/TableIndex&gt;&lt;/ShapeTextInfo&gt;"/>
</p:tagLst>
</file>

<file path=ppt/tags/tag14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4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4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4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6&quot;/&gt;&lt;lineCharCount val=&quot;81&quot;/&gt;&lt;lineCharCount val=&quot;67&quot;/&gt;&lt;lineCharCount val=&quot;2&quot;/&gt;&lt;lineCharCount val=&quot;70&quot;/&gt;&lt;lineCharCount val=&quot;77&quot;/&gt;&lt;lineCharCount val=&quot;19&quot;/&gt;&lt;lineCharCount val=&quot;1&quot;/&gt;&lt;lineCharCount val=&quot;78&quot;/&gt;&lt;lineCharCount val=&quot;64&quot;/&gt;&lt;lineCharCount val=&quot;2&quot;/&gt;&lt;lineCharCount val=&quot;77&quot;/&gt;&lt;lineCharCount val=&quot;78&quot;/&gt;&lt;lineCharCount val=&quot;57&quot;/&gt;&lt;lineCharCount val=&quot;1&quot;/&gt;&lt;lineCharCount val=&quot;1&quot;/&gt;&lt;lineCharCount val=&quot;1&quot;/&gt;&lt;/TableIndex&gt;&lt;/ShapeTextInfo&gt;"/>
</p:tagLst>
</file>

<file path=ppt/tags/tag14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5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5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5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6&quot;/&gt;&lt;lineCharCount val=&quot;81&quot;/&gt;&lt;lineCharCount val=&quot;67&quot;/&gt;&lt;lineCharCount val=&quot;2&quot;/&gt;&lt;lineCharCount val=&quot;70&quot;/&gt;&lt;lineCharCount val=&quot;77&quot;/&gt;&lt;lineCharCount val=&quot;19&quot;/&gt;&lt;lineCharCount val=&quot;1&quot;/&gt;&lt;lineCharCount val=&quot;78&quot;/&gt;&lt;lineCharCount val=&quot;64&quot;/&gt;&lt;lineCharCount val=&quot;2&quot;/&gt;&lt;lineCharCount val=&quot;77&quot;/&gt;&lt;lineCharCount val=&quot;78&quot;/&gt;&lt;lineCharCount val=&quot;57&quot;/&gt;&lt;lineCharCount val=&quot;1&quot;/&gt;&lt;lineCharCount val=&quot;1&quot;/&gt;&lt;lineCharCount val=&quot;1&quot;/&gt;&lt;/TableIndex&gt;&lt;/ShapeTextInfo&gt;"/>
</p:tagLst>
</file>

<file path=ppt/tags/tag15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5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5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5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6&quot;/&gt;&lt;lineCharCount val=&quot;81&quot;/&gt;&lt;lineCharCount val=&quot;67&quot;/&gt;&lt;lineCharCount val=&quot;2&quot;/&gt;&lt;lineCharCount val=&quot;70&quot;/&gt;&lt;lineCharCount val=&quot;77&quot;/&gt;&lt;lineCharCount val=&quot;19&quot;/&gt;&lt;lineCharCount val=&quot;1&quot;/&gt;&lt;lineCharCount val=&quot;78&quot;/&gt;&lt;lineCharCount val=&quot;64&quot;/&gt;&lt;lineCharCount val=&quot;2&quot;/&gt;&lt;lineCharCount val=&quot;77&quot;/&gt;&lt;lineCharCount val=&quot;78&quot;/&gt;&lt;lineCharCount val=&quot;57&quot;/&gt;&lt;lineCharCount val=&quot;1&quot;/&gt;&lt;lineCharCount val=&quot;1&quot;/&gt;&lt;lineCharCount val=&quot;1&quot;/&gt;&lt;/TableIndex&gt;&lt;/ShapeTextInfo&gt;"/>
</p:tagLst>
</file>

<file path=ppt/tags/tag15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5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5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6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6&quot;/&gt;&lt;lineCharCount val=&quot;81&quot;/&gt;&lt;lineCharCount val=&quot;67&quot;/&gt;&lt;lineCharCount val=&quot;2&quot;/&gt;&lt;lineCharCount val=&quot;70&quot;/&gt;&lt;lineCharCount val=&quot;77&quot;/&gt;&lt;lineCharCount val=&quot;19&quot;/&gt;&lt;lineCharCount val=&quot;1&quot;/&gt;&lt;lineCharCount val=&quot;78&quot;/&gt;&lt;lineCharCount val=&quot;64&quot;/&gt;&lt;lineCharCount val=&quot;2&quot;/&gt;&lt;lineCharCount val=&quot;77&quot;/&gt;&lt;lineCharCount val=&quot;78&quot;/&gt;&lt;lineCharCount val=&quot;57&quot;/&gt;&lt;lineCharCount val=&quot;1&quot;/&gt;&lt;lineCharCount val=&quot;1&quot;/&gt;&lt;lineCharCount val=&quot;1&quot;/&gt;&lt;/TableIndex&gt;&lt;/ShapeTextInfo&gt;"/>
</p:tagLst>
</file>

<file path=ppt/tags/tag16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6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6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6&quot;/&gt;&lt;lineCharCount val=&quot;81&quot;/&gt;&lt;lineCharCount val=&quot;67&quot;/&gt;&lt;lineCharCount val=&quot;2&quot;/&gt;&lt;lineCharCount val=&quot;70&quot;/&gt;&lt;lineCharCount val=&quot;77&quot;/&gt;&lt;lineCharCount val=&quot;19&quot;/&gt;&lt;lineCharCount val=&quot;1&quot;/&gt;&lt;lineCharCount val=&quot;78&quot;/&gt;&lt;lineCharCount val=&quot;64&quot;/&gt;&lt;lineCharCount val=&quot;2&quot;/&gt;&lt;lineCharCount val=&quot;77&quot;/&gt;&lt;lineCharCount val=&quot;78&quot;/&gt;&lt;lineCharCount val=&quot;57&quot;/&gt;&lt;lineCharCount val=&quot;1&quot;/&gt;&lt;lineCharCount val=&quot;1&quot;/&gt;&lt;lineCharCount val=&quot;1&quot;/&gt;&lt;/TableIndex&gt;&lt;/ShapeTextInfo&gt;"/>
</p:tagLst>
</file>

<file path=ppt/tags/tag1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6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6&quot;/&gt;&lt;lineCharCount val=&quot;81&quot;/&gt;&lt;lineCharCount val=&quot;67&quot;/&gt;&lt;lineCharCount val=&quot;2&quot;/&gt;&lt;lineCharCount val=&quot;70&quot;/&gt;&lt;lineCharCount val=&quot;77&quot;/&gt;&lt;lineCharCount val=&quot;19&quot;/&gt;&lt;lineCharCount val=&quot;1&quot;/&gt;&lt;lineCharCount val=&quot;78&quot;/&gt;&lt;lineCharCount val=&quot;64&quot;/&gt;&lt;lineCharCount val=&quot;2&quot;/&gt;&lt;lineCharCount val=&quot;77&quot;/&gt;&lt;lineCharCount val=&quot;78&quot;/&gt;&lt;lineCharCount val=&quot;57&quot;/&gt;&lt;lineCharCount val=&quot;1&quot;/&gt;&lt;lineCharCount val=&quot;1&quot;/&gt;&lt;lineCharCount val=&quot;1&quot;/&gt;&lt;/TableIndex&gt;&lt;/ShapeTextInfo&gt;"/>
</p:tagLst>
</file>

<file path=ppt/tags/tag1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7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7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6&quot;/&gt;&lt;lineCharCount val=&quot;81&quot;/&gt;&lt;lineCharCount val=&quot;67&quot;/&gt;&lt;lineCharCount val=&quot;2&quot;/&gt;&lt;lineCharCount val=&quot;70&quot;/&gt;&lt;lineCharCount val=&quot;77&quot;/&gt;&lt;lineCharCount val=&quot;19&quot;/&gt;&lt;lineCharCount val=&quot;1&quot;/&gt;&lt;lineCharCount val=&quot;78&quot;/&gt;&lt;lineCharCount val=&quot;64&quot;/&gt;&lt;lineCharCount val=&quot;2&quot;/&gt;&lt;lineCharCount val=&quot;77&quot;/&gt;&lt;lineCharCount val=&quot;78&quot;/&gt;&lt;lineCharCount val=&quot;57&quot;/&gt;&lt;lineCharCount val=&quot;1&quot;/&gt;&lt;lineCharCount val=&quot;1&quot;/&gt;&lt;lineCharCount val=&quot;1&quot;/&gt;&lt;/TableIndex&gt;&lt;/ShapeTextInfo&gt;"/>
</p:tagLst>
</file>

<file path=ppt/tags/tag17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7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7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7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6&quot;/&gt;&lt;lineCharCount val=&quot;81&quot;/&gt;&lt;lineCharCount val=&quot;67&quot;/&gt;&lt;lineCharCount val=&quot;2&quot;/&gt;&lt;lineCharCount val=&quot;70&quot;/&gt;&lt;lineCharCount val=&quot;77&quot;/&gt;&lt;lineCharCount val=&quot;19&quot;/&gt;&lt;lineCharCount val=&quot;1&quot;/&gt;&lt;lineCharCount val=&quot;78&quot;/&gt;&lt;lineCharCount val=&quot;64&quot;/&gt;&lt;lineCharCount val=&quot;2&quot;/&gt;&lt;lineCharCount val=&quot;77&quot;/&gt;&lt;lineCharCount val=&quot;78&quot;/&gt;&lt;lineCharCount val=&quot;57&quot;/&gt;&lt;lineCharCount val=&quot;1&quot;/&gt;&lt;lineCharCount val=&quot;1&quot;/&gt;&lt;lineCharCount val=&quot;1&quot;/&gt;&lt;/TableIndex&gt;&lt;/ShapeTextInfo&gt;"/>
</p:tagLst>
</file>

<file path=ppt/tags/tag17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7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7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8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6&quot;/&gt;&lt;lineCharCount val=&quot;81&quot;/&gt;&lt;lineCharCount val=&quot;67&quot;/&gt;&lt;lineCharCount val=&quot;2&quot;/&gt;&lt;lineCharCount val=&quot;70&quot;/&gt;&lt;lineCharCount val=&quot;77&quot;/&gt;&lt;lineCharCount val=&quot;19&quot;/&gt;&lt;lineCharCount val=&quot;1&quot;/&gt;&lt;lineCharCount val=&quot;78&quot;/&gt;&lt;lineCharCount val=&quot;64&quot;/&gt;&lt;lineCharCount val=&quot;2&quot;/&gt;&lt;lineCharCount val=&quot;77&quot;/&gt;&lt;lineCharCount val=&quot;78&quot;/&gt;&lt;lineCharCount val=&quot;57&quot;/&gt;&lt;lineCharCount val=&quot;1&quot;/&gt;&lt;lineCharCount val=&quot;1&quot;/&gt;&lt;lineCharCount val=&quot;1&quot;/&gt;&lt;/TableIndex&gt;&lt;/ShapeTextInfo&gt;"/>
</p:tagLst>
</file>

<file path=ppt/tags/tag18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8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8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8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6&quot;/&gt;&lt;lineCharCount val=&quot;81&quot;/&gt;&lt;lineCharCount val=&quot;67&quot;/&gt;&lt;lineCharCount val=&quot;2&quot;/&gt;&lt;lineCharCount val=&quot;70&quot;/&gt;&lt;lineCharCount val=&quot;77&quot;/&gt;&lt;lineCharCount val=&quot;19&quot;/&gt;&lt;lineCharCount val=&quot;1&quot;/&gt;&lt;lineCharCount val=&quot;78&quot;/&gt;&lt;lineCharCount val=&quot;64&quot;/&gt;&lt;lineCharCount val=&quot;2&quot;/&gt;&lt;lineCharCount val=&quot;77&quot;/&gt;&lt;lineCharCount val=&quot;78&quot;/&gt;&lt;lineCharCount val=&quot;57&quot;/&gt;&lt;lineCharCount val=&quot;1&quot;/&gt;&lt;lineCharCount val=&quot;1&quot;/&gt;&lt;lineCharCount val=&quot;1&quot;/&gt;&lt;/TableIndex&gt;&lt;/ShapeTextInfo&gt;"/>
</p:tagLst>
</file>

<file path=ppt/tags/tag18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8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8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8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6&quot;/&gt;&lt;lineCharCount val=&quot;81&quot;/&gt;&lt;lineCharCount val=&quot;67&quot;/&gt;&lt;lineCharCount val=&quot;2&quot;/&gt;&lt;lineCharCount val=&quot;70&quot;/&gt;&lt;lineCharCount val=&quot;77&quot;/&gt;&lt;lineCharCount val=&quot;19&quot;/&gt;&lt;lineCharCount val=&quot;1&quot;/&gt;&lt;lineCharCount val=&quot;78&quot;/&gt;&lt;lineCharCount val=&quot;64&quot;/&gt;&lt;lineCharCount val=&quot;2&quot;/&gt;&lt;lineCharCount val=&quot;77&quot;/&gt;&lt;lineCharCount val=&quot;78&quot;/&gt;&lt;lineCharCount val=&quot;57&quot;/&gt;&lt;lineCharCount val=&quot;1&quot;/&gt;&lt;lineCharCount val=&quot;1&quot;/&gt;&lt;lineCharCount val=&quot;1&quot;/&gt;&lt;/TableIndex&gt;&lt;/ShapeTextInfo&gt;"/>
</p:tagLst>
</file>

<file path=ppt/tags/tag18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9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9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9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6&quot;/&gt;&lt;lineCharCount val=&quot;81&quot;/&gt;&lt;lineCharCount val=&quot;67&quot;/&gt;&lt;lineCharCount val=&quot;2&quot;/&gt;&lt;lineCharCount val=&quot;70&quot;/&gt;&lt;lineCharCount val=&quot;77&quot;/&gt;&lt;lineCharCount val=&quot;19&quot;/&gt;&lt;lineCharCount val=&quot;1&quot;/&gt;&lt;lineCharCount val=&quot;78&quot;/&gt;&lt;lineCharCount val=&quot;64&quot;/&gt;&lt;lineCharCount val=&quot;2&quot;/&gt;&lt;lineCharCount val=&quot;77&quot;/&gt;&lt;lineCharCount val=&quot;78&quot;/&gt;&lt;lineCharCount val=&quot;57&quot;/&gt;&lt;lineCharCount val=&quot;1&quot;/&gt;&lt;lineCharCount val=&quot;1&quot;/&gt;&lt;lineCharCount val=&quot;1&quot;/&gt;&lt;/TableIndex&gt;&lt;/ShapeTextInfo&gt;"/>
</p:tagLst>
</file>

<file path=ppt/tags/tag19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9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9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9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6&quot;/&gt;&lt;lineCharCount val=&quot;81&quot;/&gt;&lt;lineCharCount val=&quot;67&quot;/&gt;&lt;lineCharCount val=&quot;2&quot;/&gt;&lt;lineCharCount val=&quot;70&quot;/&gt;&lt;lineCharCount val=&quot;77&quot;/&gt;&lt;lineCharCount val=&quot;19&quot;/&gt;&lt;lineCharCount val=&quot;1&quot;/&gt;&lt;lineCharCount val=&quot;78&quot;/&gt;&lt;lineCharCount val=&quot;64&quot;/&gt;&lt;lineCharCount val=&quot;2&quot;/&gt;&lt;lineCharCount val=&quot;77&quot;/&gt;&lt;lineCharCount val=&quot;78&quot;/&gt;&lt;lineCharCount val=&quot;57&quot;/&gt;&lt;lineCharCount val=&quot;1&quot;/&gt;&lt;lineCharCount val=&quot;1&quot;/&gt;&lt;lineCharCount val=&quot;1&quot;/&gt;&lt;/TableIndex&gt;&lt;/ShapeTextInfo&gt;"/>
</p:tagLst>
</file>

<file path=ppt/tags/tag19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9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9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20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6&quot;/&gt;&lt;lineCharCount val=&quot;81&quot;/&gt;&lt;lineCharCount val=&quot;67&quot;/&gt;&lt;lineCharCount val=&quot;2&quot;/&gt;&lt;lineCharCount val=&quot;70&quot;/&gt;&lt;lineCharCount val=&quot;77&quot;/&gt;&lt;lineCharCount val=&quot;19&quot;/&gt;&lt;lineCharCount val=&quot;1&quot;/&gt;&lt;lineCharCount val=&quot;78&quot;/&gt;&lt;lineCharCount val=&quot;64&quot;/&gt;&lt;lineCharCount val=&quot;2&quot;/&gt;&lt;lineCharCount val=&quot;77&quot;/&gt;&lt;lineCharCount val=&quot;78&quot;/&gt;&lt;lineCharCount val=&quot;57&quot;/&gt;&lt;lineCharCount val=&quot;1&quot;/&gt;&lt;lineCharCount val=&quot;1&quot;/&gt;&lt;lineCharCount val=&quot;1&quot;/&gt;&lt;/TableIndex&gt;&lt;/ShapeTextInfo&gt;"/>
</p:tagLst>
</file>

<file path=ppt/tags/tag20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1499</TotalTime>
  <Words>5272</Words>
  <Application>Microsoft Office PowerPoint</Application>
  <PresentationFormat>On-screen Show (4:3)</PresentationFormat>
  <Paragraphs>692</Paragraphs>
  <Slides>49</Slides>
  <Notes>35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49</vt:i4>
      </vt:variant>
    </vt:vector>
  </HeadingPairs>
  <TitlesOfParts>
    <vt:vector size="57" baseType="lpstr">
      <vt:lpstr>Arial</vt:lpstr>
      <vt:lpstr>Calibri</vt:lpstr>
      <vt:lpstr>Calibri Light</vt:lpstr>
      <vt:lpstr>Lato</vt:lpstr>
      <vt:lpstr>Lucida Grande</vt:lpstr>
      <vt:lpstr>Trebuchet MS</vt:lpstr>
      <vt:lpstr>Office Theme</vt:lpstr>
      <vt:lpstr>Custom Design</vt:lpstr>
      <vt:lpstr> The Arc HealthMeet® Training</vt:lpstr>
      <vt:lpstr>The Arc HealthMeet® Training</vt:lpstr>
      <vt:lpstr>The Arc HealthMeet® Training</vt:lpstr>
      <vt:lpstr>PowerPoint Presentation</vt:lpstr>
      <vt:lpstr>The Arc HealthMeet® Training</vt:lpstr>
      <vt:lpstr>The Arc HealthMeet® Training</vt:lpstr>
      <vt:lpstr>The Arc HealthMeet® Training</vt:lpstr>
      <vt:lpstr>The Arc HealthMeet® Training</vt:lpstr>
      <vt:lpstr>The Arc HealthMeet® Training</vt:lpstr>
      <vt:lpstr>The Arc HealthMeet® Training</vt:lpstr>
      <vt:lpstr>The Arc HealthMeet® Training</vt:lpstr>
      <vt:lpstr>The Arc HealthMeet® Training</vt:lpstr>
      <vt:lpstr>The Arc HealthMeet® Training</vt:lpstr>
      <vt:lpstr>The Arc HealthMeet® Training</vt:lpstr>
      <vt:lpstr>The Arc HealthMeet® Training</vt:lpstr>
      <vt:lpstr>The Arc HealthMeet® Training</vt:lpstr>
      <vt:lpstr>The Arc HealthMeet® Training</vt:lpstr>
      <vt:lpstr>The Arc HealthMeet® Training</vt:lpstr>
      <vt:lpstr>The Arc HealthMeet® Training</vt:lpstr>
      <vt:lpstr>The Arc HealthMeet® Training</vt:lpstr>
      <vt:lpstr>The Arc HealthMeet® Training</vt:lpstr>
      <vt:lpstr>The Arc HealthMeet® Training</vt:lpstr>
      <vt:lpstr>The Arc HealthMeet® Training</vt:lpstr>
      <vt:lpstr>The Arc HealthMeet® Training</vt:lpstr>
      <vt:lpstr>The Arc HealthMeet® Training</vt:lpstr>
      <vt:lpstr>The Arc HealthMeet® Training</vt:lpstr>
      <vt:lpstr>The Arc HealthMeet® Training</vt:lpstr>
      <vt:lpstr>The Arc HealthMeet® Training</vt:lpstr>
      <vt:lpstr>The Arc HealthMeet® Training</vt:lpstr>
      <vt:lpstr>The Arc HealthMeet® Training</vt:lpstr>
      <vt:lpstr>The Arc HealthMeet® Training</vt:lpstr>
      <vt:lpstr>The Arc HealthMeet® Training</vt:lpstr>
      <vt:lpstr>The Arc HealthMeet® Training</vt:lpstr>
      <vt:lpstr>The Arc HealthMeet® Training</vt:lpstr>
      <vt:lpstr>The Arc HealthMeet® Training</vt:lpstr>
      <vt:lpstr>The Arc HealthMeet® Training</vt:lpstr>
      <vt:lpstr>The Arc HealthMeet® Training</vt:lpstr>
      <vt:lpstr>The Arc HealthMeet® Training</vt:lpstr>
      <vt:lpstr>The Arc HealthMeet® Training</vt:lpstr>
      <vt:lpstr>The Arc HealthMeet® Training</vt:lpstr>
      <vt:lpstr>The Arc HealthMeet® Training</vt:lpstr>
      <vt:lpstr>The Arc HealthMeet® Training</vt:lpstr>
      <vt:lpstr>The Arc HealthMeet® Training</vt:lpstr>
      <vt:lpstr>The Arc HealthMeet® Training</vt:lpstr>
      <vt:lpstr>The Arc HealthMeet® Training</vt:lpstr>
      <vt:lpstr>The Arc HealthMeet® Training</vt:lpstr>
      <vt:lpstr>The Arc HealthMeet® Training</vt:lpstr>
      <vt:lpstr>The Arc HealthMeet® Training</vt:lpstr>
      <vt:lpstr>The Arc HealthMeet® Training</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Oksana Klimova</dc:creator>
  <cp:lastModifiedBy>Shannon Haworth</cp:lastModifiedBy>
  <cp:revision>170</cp:revision>
  <cp:lastPrinted>2016-06-01T16:55:08Z</cp:lastPrinted>
  <dcterms:created xsi:type="dcterms:W3CDTF">2016-03-18T18:07:59Z</dcterms:created>
  <dcterms:modified xsi:type="dcterms:W3CDTF">2016-10-24T18:36:28Z</dcterms:modified>
</cp:coreProperties>
</file>